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57" r:id="rId4"/>
    <p:sldId id="286" r:id="rId5"/>
    <p:sldId id="290" r:id="rId6"/>
    <p:sldId id="285" r:id="rId7"/>
    <p:sldId id="265" r:id="rId8"/>
    <p:sldId id="266" r:id="rId9"/>
    <p:sldId id="267" r:id="rId10"/>
    <p:sldId id="291" r:id="rId11"/>
    <p:sldId id="268" r:id="rId12"/>
    <p:sldId id="269" r:id="rId13"/>
    <p:sldId id="271" r:id="rId14"/>
    <p:sldId id="273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YJd2Kf+LWndP4A34kmSFtUuLC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30A34E8-6260-42B4-9430-39B91C79C2EC}">
  <a:tblStyle styleId="{F30A34E8-6260-42B4-9430-39B91C79C2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39ED8AF-CB63-4683-A3A6-564EEE1F9E7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50CCD81-B8B5-4426-8747-D184135A7791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EC5A96-BB0A-4052-B30F-A43ED6352A66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2E734F-96DB-432B-BB1C-03058B4621E8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k-K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a0b0b1aa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a0b0b1aa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0a0b0b1aa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mhuriyet.edu.tr/en/about_us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y-con.com/universitet-gazi-gazi-universit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209693" y="5967875"/>
            <a:ext cx="4857784" cy="2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kk-KZ" sz="4000" b="1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r>
              <a:rPr lang="kk-KZ" sz="4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</a:t>
            </a:r>
            <a:r>
              <a:rPr lang="kk-KZ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b="1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" descr="https://sp-ao.shortpixel.ai/client/q_glossy,ret_img/https:/ayu.edu.kz/images/logo_kz.png"/>
          <p:cNvPicPr preferRelativeResize="0"/>
          <p:nvPr/>
        </p:nvPicPr>
        <p:blipFill rotWithShape="1">
          <a:blip r:embed="rId3">
            <a:alphaModFix/>
          </a:blip>
          <a:srcRect r="2855" b="25926"/>
          <a:stretch/>
        </p:blipFill>
        <p:spPr>
          <a:xfrm>
            <a:off x="3286116" y="2143116"/>
            <a:ext cx="2174405" cy="13160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811760" y="185182"/>
            <a:ext cx="56405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k-KZ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Қожа Ахмет Ясауи атындағы 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k-KZ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Халықаралық қазақ-түрік университеті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65214" y="3910732"/>
            <a:ext cx="493432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В012-Химия мұғалімдерін даярлау БББ тобы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i="0" u="none" strike="noStrike" cap="non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6B01512–Химия / 6B01562–Химия-биология</a:t>
            </a:r>
            <a:endParaRPr sz="1800" b="1" i="0" u="none" strike="noStrike" cap="non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 БЕРУ БАҒДАРЛАМАЛАРЫНЫҢ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ӨЗІНДІК БАҒАЛАУ ЕСЕБІ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285984" y="1000108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k-KZ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Жаратылыстану факультеті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k-KZ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Экология және химия кафедрасы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174" t="13465" r="25120" b="10641"/>
          <a:stretch>
            <a:fillRect/>
          </a:stretch>
        </p:blipFill>
        <p:spPr bwMode="auto">
          <a:xfrm>
            <a:off x="633025" y="1101687"/>
            <a:ext cx="3795756" cy="495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14400" y="424190"/>
            <a:ext cx="698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ДУАЛЬДЫ БІЛІМ БЕРУ БАҒДАРЛАМАСЫ БОЙЫНША КЕЛІСІМ ШАРТ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3207" t="14077" r="25464" b="10029"/>
          <a:stretch>
            <a:fillRect/>
          </a:stretch>
        </p:blipFill>
        <p:spPr bwMode="auto">
          <a:xfrm>
            <a:off x="4737253" y="1086916"/>
            <a:ext cx="3705667" cy="504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491705" y="68870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kk-KZ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Сауалнамалар (білімгерлердің, жұмысберушілердің, түлектердің, басқа да қызығушы тараптардың) нәтижелері.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7" name="Google Shape;197;p12"/>
          <p:cNvGraphicFramePr/>
          <p:nvPr/>
        </p:nvGraphicFramePr>
        <p:xfrm>
          <a:off x="1155940" y="2491946"/>
          <a:ext cx="7384200" cy="1483400"/>
        </p:xfrm>
        <a:graphic>
          <a:graphicData uri="http://schemas.openxmlformats.org/drawingml/2006/table">
            <a:tbl>
              <a:tblPr firstRow="1" bandRow="1">
                <a:noFill/>
                <a:tableStyleId>{F30A34E8-6260-42B4-9430-39B91C79C2EC}</a:tableStyleId>
              </a:tblPr>
              <a:tblGrid>
                <a:gridCol w="3692100"/>
                <a:gridCol w="36921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Саулнамалар түрі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Нәтижесі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Жұмыс берушілердің ББ-на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95%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Студент оқытушы көзімен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99,6%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Түлектер үшін бағалау саулнамасы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98 %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/>
          <p:nvPr/>
        </p:nvSpPr>
        <p:spPr>
          <a:xfrm>
            <a:off x="107504" y="13021"/>
            <a:ext cx="86409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2022-2023 </a:t>
            </a:r>
            <a:r>
              <a:rPr lang="kk-KZ" sz="1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 жылының күзгі сессия нәтижесі бойынша ұйымдастырылған «Оқытушы студенттер көзімен» онлайн-сауалнама мәліметі</a:t>
            </a:r>
            <a:endParaRPr sz="1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129762" y="3338110"/>
            <a:ext cx="9014238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1200" b="1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12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1200" b="1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12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 </a:t>
            </a:r>
            <a:r>
              <a:rPr lang="kk-KZ" sz="1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беру сапасы бойынша қойылған сұрақтар: 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Оқытушының оқыту әдістерін меңгеруі мен оқу материалын аудиторияға жеткізу шеберлігі қандай (ұсынылатын оқу материалының айқындығы мен нақтылығы)? (Соның ішінде ДОТ жағдайында)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Лекция дәрістерінің тәжірибемен байланысы бар ма? (барлық дәрістің кәсіби бағыттылығы, кәсіби құзыреттерді дамыту)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Оқытушының сөйлеу мәдениеті (оқытушының сөйлеу мәдениеті шебер, анық, түсінуге жеткілікті, күрделі жерлерді түсіндіреді) (соның ішінде онлайн кезінде)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Оқытушының аудиториямен қарым-қатынас жасай білуі қандай (түсіндіре білуі, аудиторияның реакциясын қадағалауы, пікірталасты конструктивті арнаға аудара алуы)?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Оқытушы сабақтарда оқытудың интерактивті, инновациялық әдістерін (кейстер, тренингтер, диспуттар, іскерлік ойындар, дөңгелек үстелдер және т. б.) қолдана ма?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Оқытушының Сіздің біліміңізді бағалауы мен бағалау өлшемдерінің сипаты Сізді қанағаттандыра ма?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Алдағы уақытта Сізде болатын пәндерден осы оқытушы сабақ бергенін қалайсыз ба?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Дәріс пәннің оқу бағдарламасына сәйкес жүргізілді ма (лекция және практикалық материалдары силлабусқа сәйкестілігі, аралық бақылау мен өзіндік жұмыс сұрақтарының аудиторияда өткен дәрістердің мазмұнына сәйкестілігі) ?</a:t>
            </a:r>
            <a:endParaRPr/>
          </a:p>
          <a:p>
            <a:pPr marL="0" marR="0" lvl="0" indent="18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05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Оқытушы тарапынан дәріске қажетті оқу-әдістемелік материалдар жеткілікті берілді ма? (ДОТ кезінде)</a:t>
            </a:r>
            <a:endParaRPr sz="10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05358" y="654532"/>
          <a:ext cx="7377629" cy="2167265"/>
        </p:xfrm>
        <a:graphic>
          <a:graphicData uri="http://schemas.openxmlformats.org/drawingml/2006/table">
            <a:tbl>
              <a:tblPr/>
              <a:tblGrid>
                <a:gridCol w="521541"/>
                <a:gridCol w="1705873"/>
                <a:gridCol w="2186679"/>
                <a:gridCol w="649995"/>
                <a:gridCol w="771181"/>
                <a:gridCol w="793214"/>
                <a:gridCol w="749146"/>
              </a:tblGrid>
              <a:tr h="228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6733" marR="6733" marT="6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Факультет</a:t>
                      </a:r>
                    </a:p>
                  </a:txBody>
                  <a:tcPr marL="6733" marR="6733" marT="6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Мамандық</a:t>
                      </a:r>
                    </a:p>
                  </a:txBody>
                  <a:tcPr marL="6733" marR="6733" marT="6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Курс</a:t>
                      </a:r>
                    </a:p>
                  </a:txBody>
                  <a:tcPr marL="6733" marR="6733" marT="6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Жалпы саны</a:t>
                      </a:r>
                    </a:p>
                  </a:txBody>
                  <a:tcPr marL="6733" marR="6733" marT="6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Қатысқан саны</a:t>
                      </a:r>
                    </a:p>
                  </a:txBody>
                  <a:tcPr marL="6733" marR="6733" marT="6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Қатыспаған саны</a:t>
                      </a:r>
                    </a:p>
                  </a:txBody>
                  <a:tcPr marL="6733" marR="6733" marT="67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Жаратылыстану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факультеті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B012-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Химия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мұғалімдерін даярлау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"Жаратылыстану" факультеті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B012-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Химия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мұғалімдерін даярлау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"Жаратылыстану" факультеті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B012-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Химия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мұғалімдерін даярлау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"Жаратылыстану" факультеті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B012-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Химия мұғалімдерін даярлау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733" marR="6733" marT="67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oogle Shape;210;p34"/>
          <p:cNvGraphicFramePr/>
          <p:nvPr/>
        </p:nvGraphicFramePr>
        <p:xfrm>
          <a:off x="1401256" y="3129814"/>
          <a:ext cx="6694050" cy="665988"/>
        </p:xfrm>
        <a:graphic>
          <a:graphicData uri="http://schemas.openxmlformats.org/drawingml/2006/table">
            <a:tbl>
              <a:tblPr firstRow="1" firstCol="1" bandRow="1">
                <a:noFill/>
                <a:tableStyleId>{BCEC5A96-BB0A-4052-B30F-A43ED6352A66}</a:tableStyleId>
              </a:tblPr>
              <a:tblGrid>
                <a:gridCol w="327300"/>
                <a:gridCol w="1500050"/>
                <a:gridCol w="505975"/>
                <a:gridCol w="506675"/>
                <a:gridCol w="506675"/>
                <a:gridCol w="506675"/>
                <a:gridCol w="505975"/>
                <a:gridCol w="506675"/>
                <a:gridCol w="506675"/>
                <a:gridCol w="506675"/>
                <a:gridCol w="8147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Q1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Q2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Q3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Q4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Q5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Q6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Q7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Q8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Орташа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Экология және химия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9,63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9,55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9,16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9,67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9,18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9,61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9,84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9,55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9,55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424150" y="274638"/>
            <a:ext cx="8229600" cy="57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8148"/>
              <a:buFont typeface="Times New Roman"/>
              <a:buNone/>
            </a:pPr>
            <a:r>
              <a:rPr lang="kk-KZ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Білімгерлердің контингентін қалыптастыру нәтижелері </a:t>
            </a:r>
            <a:br>
              <a:rPr lang="kk-KZ" sz="2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k-KZ" sz="2000" b="1" dirty="0">
                <a:latin typeface="Times New Roman"/>
                <a:ea typeface="Times New Roman"/>
                <a:cs typeface="Times New Roman"/>
                <a:sym typeface="Times New Roman"/>
              </a:rPr>
              <a:t>(В012-Химия мұғалімдерін даярлау -215)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8" name="Google Shape;218;p13"/>
          <p:cNvGraphicFramePr/>
          <p:nvPr/>
        </p:nvGraphicFramePr>
        <p:xfrm>
          <a:off x="576442" y="1410689"/>
          <a:ext cx="8229625" cy="2225100"/>
        </p:xfrm>
        <a:graphic>
          <a:graphicData uri="http://schemas.openxmlformats.org/drawingml/2006/table">
            <a:tbl>
              <a:tblPr firstRow="1" bandRow="1">
                <a:noFill/>
                <a:tableStyleId>{F30A34E8-6260-42B4-9430-39B91C79C2EC}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Контингент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курс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курс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курс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курс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Грант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ТД грант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Квота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Акылы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20" name="Google Shape;220;p13"/>
          <p:cNvSpPr txBox="1"/>
          <p:nvPr/>
        </p:nvSpPr>
        <p:spPr>
          <a:xfrm>
            <a:off x="595222" y="1061050"/>
            <a:ext cx="43563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i="0" u="none" strike="noStrike" cap="none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6B01512–Химия (</a:t>
            </a:r>
            <a:r>
              <a:rPr lang="kk-KZ" sz="1600" b="1" i="0" u="none" strike="noStrike" cap="none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137)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1000100" y="428604"/>
            <a:ext cx="7272808" cy="864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k-KZ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Түлектердің жұмысқа орналасу нәтижелері</a:t>
            </a:r>
            <a:endParaRPr sz="2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5" name="Google Shape;235;p14"/>
          <p:cNvGraphicFramePr/>
          <p:nvPr/>
        </p:nvGraphicFramePr>
        <p:xfrm>
          <a:off x="782505" y="1399141"/>
          <a:ext cx="7289325" cy="3249400"/>
        </p:xfrm>
        <a:graphic>
          <a:graphicData uri="http://schemas.openxmlformats.org/drawingml/2006/table">
            <a:tbl>
              <a:tblPr firstRow="1" bandRow="1">
                <a:noFill/>
                <a:tableStyleId>{F30A34E8-6260-42B4-9430-39B91C79C2EC}</a:tableStyleId>
              </a:tblPr>
              <a:tblGrid>
                <a:gridCol w="2429775"/>
                <a:gridCol w="2429775"/>
                <a:gridCol w="2429775"/>
              </a:tblGrid>
              <a:tr h="4296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k-KZ" sz="2200" u="none" strike="noStrike" cap="none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Түлектердің бітіру жылы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Бітіруші саны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kk-KZ" sz="2200" u="none" strike="noStrike" cap="none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Жұмысқа ораналасу, </a:t>
                      </a:r>
                      <a:r>
                        <a:rPr lang="kk-KZ" sz="2200" u="none" strike="noStrike" cap="none">
                          <a:solidFill>
                            <a:schemeClr val="l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%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430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2019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15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100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430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2020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33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100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430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2021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40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83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430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2022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70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77,5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430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2023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35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200" u="none" strike="noStrike" cap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63,5</a:t>
                      </a:r>
                      <a:endParaRPr sz="2200" u="none" strike="noStrike" cap="none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5;p3"/>
          <p:cNvGrpSpPr/>
          <p:nvPr/>
        </p:nvGrpSpPr>
        <p:grpSpPr>
          <a:xfrm>
            <a:off x="1478232" y="632888"/>
            <a:ext cx="6044184" cy="1143000"/>
            <a:chOff x="1092707" y="0"/>
            <a:chExt cx="6044184" cy="1143000"/>
          </a:xfrm>
        </p:grpSpPr>
        <p:sp>
          <p:nvSpPr>
            <p:cNvPr id="106" name="Google Shape;106;p3"/>
            <p:cNvSpPr/>
            <p:nvPr/>
          </p:nvSpPr>
          <p:spPr>
            <a:xfrm rot="10800000">
              <a:off x="1664206" y="0"/>
              <a:ext cx="5472684" cy="1143000"/>
            </a:xfrm>
            <a:prstGeom prst="homePlate">
              <a:avLst>
                <a:gd name="adj" fmla="val 50000"/>
              </a:avLst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1664207" y="0"/>
              <a:ext cx="5472684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025" tIns="190500" rIns="355600" bIns="190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lang="kk-KZ" sz="50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ББ сипаттамасы</a:t>
              </a:r>
              <a:endParaRPr sz="5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92707" y="0"/>
              <a:ext cx="1143000" cy="1143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559550" y="2062725"/>
            <a:ext cx="8229600" cy="3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kk-KZ" sz="1800" dirty="0">
                <a:latin typeface="Times New Roman"/>
                <a:ea typeface="Times New Roman"/>
                <a:cs typeface="Times New Roman"/>
                <a:sym typeface="Times New Roman"/>
              </a:rPr>
              <a:t>Қазіргі таңда </a:t>
            </a:r>
            <a:r>
              <a:rPr lang="kk-KZ" sz="1800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6B015 Жаратылыстану пәндері </a:t>
            </a:r>
            <a:r>
              <a:rPr lang="kk-KZ" sz="1800" dirty="0">
                <a:latin typeface="Times New Roman"/>
                <a:ea typeface="Times New Roman"/>
                <a:cs typeface="Times New Roman"/>
                <a:sym typeface="Times New Roman"/>
              </a:rPr>
              <a:t>бойынша мұғалімдерді дайындау дайындық бағыты бойынша, Қожа Ахмет Ясауи атындағы Халықаралық қазақ-түрік университетінің ҚР ҒБМ тарапынан 03.02.2010 жылы бекітілген №0137408 санды мемлекеттік лицензиясына қосымшаға сәйкес жүзеге асырылады. Лицензияның әрекет ету мерзімі шексіз.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34950" algn="just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kk-KZ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ББ Берілетін дәреже: 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kk-KZ" sz="1800" dirty="0">
                <a:latin typeface="Times New Roman"/>
                <a:ea typeface="Times New Roman"/>
                <a:cs typeface="Times New Roman"/>
                <a:sym typeface="Times New Roman"/>
              </a:rPr>
              <a:t>6В01512 – «Химия» білім беру бағдарламасы бойынша білім бакалавры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kk-KZ" sz="1800" dirty="0">
                <a:latin typeface="Times New Roman"/>
                <a:ea typeface="Times New Roman"/>
                <a:cs typeface="Times New Roman"/>
                <a:sym typeface="Times New Roman"/>
              </a:rPr>
              <a:t>6В01562 – «Химия-биология» білім беру бағдарламасы бойынша білім бакалавры</a:t>
            </a:r>
            <a:endParaRPr/>
          </a:p>
          <a:p>
            <a:pPr marL="342900" lvl="0" indent="-228600" algn="just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kk-KZ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Қолдану саласы: </a:t>
            </a:r>
            <a:r>
              <a:rPr lang="kk-KZ" sz="1800" dirty="0">
                <a:latin typeface="Times New Roman"/>
                <a:ea typeface="Times New Roman"/>
                <a:cs typeface="Times New Roman"/>
                <a:sym typeface="Times New Roman"/>
              </a:rPr>
              <a:t>Білім беру бағдарламасы Химия/ Химия-биология мұғалімдерін даярлауға арналған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522000" y="691915"/>
            <a:ext cx="8229600" cy="1127295"/>
            <a:chOff x="0" y="7852"/>
            <a:chExt cx="8229600" cy="1127295"/>
          </a:xfrm>
        </p:grpSpPr>
        <p:sp>
          <p:nvSpPr>
            <p:cNvPr id="98" name="Google Shape;98;p2"/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>
                    <a:alpha val="89411"/>
                  </a:srgbClr>
                </a:gs>
                <a:gs pos="80000">
                  <a:srgbClr val="3C7AC5">
                    <a:alpha val="89411"/>
                  </a:srgbClr>
                </a:gs>
                <a:gs pos="100000">
                  <a:srgbClr val="397BC9">
                    <a:alpha val="89411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7852"/>
              <a:ext cx="8229600" cy="112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179050" rIns="179050" bIns="17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kk-KZ" sz="2800" dirty="0" smtClean="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В012-Химия мұғалімдерін даярлау</a:t>
              </a:r>
              <a:endParaRPr lang="kk-KZ" sz="28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05080" y="2159306"/>
          <a:ext cx="7722823" cy="3602883"/>
        </p:xfrm>
        <a:graphic>
          <a:graphicData uri="http://schemas.openxmlformats.org/drawingml/2006/table">
            <a:tbl>
              <a:tblPr firstRow="1" bandRow="1">
                <a:tableStyleId>{F30A34E8-6260-42B4-9430-39B91C79C2EC}</a:tableStyleId>
              </a:tblPr>
              <a:tblGrid>
                <a:gridCol w="3776825"/>
                <a:gridCol w="3945998"/>
              </a:tblGrid>
              <a:tr h="34152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6В01512-Химия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БББ мақсаты: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В01562-Химия-биология БББ мақсаты: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4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Химия және педагогика саласында базалық білімқоры жеткілікті, химияны оқытудың қазіргі педагогикалық технологияларын және мектептегі эксперимент техникасын меңгерген; зерттеушілік және коммуникативтік дағдысы бар, сыни тұрғыдан ойлауға; цифрлық білім беру технологиясын қолдана алатын, химиялық және педагогикалық зерттеулерді жүргізуге қабілетті химия мұғалімдерін даярлау.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Химия және биология ғылымдары бойынша педагогика саласында базалық білімқоры жеткілікті, химияны және биологияны оқытудың қазіргі педагогикалық технологияларын және мектептегі эксперимент техникасын меңгерген; зерттеушілік және коммуникативтік дағдысы бар, сыни тұрғыдан ойлауға; цифрлық білім беру технологиясын қолдана алатын, химиялық және биологиялық зерттеулерді жүргізуге қабілетті химия және биология мұғалімдерін даярлау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g10a0b0b1aa8_4_0"/>
          <p:cNvGraphicFramePr/>
          <p:nvPr/>
        </p:nvGraphicFramePr>
        <p:xfrm>
          <a:off x="854538" y="1170075"/>
          <a:ext cx="7608050" cy="5128655"/>
        </p:xfrm>
        <a:graphic>
          <a:graphicData uri="http://schemas.openxmlformats.org/drawingml/2006/table">
            <a:tbl>
              <a:tblPr>
                <a:noFill/>
                <a:tableStyleId>{C50CCD81-B8B5-4426-8747-D184135A7791}</a:tableStyleId>
              </a:tblPr>
              <a:tblGrid>
                <a:gridCol w="1213500"/>
                <a:gridCol w="3197275"/>
                <a:gridCol w="3197275"/>
              </a:tblGrid>
              <a:tr h="739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>
                          <a:solidFill>
                            <a:srgbClr val="000000"/>
                          </a:solidFill>
                          <a:highlight>
                            <a:srgbClr val="A4C2F4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Рейтинг</a:t>
                      </a:r>
                      <a:endParaRPr sz="1800">
                        <a:solidFill>
                          <a:srgbClr val="000000"/>
                        </a:solidFill>
                        <a:highlight>
                          <a:srgbClr val="A4C2F4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>
                          <a:solidFill>
                            <a:srgbClr val="000000"/>
                          </a:solidFill>
                          <a:highlight>
                            <a:srgbClr val="A4C2F4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Университет</a:t>
                      </a:r>
                      <a:endParaRPr sz="1800">
                        <a:solidFill>
                          <a:srgbClr val="000000"/>
                        </a:solidFill>
                        <a:highlight>
                          <a:srgbClr val="A4C2F4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>
                          <a:solidFill>
                            <a:srgbClr val="000000"/>
                          </a:solidFill>
                          <a:highlight>
                            <a:srgbClr val="A4C2F4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Негізгі өтілетін пәндер </a:t>
                      </a:r>
                      <a:endParaRPr sz="1800">
                        <a:solidFill>
                          <a:srgbClr val="000000"/>
                        </a:solidFill>
                        <a:highlight>
                          <a:srgbClr val="A4C2F4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1213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 sz="1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r>
                        <a:rPr lang="kk-KZ" sz="1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Джумхуриет </a:t>
                      </a:r>
                      <a:r>
                        <a:rPr lang="kk-KZ" sz="1800" b="1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uFill>
                            <a:no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Университет</a:t>
                      </a: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</a:t>
                      </a:r>
                      <a:r>
                        <a:rPr lang="kk-KZ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424242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Бейорганикалық химия, </a:t>
                      </a:r>
                      <a:endParaRPr>
                        <a:solidFill>
                          <a:srgbClr val="424242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424242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Аналитикалық  химия </a:t>
                      </a:r>
                      <a:endParaRPr>
                        <a:solidFill>
                          <a:srgbClr val="424242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424242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Органикалық химии, </a:t>
                      </a:r>
                      <a:endParaRPr>
                        <a:solidFill>
                          <a:srgbClr val="424242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424242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Физикалық химия, </a:t>
                      </a:r>
                      <a:endParaRPr>
                        <a:solidFill>
                          <a:srgbClr val="424242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424242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Биохимия</a:t>
                      </a:r>
                      <a:endParaRPr b="1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  <a:tr h="162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kk-KZ" sz="165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34.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 sz="1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Гази</a:t>
                      </a:r>
                      <a:r>
                        <a:rPr lang="kk-KZ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kk-KZ" sz="1800" b="1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uFill>
                            <a:no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Университет</a:t>
                      </a: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</a:t>
                      </a:r>
                      <a:endParaRPr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>
                          <a:solidFill>
                            <a:srgbClr val="424242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Бейорганикалық химия, </a:t>
                      </a: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Аналитическая химия,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Биохимия,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Органическая химия,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Полимерлер химиясы,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Физическая химия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Теориялық химия.</a:t>
                      </a:r>
                      <a:endParaRPr b="1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  <a:tr h="1420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endParaRPr sz="1800" b="1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b="1">
                          <a:solidFill>
                            <a:srgbClr val="292929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Орду Университеті </a:t>
                      </a:r>
                      <a:endParaRPr sz="1800" b="1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424242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Бейорганикалық химия, </a:t>
                      </a: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Аналитическая химия,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Органическая химия,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Полимерлер химиясы,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Физическая химия </a:t>
                      </a:r>
                      <a:endParaRPr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24242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3" name="Google Shape;173;g10a0b0b1aa8_4_0"/>
          <p:cNvSpPr txBox="1"/>
          <p:nvPr/>
        </p:nvSpPr>
        <p:spPr>
          <a:xfrm>
            <a:off x="1872375" y="0"/>
            <a:ext cx="6264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kk-KZ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Шет елдегі ең үздік ББ жүргізілген бенчмаркинг нәтижелері</a:t>
            </a:r>
            <a:br>
              <a:rPr lang="kk-KZ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kk-KZ" sz="32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k-KZ" sz="3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k-KZ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Қазақстандағы </a:t>
            </a:r>
            <a:r>
              <a:rPr lang="kk-KZ" sz="3200" dirty="0">
                <a:latin typeface="Times New Roman"/>
                <a:ea typeface="Times New Roman"/>
                <a:cs typeface="Times New Roman"/>
                <a:sym typeface="Times New Roman"/>
              </a:rPr>
              <a:t>ең үздік ББ жүргізілген бенчмаркинг нәтижелері</a:t>
            </a:r>
            <a:br>
              <a:rPr lang="kk-KZ" sz="3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0" name="Google Shape;160;p7"/>
          <p:cNvGraphicFramePr/>
          <p:nvPr/>
        </p:nvGraphicFramePr>
        <p:xfrm>
          <a:off x="571472" y="1734115"/>
          <a:ext cx="7536943" cy="4295045"/>
        </p:xfrm>
        <a:graphic>
          <a:graphicData uri="http://schemas.openxmlformats.org/drawingml/2006/table">
            <a:tbl>
              <a:tblPr firstRow="1" bandRow="1">
                <a:noFill/>
                <a:tableStyleId>{F30A34E8-6260-42B4-9430-39B91C79C2EC}</a:tableStyleId>
              </a:tblPr>
              <a:tblGrid>
                <a:gridCol w="1510716"/>
                <a:gridCol w="1652530"/>
                <a:gridCol w="694063"/>
                <a:gridCol w="793214"/>
                <a:gridCol w="2058294"/>
                <a:gridCol w="828126"/>
              </a:tblGrid>
              <a:tr h="99017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Қазақстан Республикасының «Атамекен» Ұлттық кәсіпкерлік палатасы 2018, 2019, 2020 ж.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6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6В01512-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Химия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Абай атындағы Қазақ ұлттық педагогикалық университеті 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Академик Е</a:t>
                      </a: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.А.Букетов атындағы</a:t>
                      </a:r>
                      <a:r>
                        <a:rPr lang="kk-KZ" sz="1800" u="none" strike="noStrike" cap="none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Қарағанды университеті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2/21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1/12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14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Қожа Ахмет Ясауи атындағы Халықаралық 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қазақ-түрік  университеті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9/18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9/21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Қожа Ахмет Ясауи атындағы Халықаралық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қазақ-түрік  университеті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4/12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kk-KZ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Қазақстандағы ең </a:t>
            </a:r>
            <a:r>
              <a:rPr lang="kk-KZ" sz="3200" dirty="0">
                <a:latin typeface="Times New Roman"/>
                <a:ea typeface="Times New Roman"/>
                <a:cs typeface="Times New Roman"/>
                <a:sym typeface="Times New Roman"/>
              </a:rPr>
              <a:t>үздік ББ жүргізілген бенчмаркинг нәтижелері</a:t>
            </a:r>
            <a:endParaRPr sz="3200"/>
          </a:p>
        </p:txBody>
      </p:sp>
      <p:graphicFrame>
        <p:nvGraphicFramePr>
          <p:cNvPr id="166" name="Google Shape;166;p8"/>
          <p:cNvGraphicFramePr/>
          <p:nvPr/>
        </p:nvGraphicFramePr>
        <p:xfrm>
          <a:off x="214284" y="1237802"/>
          <a:ext cx="8572500" cy="5049157"/>
        </p:xfrm>
        <a:graphic>
          <a:graphicData uri="http://schemas.openxmlformats.org/drawingml/2006/table">
            <a:tbl>
              <a:tblPr>
                <a:noFill/>
                <a:tableStyleId>{F39ED8AF-CB63-4683-A3A6-564EEE1F9E7F}</a:tableStyleId>
              </a:tblPr>
              <a:tblGrid>
                <a:gridCol w="525725"/>
                <a:gridCol w="1602175"/>
                <a:gridCol w="662225"/>
                <a:gridCol w="826325"/>
                <a:gridCol w="826325"/>
                <a:gridCol w="825375"/>
                <a:gridCol w="826325"/>
                <a:gridCol w="826325"/>
                <a:gridCol w="688450"/>
                <a:gridCol w="963250"/>
              </a:tblGrid>
              <a:tr h="292475">
                <a:tc gridSpan="10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solidFill>
                            <a:srgbClr val="20212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Химия (білім) мамандығы бойынша жоғары оқу орындарының білім беру бағдарламаларының рейтингі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9370" marR="0" lvl="0" indent="20955" algn="l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Рейтинг бойынша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9370" marR="0" lvl="0" indent="20955" algn="l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орны 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41960" marR="0" lvl="0" indent="0" algn="l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ЖОО атауы 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3020" marR="24130" lvl="0" indent="63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стат. мәлімет  (4 критерий бойынша)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5435" marR="0" lvl="0" indent="-21526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Түлектердің орташа жалақысы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solidFill>
                            <a:srgbClr val="20212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Жұмыспен қамтылған 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solidFill>
                            <a:srgbClr val="20212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түлектердің пайызы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" marR="3111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Эмпирика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560" marR="31115" lvl="0" indent="0" algn="ctr" rtl="0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лық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560" marR="29210" lvl="0" indent="0" algn="ctr" rtl="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мәлімет 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7465" marR="34290" lvl="0" indent="0"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 эксперттік шолу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9050" marR="0" lvl="0" indent="0"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 қорытынды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CCE3"/>
                    </a:solidFill>
                  </a:tcPr>
                </a:tc>
              </a:tr>
              <a:tr h="67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2554" marR="0" lvl="0" indent="0" algn="l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балл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44780" marR="139065" lvl="0" indent="0"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ЗП в тенге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30175" marR="0" lvl="0" indent="0" algn="l" rtl="0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балл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44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Жұмыспен қамту, %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25400" lvl="0" indent="-5333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Бітірушілердің сауалнама  нәтижелері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25">
                <a:tc gridSpan="10">
                  <a:txBody>
                    <a:bodyPr/>
                    <a:lstStyle/>
                    <a:p>
                      <a:pPr marL="0" marR="14097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 </a:t>
                      </a: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жыл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550">
                <a:tc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Абай атындағы Қазақ ұлттық педагогикалық университеті 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0,87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2,19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149 415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2,2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0,65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3,70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CCE3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Қожа Ахмет Ясауи атындағы Халықаралық қазақ –түрік  университеті 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0,65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1,83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64 005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2,30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0,75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3,22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8CCE3"/>
                    </a:solidFill>
                  </a:tcPr>
                </a:tc>
              </a:tr>
              <a:tr h="157782">
                <a:tc gridSpan="10"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 жыл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6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152050">
                <a:tc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Абай атындағы Қазақ ұлттық педагогикалық университеті </a:t>
                      </a:r>
                      <a:endParaRPr lang="kk-KZ" sz="1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0,66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2,14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203383,64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3,33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86,36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0,71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3,51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152050">
                <a:tc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kk-KZ" sz="1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Қожа Ахмет Ясауи атындағы Халықаралық қазақ –түрік  университеті </a:t>
                      </a:r>
                      <a:endParaRPr lang="kk-KZ" sz="1000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0,75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1,93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131675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3,55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78,57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0,73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3,41</a:t>
                      </a:r>
                      <a:endParaRPr sz="10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152050">
                <a:tc gridSpan="10"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 жыл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6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409460">
                <a:tc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ru-RU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Академик Е.А.Букетов </a:t>
                      </a:r>
                      <a:r>
                        <a:rPr lang="ru-RU" sz="1000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атындағы</a:t>
                      </a:r>
                      <a:r>
                        <a:rPr lang="ru-RU" sz="1000" u="none" strike="noStrike" cap="none" baseline="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Қарағанды университеті</a:t>
                      </a:r>
                      <a:endParaRPr lang="ru-RU" sz="1000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6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0,85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2,36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224066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0,44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3,65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152050">
                <a:tc>
                  <a:txBody>
                    <a:bodyPr/>
                    <a:lstStyle/>
                    <a:p>
                      <a:pPr marL="1822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Қожа Ахмет Ясауи атындағы Халықаралық қазақ –түрік  университеті 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133985" marR="1270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0,89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1,98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371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99964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3,30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406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82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0,45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409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k-KZ" sz="1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3,32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kk-KZ">
                <a:latin typeface="Times New Roman"/>
                <a:ea typeface="Times New Roman"/>
                <a:cs typeface="Times New Roman"/>
                <a:sym typeface="Times New Roman"/>
              </a:rPr>
              <a:t>Соңғы 3-5 жылда ББ қатысқан рейтинг нәтижелері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9" name="Google Shape;179;p9"/>
          <p:cNvGraphicFramePr/>
          <p:nvPr/>
        </p:nvGraphicFramePr>
        <p:xfrm>
          <a:off x="785784" y="2214554"/>
          <a:ext cx="7572400" cy="2143125"/>
        </p:xfrm>
        <a:graphic>
          <a:graphicData uri="http://schemas.openxmlformats.org/drawingml/2006/table">
            <a:tbl>
              <a:tblPr firstRow="1" bandRow="1">
                <a:noFill/>
                <a:tableStyleId>{F30A34E8-6260-42B4-9430-39B91C79C2EC}</a:tableStyleId>
              </a:tblPr>
              <a:tblGrid>
                <a:gridCol w="1893100"/>
                <a:gridCol w="1551593"/>
                <a:gridCol w="1443210"/>
                <a:gridCol w="1288973"/>
                <a:gridCol w="1395524"/>
              </a:tblGrid>
              <a:tr h="782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Рейтинг атауы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Атамекен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23/26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15/24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7/19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kk-KZ" sz="1800" b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9/18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НААР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3/12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5/11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2/10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НКАОКА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2/7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kk-KZ" sz="18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kk-KZ" sz="3200">
                <a:latin typeface="Times New Roman"/>
                <a:ea typeface="Times New Roman"/>
                <a:cs typeface="Times New Roman"/>
                <a:sym typeface="Times New Roman"/>
              </a:rPr>
              <a:t>Қазақстандық, шетелдік жетекші университеттермен серіктестік жұмыстар нәтижелері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85" name="Google Shape;185;p10"/>
          <p:cNvGraphicFramePr/>
          <p:nvPr/>
        </p:nvGraphicFramePr>
        <p:xfrm>
          <a:off x="571472" y="2143116"/>
          <a:ext cx="8229600" cy="3048040"/>
        </p:xfrm>
        <a:graphic>
          <a:graphicData uri="http://schemas.openxmlformats.org/drawingml/2006/table">
            <a:tbl>
              <a:tblPr firstRow="1" bandRow="1">
                <a:noFill/>
                <a:tableStyleId>{F30A34E8-6260-42B4-9430-39B91C79C2EC}</a:tableStyleId>
              </a:tblPr>
              <a:tblGrid>
                <a:gridCol w="2743200"/>
                <a:gridCol w="2743200"/>
                <a:gridCol w="27432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Қазақстандық ЖОО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Серіктестік жұмыс нәтижесі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Мерзімі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Оңтүстік Қазақстан педагогикалық университеті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Келісім шарт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№20/36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10.01.2020-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31.12.2025ж.ж.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Тараз гуманитарлық-инновациялық университеті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Келісім шарт 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19/3892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10.01.2020-31.12.2025ж.ж.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Алматы қаласы, Д.В.Сокольский атындағы жанармай, катализ және электрохимия институты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Келісім шарт 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19/3851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06.12.2019-31.12.2025ж.ж.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kk-KZ" sz="2400">
                <a:latin typeface="Times New Roman"/>
                <a:ea typeface="Times New Roman"/>
                <a:cs typeface="Times New Roman"/>
                <a:sym typeface="Times New Roman"/>
              </a:rPr>
              <a:t>Жұмыс берушілермен, мемлекеттік билік органдарымен, бизнес өкілдерімен байланыс нәтижелері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1" name="Google Shape;191;p11"/>
          <p:cNvGraphicFramePr/>
          <p:nvPr/>
        </p:nvGraphicFramePr>
        <p:xfrm>
          <a:off x="357157" y="1071546"/>
          <a:ext cx="8358225" cy="4901653"/>
        </p:xfrm>
        <a:graphic>
          <a:graphicData uri="http://schemas.openxmlformats.org/drawingml/2006/table">
            <a:tbl>
              <a:tblPr firstRow="1" bandRow="1">
                <a:noFill/>
                <a:tableStyleId>{F30A34E8-6260-42B4-9430-39B91C79C2EC}</a:tableStyleId>
              </a:tblPr>
              <a:tblGrid>
                <a:gridCol w="2786075"/>
                <a:gridCol w="2786075"/>
                <a:gridCol w="2786075"/>
              </a:tblGrid>
              <a:tr h="33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Жұмыс беруші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байланыс нәтижелері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Растайтын құжат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117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Нұртас Оңдасынов атындағы Түркістан мамандандырылған мектеп-интернаты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ББ жасалды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Практика келісім шарттары түзілді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Сауалнама алынды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Келісім шарт №19</a:t>
                      </a:r>
                      <a:r>
                        <a:rPr lang="kk-KZ" sz="1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/3950, 31.12.2025ж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109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№23 «ІТ» Мектеп-Лицейі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ББ жасалды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Практика келісім шарттары түзілді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Сауалнама алынды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Келісім шарт № 20/3203, 31.12.2025ж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112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Түркістан Хамза атындағы №2 жалпы орта мектебі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ББ жасалды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Практика келісім шарттары түзілді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Сауалнама алынды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Келісім шарт №20/2904, 31.12.2028ж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112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lang="kk-KZ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«А.Байтұрсынов атындағы №1 жалпы орта мектеп" коммуналдық мемлекеттік мекемесі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k-KZ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Дуальды </a:t>
                      </a:r>
                      <a:r>
                        <a:rPr lang="kk-KZ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білім беру </a:t>
                      </a:r>
                      <a:r>
                        <a:rPr lang="kk-KZ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бағдарламасы</a:t>
                      </a:r>
                      <a:r>
                        <a:rPr lang="kk-KZ" sz="1600" u="none" strike="noStrike" cap="none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бойынша келісім шарт түзілді.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kk-KZ" sz="16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Келісім-шарт №</a:t>
                      </a:r>
                      <a:r>
                        <a:rPr lang="kk-KZ" sz="1600" u="none" strike="noStrike" cap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22/422, </a:t>
                      </a:r>
                      <a:r>
                        <a:rPr lang="en-US" sz="1600" u="none" strike="noStrike" cap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kk-KZ" sz="1600" u="none" strike="noStrike" cap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.03.2022ж. күннен</a:t>
                      </a:r>
                      <a:endParaRPr sz="16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1113</Words>
  <Application>Microsoft Office PowerPoint</Application>
  <PresentationFormat>Экран (4:3)</PresentationFormat>
  <Paragraphs>341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 Қазақстандағы ең үздік ББ жүргізілген бенчмаркинг нәтижелері </vt:lpstr>
      <vt:lpstr>Қазақстандағы ең үздік ББ жүргізілген бенчмаркинг нәтижелері</vt:lpstr>
      <vt:lpstr>Соңғы 3-5 жылда ББ қатысқан рейтинг нәтижелері</vt:lpstr>
      <vt:lpstr>Қазақстандық, шетелдік жетекші университеттермен серіктестік жұмыстар нәтижелері</vt:lpstr>
      <vt:lpstr>Жұмыс берушілермен, мемлекеттік билік органдарымен, бизнес өкілдерімен байланыс нәтижелері</vt:lpstr>
      <vt:lpstr>Слайд 10</vt:lpstr>
      <vt:lpstr>Сауалнамалар (білімгерлердің, жұмысберушілердің, түлектердің, басқа да қызығушы тараптардың) нәтижелері.</vt:lpstr>
      <vt:lpstr>Слайд 12</vt:lpstr>
      <vt:lpstr>Білімгерлердің контингентін қалыптастыру нәтижелері  (В012-Химия мұғалімдерін даярлау -215)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30</cp:revision>
  <dcterms:created xsi:type="dcterms:W3CDTF">2021-11-30T06:08:37Z</dcterms:created>
  <dcterms:modified xsi:type="dcterms:W3CDTF">2024-02-27T09:36:33Z</dcterms:modified>
</cp:coreProperties>
</file>