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5" r:id="rId1"/>
  </p:sldMasterIdLst>
  <p:notesMasterIdLst>
    <p:notesMasterId r:id="rId16"/>
  </p:notesMasterIdLst>
  <p:sldIdLst>
    <p:sldId id="285" r:id="rId2"/>
    <p:sldId id="733" r:id="rId3"/>
    <p:sldId id="724" r:id="rId4"/>
    <p:sldId id="271" r:id="rId5"/>
    <p:sldId id="736" r:id="rId6"/>
    <p:sldId id="282" r:id="rId7"/>
    <p:sldId id="283" r:id="rId8"/>
    <p:sldId id="734" r:id="rId9"/>
    <p:sldId id="731" r:id="rId10"/>
    <p:sldId id="735" r:id="rId11"/>
    <p:sldId id="727" r:id="rId12"/>
    <p:sldId id="728" r:id="rId13"/>
    <p:sldId id="729" r:id="rId14"/>
    <p:sldId id="284" r:id="rId15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87940" autoAdjust="0"/>
  </p:normalViewPr>
  <p:slideViewPr>
    <p:cSldViewPr snapToGrid="0">
      <p:cViewPr varScale="1">
        <p:scale>
          <a:sx n="111" d="100"/>
          <a:sy n="111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D21DA-EFB3-4F6A-98B0-1B8F25C9CD6C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663D4-9F3F-4427-85F0-404EEB2DA0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55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A3E62-E83F-465B-BD37-F0CA74C5CDE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977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79768" y="4714402"/>
            <a:ext cx="5438140" cy="4466273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0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03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999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6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3628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59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99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7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1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2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7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9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1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t>1/6/2026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2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F2FCCF-BB31-4114-AC6B-5221E715D86D}" type="datetime1">
              <a:rPr lang="ru-RU" smtClean="0"/>
              <a:pPr>
                <a:defRPr/>
              </a:pPr>
              <a:t>06.01.2026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Кәсіби бағдар жұмысының қорытындысы және бітірушілерді жұмысқа орналастыру мәселесі -15.05.2015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DA24708-1193-43D3-A79A-CEACC6CC27DA}" type="slidenum">
              <a:rPr lang="ru-RU" altLang="en-US" smtClean="0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2921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u/0/folders/1q5FjNUoKD2MINpeZHSQfxqa9OI-Z6KZr" TargetMode="External"/><Relationship Id="rId2" Type="http://schemas.openxmlformats.org/officeDocument/2006/relationships/hyperlink" Target="https://drive.google.com/drive/u/0/folders/1bsFBHJzSa0GFRjaPuKouIEM9UwopHc9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u/0/folders/1-fmpZlNKgxmsXCCaiDruuydDDKV1PnP3" TargetMode="External"/><Relationship Id="rId2" Type="http://schemas.openxmlformats.org/officeDocument/2006/relationships/hyperlink" Target="https://drive.google.com/drive/u/0/folders/1EwoTZVIncc-n4Ntbt7kqj1Rl5v4vaHr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5F8D726-99D3-4538-9BBD-54F573D7A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44475"/>
            <a:ext cx="1433146" cy="1382102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10DC3807-6685-49F8-849B-3BDD44073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31" y="2160589"/>
            <a:ext cx="11447584" cy="16552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Теология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факультетінің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күнтізбелік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ЕСЕБІ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C3D44AE4-6758-4B61-B10D-B6562252E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66792" y="4879732"/>
            <a:ext cx="3244362" cy="694592"/>
          </a:xfrm>
        </p:spPr>
        <p:txBody>
          <a:bodyPr/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Декан: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С.Абжалов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15A185-B74E-4CDB-B272-3AA93AA4236F}"/>
              </a:ext>
            </a:extLst>
          </p:cNvPr>
          <p:cNvSpPr/>
          <p:nvPr/>
        </p:nvSpPr>
        <p:spPr>
          <a:xfrm>
            <a:off x="1688124" y="5890846"/>
            <a:ext cx="8721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Түркістан</a:t>
            </a:r>
            <a:r>
              <a:rPr lang="kk-KZ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-2025</a:t>
            </a:r>
            <a:r>
              <a:rPr lang="en-US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8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69C40-EB0E-FD9C-2506-D64C1F6C6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70" y="609600"/>
            <a:ext cx="10834009" cy="753533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Жылдың негізгі қорытындылары</a:t>
            </a:r>
            <a:endParaRPr lang="ru-K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8FC79DE2-5801-2687-33E8-89C2719EB7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779688"/>
              </p:ext>
            </p:extLst>
          </p:nvPr>
        </p:nvGraphicFramePr>
        <p:xfrm>
          <a:off x="669470" y="1363134"/>
          <a:ext cx="10850337" cy="466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3997">
                  <a:extLst>
                    <a:ext uri="{9D8B030D-6E8A-4147-A177-3AD203B41FA5}">
                      <a16:colId xmlns:a16="http://schemas.microsoft.com/office/drawing/2014/main" val="2486783982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4016833347"/>
                    </a:ext>
                  </a:extLst>
                </a:gridCol>
                <a:gridCol w="3484940">
                  <a:extLst>
                    <a:ext uri="{9D8B030D-6E8A-4147-A177-3AD203B41FA5}">
                      <a16:colId xmlns:a16="http://schemas.microsoft.com/office/drawing/2014/main" val="2127094563"/>
                    </a:ext>
                  </a:extLst>
                </a:gridCol>
              </a:tblGrid>
              <a:tr h="3217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Негізгі</a:t>
                      </a:r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kumimoji="0" lang="ru-RU" sz="16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жетістіктер</a:t>
                      </a:r>
                      <a:endParaRPr kumimoji="0" lang="ru-RU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Негізгі</a:t>
                      </a:r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kumimoji="0" lang="ru-RU" sz="16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мәселелер</a:t>
                      </a:r>
                      <a:r>
                        <a:rPr kumimoji="0" lang="ru-RU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/</a:t>
                      </a:r>
                      <a:r>
                        <a:rPr kumimoji="0" lang="ru-RU" sz="16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шектеулер</a:t>
                      </a:r>
                      <a:endParaRPr kumimoji="0" lang="ru-RU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қорытындылары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айқындалған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1–2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басымдық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793933"/>
                  </a:ext>
                </a:extLst>
              </a:tr>
              <a:tr h="891698"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Контингенттің артуы: </a:t>
                      </a:r>
                      <a:r>
                        <a:rPr lang="kk-KZ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оқу жылында жалпы </a:t>
                      </a:r>
                      <a:r>
                        <a:rPr lang="kk-KZ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студент </a:t>
                      </a:r>
                      <a:r>
                        <a:rPr lang="kk-KZ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қабылданған болса, 2025-2026 оқу жылында </a:t>
                      </a:r>
                      <a:r>
                        <a:rPr lang="kk-KZ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студент </a:t>
                      </a:r>
                      <a:r>
                        <a:rPr lang="kk-KZ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қабылданды. </a:t>
                      </a:r>
                      <a:r>
                        <a:rPr lang="kk-KZ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Қабылдау</a:t>
                      </a:r>
                      <a:r>
                        <a:rPr lang="kk-KZ" sz="1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r>
                        <a:rPr lang="en-US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kk-KZ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артқан</a:t>
                      </a:r>
                      <a:r>
                        <a:rPr lang="kk-KZ" sz="1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Шетелдік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ұтқырлықтың төмен болуы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тиімді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жүзеге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асуы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жарияланым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белсенділігінің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артуы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30193"/>
                  </a:ext>
                </a:extLst>
              </a:tr>
              <a:tr h="756116"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Кадрлық әлеуеттің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көтерілуі: Туркиядан 3 профессор, 2 жас 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PhD 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 келді. 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Тілдік дайындығы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жоғары білім алушылардың аздығы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Студенттік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контингенттің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өсуі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процесінің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жақсартуға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бағытталған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реформалар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647925"/>
                  </a:ext>
                </a:extLst>
              </a:tr>
              <a:tr h="976649"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Ғылыми зерттеу жұмыстарының нәтижелігі: 4 ғылыми жоба жүзеге асырылуда. Алдағы конкурстарға тағы да жобалар дайындалуда.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Ғылыми дәрежесі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жоқ оқытушылар санының әлі де басым болуы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438731"/>
                  </a:ext>
                </a:extLst>
              </a:tr>
              <a:tr h="462086"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Ғылыми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дәрежелі жас ОПҚ санының артуы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392421"/>
                  </a:ext>
                </a:extLst>
              </a:tr>
              <a:tr h="756116">
                <a:tc>
                  <a:txBody>
                    <a:bodyPr/>
                    <a:lstStyle/>
                    <a:p>
                      <a:pPr algn="just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Жаңа</a:t>
                      </a:r>
                      <a:r>
                        <a:rPr lang="kk-KZ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серіктестік (Имамдардың Біліктілігін Жетілдіру Институты) орнатылуы және болашақта дуалды білім беруді ұйымдастыру мүмкіндігі</a:t>
                      </a:r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K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593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8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67394"/>
            <a:ext cx="11128223" cy="8082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(2026 ж.)</a:t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546536"/>
              </p:ext>
            </p:extLst>
          </p:nvPr>
        </p:nvGraphicFramePr>
        <p:xfrm>
          <a:off x="465363" y="1820637"/>
          <a:ext cx="11234060" cy="4622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5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702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Мақсат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Қол жеткізу</a:t>
                      </a:r>
                      <a:r>
                        <a:rPr lang="kk-KZ" baseline="0" dirty="0">
                          <a:latin typeface="Times New Roman" pitchFamily="18" charset="0"/>
                          <a:cs typeface="Times New Roman" pitchFamily="18" charset="0"/>
                        </a:rPr>
                        <a:t> жолдары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Жауапты тұлағалар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479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ОПҚ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дәрежелігін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65%-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Түркияда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дайындалып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жатқа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PhD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докторлардың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келуі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Отандық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білікті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кадрларды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тарту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Ғылыми кадрлардың сапалық көрсеткішін арттыру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Декан</a:t>
                      </a:r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, кафдера 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33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2. ОПҚ-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тілдерін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меңгеру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20%-дан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асыру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Лингвистикалық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орталықтың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мүмкіндіктерін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пайдалану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соның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ішінде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ОПҚ-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ілі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курстарына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қатысуларын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ұйымдастыру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ОПҚ-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20%-дан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астамы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сертификаттар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6182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Келісімшарттар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санын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арттыру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Салалық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жетекші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ұйымдармен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серіктестік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орнату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Студенттерге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тағылымдама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базаларын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кеңейту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дуалды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беру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жүйесін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қарастыру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3+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жаңа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меморандум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немесе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келісімшарт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жасалады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афдера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6182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Жаңа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магистратура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ашу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социологиясы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психологиясы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ағдарламаларды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дайындау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қабылдау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аккредитациялау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Сұранысқа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ие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басқа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да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бағыттарды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анықтау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жаңа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магистратура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іске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қосылады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Теология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кафедрасының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33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Авторлық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құқықпен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қорғалған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онлайн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курстар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әзірлеу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Курстарды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анықтау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білікті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мамандармен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сапалы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контент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дайындау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авторлық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құқықпен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қорғалған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онлайн курс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дайындалады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Теология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кафедрасы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9229" y="1053194"/>
            <a:ext cx="9356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Стратегиялық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бағыт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институциялық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даму</a:t>
            </a:r>
          </a:p>
        </p:txBody>
      </p:sp>
    </p:spTree>
    <p:extLst>
      <p:ext uri="{BB962C8B-B14F-4D97-AF65-F5344CB8AC3E}">
        <p14:creationId xmlns:p14="http://schemas.microsoft.com/office/powerpoint/2010/main" val="420014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863" y="340179"/>
            <a:ext cx="8596668" cy="672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(2026 ж.)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684132"/>
              </p:ext>
            </p:extLst>
          </p:nvPr>
        </p:nvGraphicFramePr>
        <p:xfrm>
          <a:off x="432705" y="1534886"/>
          <a:ext cx="11356524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5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6596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Мақсат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Қол жеткізу</a:t>
                      </a:r>
                      <a:r>
                        <a:rPr lang="kk-KZ" baseline="0" dirty="0">
                          <a:latin typeface="Times New Roman" pitchFamily="18" charset="0"/>
                          <a:cs typeface="Times New Roman" pitchFamily="18" charset="0"/>
                        </a:rPr>
                        <a:t> жолдары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Жауапты тұлғалар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59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6%-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тарту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мақсатында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ақпараттық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науқандар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өткізу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әлеуметтік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желі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әріптестермен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байланысты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тиімді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пайдалану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6%-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жетеді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195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Шетелге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кеткен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әріптес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университеттермен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келісімдер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жасау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Ұтқырлыққа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баратын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студенттерге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қолдау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көрсету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контингенттен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алушы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шетелге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оқуға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кетеді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195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Академиялық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ұтқырлық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бағдарламасы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бойынша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келген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серіктес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университеттерден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тарту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түрік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тіліндегі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курстардың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санын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арттыру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алмасу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келісімдерді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кеңейту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келген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жетеді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i="1" baseline="0" dirty="0">
                          <a:latin typeface="Times New Roman" pitchFamily="18" charset="0"/>
                          <a:cs typeface="Times New Roman" pitchFamily="18" charset="0"/>
                        </a:rPr>
                        <a:t>(Эге, </a:t>
                      </a:r>
                      <a:r>
                        <a:rPr lang="ru-RU" sz="1200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Манас</a:t>
                      </a:r>
                      <a:r>
                        <a:rPr lang="ru-RU" sz="12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университеттерімен</a:t>
                      </a:r>
                      <a:r>
                        <a:rPr lang="ru-RU" sz="12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алдын</a:t>
                      </a:r>
                      <a:r>
                        <a:rPr lang="ru-RU" sz="12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ала </a:t>
                      </a:r>
                      <a:r>
                        <a:rPr lang="ru-RU" sz="1200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келісім</a:t>
                      </a:r>
                      <a:r>
                        <a:rPr lang="ru-RU" sz="12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бар.)</a:t>
                      </a:r>
                      <a:endParaRPr lang="ru-RU" sz="1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59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4. ОПҚ-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сыртқы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келген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кеткен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ұтқырлығын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1%-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Орхун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Ерасмус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бағдарламаларына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белсенді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қатысу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ОПҚ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ұтқырлықты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жобалар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аясында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да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жүзеге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асыру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жағын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қарастыру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ОПҚ-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1%-ы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аясындағы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іс-шараларға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қатысады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екан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кафдера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меңгерушілері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59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Ішкі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Қазақстандағы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университеттермен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серіктестікті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нығайту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2% студент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ішкі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бағдарламаларына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қатысады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596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Түркиядағы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жазғы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оқуды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жаңғырту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Түркияның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істері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басқармасымен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келіссөздерді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қайта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бастау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Жазғы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оқуға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жіберу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үшін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іріктеу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жүйесін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әзірлеу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Жазғы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оқу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жобасы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қайта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іске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қосылады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Декан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24543" y="1061357"/>
            <a:ext cx="8638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Стратегиялық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бағыт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Академиялық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үстемдікке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5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00050"/>
            <a:ext cx="9732130" cy="71029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(2026 ж.)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382162"/>
              </p:ext>
            </p:extLst>
          </p:nvPr>
        </p:nvGraphicFramePr>
        <p:xfrm>
          <a:off x="375555" y="1763486"/>
          <a:ext cx="11397344" cy="461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5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7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Мақсат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Қол жеткізу</a:t>
                      </a:r>
                      <a:r>
                        <a:rPr lang="kk-KZ" baseline="0" dirty="0">
                          <a:latin typeface="Times New Roman" pitchFamily="18" charset="0"/>
                          <a:cs typeface="Times New Roman" pitchFamily="18" charset="0"/>
                        </a:rPr>
                        <a:t> жолдары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Жауапты тұлғалар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ҒЗЖ-мен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айналысатын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ОПҚ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25%-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ГҚ/БНҚ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қаржыландырылатын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конкурстарға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тұрақты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қатысу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зерттеушілердің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конкурс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талаптарына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сәйкес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бағытта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өзекті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тақырып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жарияланым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жасауын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мтамасыз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ету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ҒЗЖ-мен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айналысатын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ОПҚ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үлесі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25%-дан кем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болмайды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275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2. Ғылыми жобаларға білім алушыларды тарту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алушыларды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міндетті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саясатын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бекіту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жоба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аясында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диссертациялық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жұмыстарын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орындату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алушы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тартылады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жетекшілері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Q1, Q2 Journal Citation Reports JCR </a:t>
                      </a:r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жоғары рейтингілі басылымдарындағы мақалалар мен ғалымдардың шолуларының санын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арттыру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тақырыптарын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ықпалды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high-impact)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салаларға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бағыттау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аһандық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трендтер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өзекті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тақырыптарды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жоспарына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енгізу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Жыл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сайын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Q1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Q2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журналдарында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жарияланған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мақалалар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саны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ұлғаяды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4. “Хикмет” журналын ҚР ҒЖБССҚК тізіміне енгізу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Журналдың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талаптарға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сәйкес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жариялануын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қатаң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бақылауда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ұстау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тексеру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дайындық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жұмыстарын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ұйымдастыру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тиісті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стандарттарға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сәйкестендіру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“Хикмет” журналы ҚР ҒЖБССҚК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тізіміне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енгізіледі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Бас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редактор,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жауапты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хатшы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декан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Уәкілетті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орган 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ұсынған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тізімдегі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журналдарда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жарияланған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мақалалар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саны 15-тен кем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болмайды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Мақалалардың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уәкілетті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орган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тізіміндегі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журналдарға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сай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келетін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бағыттарға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бейімделуін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қадағалау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Уәкілетті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орган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тізіміндегі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журналдарда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жылына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кемінде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15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мақала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ОПҚ-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жарияланымдық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белсенділігі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артады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Кафдера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меңгерушілері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6570" y="1265464"/>
            <a:ext cx="90950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Стратегиялық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бағыт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Ғылыми-инновациялық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әлеуетті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арттыру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95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2D856-9219-4807-8E1E-B79176F0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743200"/>
            <a:ext cx="10954890" cy="1125415"/>
          </a:xfrm>
        </p:spPr>
        <p:txBody>
          <a:bodyPr>
            <a:normAutofit/>
          </a:bodyPr>
          <a:lstStyle/>
          <a:p>
            <a:r>
              <a:rPr lang="ru-RU" sz="6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6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ru-RU" sz="6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49377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68314" y="555171"/>
            <a:ext cx="7886701" cy="9144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паспорты</a:t>
            </a:r>
            <a:endParaRPr lang="x-none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6"/>
          <p:cNvGraphicFramePr>
            <a:graphicFrameLocks noGrp="1"/>
          </p:cNvGraphicFramePr>
          <p:nvPr>
            <p:ph idx="1"/>
          </p:nvPr>
        </p:nvGraphicFramePr>
        <p:xfrm>
          <a:off x="508000" y="1600200"/>
          <a:ext cx="1093958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3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altLang="ru-RU" sz="24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k-KZ" altLang="ru-RU" sz="24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altLang="ru-RU" sz="24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kk-KZ" altLang="ru-RU" sz="2400" dirty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US" altLang="ru-RU" sz="2400" dirty="0">
                          <a:solidFill>
                            <a:schemeClr val="tx1"/>
                          </a:solidFill>
                        </a:rPr>
                        <a:t>.2025</a:t>
                      </a:r>
                      <a:r>
                        <a:rPr lang="kk-KZ" altLang="ru-RU" sz="2400" baseline="0" dirty="0">
                          <a:solidFill>
                            <a:schemeClr val="tx1"/>
                          </a:solidFill>
                        </a:rPr>
                        <a:t>ж. жағдай бойынша</a:t>
                      </a:r>
                      <a:endParaRPr lang="x-none" sz="32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2100" dirty="0" err="1"/>
                        <a:t>Факультеттегі</a:t>
                      </a:r>
                      <a:r>
                        <a:rPr lang="ru-RU" sz="2100" baseline="0" dirty="0"/>
                        <a:t> </a:t>
                      </a:r>
                      <a:r>
                        <a:rPr lang="ru-RU" sz="2100" dirty="0" err="1"/>
                        <a:t>кафедралар</a:t>
                      </a:r>
                      <a:r>
                        <a:rPr lang="ru-RU" sz="2100" dirty="0"/>
                        <a:t> саны</a:t>
                      </a:r>
                      <a:endParaRPr lang="x-none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</a:t>
                      </a:r>
                      <a:endParaRPr lang="x-none" sz="32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2100" dirty="0"/>
                        <a:t>ОПҚ саны (</a:t>
                      </a:r>
                      <a:r>
                        <a:rPr lang="ru-RU" sz="2100" dirty="0" err="1"/>
                        <a:t>барлығы</a:t>
                      </a:r>
                      <a:r>
                        <a:rPr lang="ru-RU" sz="2100" dirty="0"/>
                        <a:t>)</a:t>
                      </a:r>
                      <a:endParaRPr lang="x-none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kk-KZ" sz="3200" dirty="0"/>
                        <a:t>42</a:t>
                      </a:r>
                      <a:endParaRPr lang="x-none" sz="32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2100" dirty="0" err="1"/>
                        <a:t>Білім</a:t>
                      </a:r>
                      <a:r>
                        <a:rPr lang="ru-RU" sz="2100" dirty="0"/>
                        <a:t> беру </a:t>
                      </a:r>
                      <a:r>
                        <a:rPr lang="ru-RU" sz="2100" dirty="0" err="1"/>
                        <a:t>бағдарламаларының</a:t>
                      </a:r>
                      <a:r>
                        <a:rPr lang="ru-RU" sz="2100" dirty="0"/>
                        <a:t> саны (</a:t>
                      </a:r>
                      <a:r>
                        <a:rPr lang="ru-RU" sz="2100" dirty="0" err="1"/>
                        <a:t>барлығы</a:t>
                      </a:r>
                      <a:r>
                        <a:rPr lang="ru-RU" sz="2100" dirty="0"/>
                        <a:t>)</a:t>
                      </a:r>
                      <a:endParaRPr lang="x-none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kk-KZ" sz="3200" dirty="0"/>
                        <a:t>7</a:t>
                      </a:r>
                      <a:endParaRPr lang="x-none" sz="32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2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Орындалатын</a:t>
                      </a:r>
                      <a:r>
                        <a:rPr lang="ru-RU" sz="2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гранттық</a:t>
                      </a:r>
                      <a:r>
                        <a:rPr lang="ru-RU" sz="2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жобалардың</a:t>
                      </a:r>
                      <a:r>
                        <a:rPr lang="ru-RU" sz="2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саны (</a:t>
                      </a:r>
                      <a:r>
                        <a:rPr lang="ru-RU" sz="2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барлығы</a:t>
                      </a:r>
                      <a:r>
                        <a:rPr lang="ru-RU" sz="2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x-none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</a:t>
                      </a:r>
                      <a:endParaRPr lang="x-none" sz="32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200" dirty="0"/>
                        <a:t>Контингент</a:t>
                      </a:r>
                      <a:endParaRPr lang="x-none" sz="3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</a:t>
                      </a:r>
                      <a:r>
                        <a:rPr lang="kk-KZ" sz="3200" dirty="0"/>
                        <a:t>99</a:t>
                      </a:r>
                      <a:r>
                        <a:rPr lang="en-US" sz="3200" dirty="0"/>
                        <a:t> </a:t>
                      </a:r>
                      <a:r>
                        <a:rPr lang="en-US" sz="1900" dirty="0"/>
                        <a:t>(бак.-3</a:t>
                      </a:r>
                      <a:r>
                        <a:rPr lang="kk-KZ" sz="1900" dirty="0"/>
                        <a:t>86</a:t>
                      </a:r>
                      <a:r>
                        <a:rPr lang="en-US" sz="1900" dirty="0"/>
                        <a:t>, </a:t>
                      </a:r>
                      <a:r>
                        <a:rPr lang="en-US" sz="1900" dirty="0" err="1"/>
                        <a:t>маг</a:t>
                      </a:r>
                      <a:r>
                        <a:rPr lang="en-US" sz="1900" dirty="0"/>
                        <a:t>.-</a:t>
                      </a:r>
                      <a:r>
                        <a:rPr lang="kk-KZ" sz="1900" dirty="0"/>
                        <a:t>13</a:t>
                      </a:r>
                      <a:r>
                        <a:rPr lang="en-US" sz="1900" dirty="0"/>
                        <a:t>)</a:t>
                      </a:r>
                      <a:endParaRPr lang="x-none" sz="19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x-none" sz="32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x-none" sz="32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" name="Picture 2" descr="logo_k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" y="140677"/>
            <a:ext cx="1056054" cy="1001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7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4">
            <a:extLst>
              <a:ext uri="{FF2B5EF4-FFF2-40B4-BE49-F238E27FC236}">
                <a16:creationId xmlns:a16="http://schemas.microsoft.com/office/drawing/2014/main" id="{65D94E9E-0E24-4477-8BFB-FDB83C97E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807743"/>
              </p:ext>
            </p:extLst>
          </p:nvPr>
        </p:nvGraphicFramePr>
        <p:xfrm>
          <a:off x="378532" y="1690006"/>
          <a:ext cx="10882134" cy="383082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2"/>
                  </a:outerShdw>
                </a:effectLst>
                <a:tableStyleId>{5940675A-B579-460E-94D1-54222C63F5DA}</a:tableStyleId>
              </a:tblPr>
              <a:tblGrid>
                <a:gridCol w="2860231">
                  <a:extLst>
                    <a:ext uri="{9D8B030D-6E8A-4147-A177-3AD203B41FA5}">
                      <a16:colId xmlns:a16="http://schemas.microsoft.com/office/drawing/2014/main" val="658031823"/>
                    </a:ext>
                  </a:extLst>
                </a:gridCol>
                <a:gridCol w="992455">
                  <a:extLst>
                    <a:ext uri="{9D8B030D-6E8A-4147-A177-3AD203B41FA5}">
                      <a16:colId xmlns:a16="http://schemas.microsoft.com/office/drawing/2014/main" val="1149996346"/>
                    </a:ext>
                  </a:extLst>
                </a:gridCol>
                <a:gridCol w="3882931">
                  <a:extLst>
                    <a:ext uri="{9D8B030D-6E8A-4147-A177-3AD203B41FA5}">
                      <a16:colId xmlns:a16="http://schemas.microsoft.com/office/drawing/2014/main" val="2847809596"/>
                    </a:ext>
                  </a:extLst>
                </a:gridCol>
                <a:gridCol w="31465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7061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kk-K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Кафедралар</a:t>
                      </a:r>
                      <a:endParaRPr lang="ru-RU" sz="1400" b="1" i="0" u="none" strike="noStrike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БББ саны</a:t>
                      </a:r>
                      <a:endParaRPr lang="x-none" sz="1400" b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БББ шифры мен атауы</a:t>
                      </a:r>
                      <a:endParaRPr lang="tr-TR" sz="1400" b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Ескерту</a:t>
                      </a:r>
                      <a:r>
                        <a:rPr lang="tr-T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x-none" sz="1200" b="1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6777020"/>
                  </a:ext>
                </a:extLst>
              </a:tr>
              <a:tr h="476641">
                <a:tc rowSpan="2">
                  <a:txBody>
                    <a:bodyPr/>
                    <a:lstStyle/>
                    <a:p>
                      <a:pPr marL="36000"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endParaRPr lang="ru-RU" sz="1800" b="1" i="0" u="none" strike="noStrike" dirty="0"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36000" algn="ctr"/>
                      <a:r>
                        <a:rPr lang="kk-KZ" sz="15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6В02228</a:t>
                      </a: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-</a:t>
                      </a:r>
                      <a:r>
                        <a:rPr lang="en-US" sz="1600" spc="14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Дінтану</a:t>
                      </a:r>
                      <a:endParaRPr lang="kk-KZ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Барлық БББ реестрге енгізілген, Аккредитациядан өткен.</a:t>
                      </a:r>
                      <a:endParaRPr lang="en-US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903338"/>
                  </a:ext>
                </a:extLst>
              </a:tr>
              <a:tr h="476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7М02211</a:t>
                      </a:r>
                      <a:r>
                        <a:rPr lang="kk-KZ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-</a:t>
                      </a:r>
                      <a:r>
                        <a:rPr lang="en-US" sz="1600" b="0" spc="14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Дінтану</a:t>
                      </a:r>
                      <a:endParaRPr lang="kk-KZ" sz="1600" b="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</a:t>
                      </a:r>
                      <a:r>
                        <a:rPr kumimoji="0" lang="kk-K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641">
                <a:tc rowSpan="3">
                  <a:txBody>
                    <a:bodyPr/>
                    <a:lstStyle/>
                    <a:p>
                      <a:pPr marL="36000"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Теология</a:t>
                      </a:r>
                      <a:endParaRPr lang="ru-RU" sz="1800" b="1" i="0" u="none" strike="noStrike" dirty="0"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36000" algn="ctr"/>
                      <a:r>
                        <a:rPr lang="kk-KZ" sz="15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6В02229</a:t>
                      </a: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–</a:t>
                      </a:r>
                      <a:r>
                        <a:rPr lang="en-US" sz="1600" spc="14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Теология</a:t>
                      </a:r>
                      <a:endParaRPr lang="kk-KZ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k-KZ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k-KZ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844434"/>
                  </a:ext>
                </a:extLst>
              </a:tr>
              <a:tr h="476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7М02262</a:t>
                      </a:r>
                      <a:r>
                        <a:rPr lang="kk-KZ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-</a:t>
                      </a:r>
                      <a:r>
                        <a:rPr lang="en-US" sz="1600" b="0" spc="14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Теология</a:t>
                      </a:r>
                      <a:r>
                        <a:rPr lang="en-US" sz="1600" b="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</a:t>
                      </a:r>
                      <a:endParaRPr lang="kk-KZ" sz="1600" b="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6000" algn="ctr"/>
                      <a:endParaRPr lang="x-none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6В02262</a:t>
                      </a: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-</a:t>
                      </a:r>
                      <a:r>
                        <a:rPr lang="en-US" sz="1600" spc="14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Исламтану</a:t>
                      </a:r>
                      <a:endParaRPr lang="kk-KZ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spc="14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  <a:sym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641">
                <a:tc rowSpan="2">
                  <a:txBody>
                    <a:bodyPr/>
                    <a:lstStyle/>
                    <a:p>
                      <a:pPr marL="3600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Философия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36000"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6В02228</a:t>
                      </a: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r>
                        <a:rPr lang="en-US" sz="1600" spc="14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Философия-дінтану</a:t>
                      </a:r>
                      <a:endParaRPr lang="kk-KZ" sz="1600" spc="14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spc="14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944989"/>
                  </a:ext>
                </a:extLst>
              </a:tr>
              <a:tr h="476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6В03118</a:t>
                      </a:r>
                      <a:r>
                        <a:rPr lang="kk-KZ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r>
                        <a:rPr lang="en-US" sz="1600" spc="14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Психология-дінтану</a:t>
                      </a:r>
                      <a:endParaRPr lang="kk-KZ" sz="1600" spc="14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spc="14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spc="14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2" name="Группа 3"/>
          <p:cNvGrpSpPr/>
          <p:nvPr/>
        </p:nvGrpSpPr>
        <p:grpSpPr>
          <a:xfrm>
            <a:off x="178328" y="214290"/>
            <a:ext cx="925117" cy="838447"/>
            <a:chOff x="8300847" y="380013"/>
            <a:chExt cx="783779" cy="736270"/>
          </a:xfrm>
        </p:grpSpPr>
        <p:sp>
          <p:nvSpPr>
            <p:cNvPr id="5" name="Овал 4"/>
            <p:cNvSpPr/>
            <p:nvPr/>
          </p:nvSpPr>
          <p:spPr>
            <a:xfrm>
              <a:off x="8300847" y="380013"/>
              <a:ext cx="783779" cy="736270"/>
            </a:xfrm>
            <a:prstGeom prst="ellipse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pic>
          <p:nvPicPr>
            <p:cNvPr id="6" name="Resim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70465" y="479118"/>
              <a:ext cx="470355" cy="522363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  <p:sp>
        <p:nvSpPr>
          <p:cNvPr id="7" name="Прямоугольник 6"/>
          <p:cNvSpPr/>
          <p:nvPr/>
        </p:nvSpPr>
        <p:spPr>
          <a:xfrm>
            <a:off x="1624693" y="219246"/>
            <a:ext cx="7649936" cy="1354213"/>
          </a:xfrm>
          <a:prstGeom prst="rect">
            <a:avLst/>
          </a:prstGeom>
          <a:solidFill>
            <a:schemeClr val="bg1"/>
          </a:solidFill>
        </p:spPr>
        <p:txBody>
          <a:bodyPr wrap="square" lIns="121917" tIns="60958" rIns="121917" bIns="60958">
            <a:spAutoFit/>
          </a:bodyPr>
          <a:lstStyle/>
          <a:p>
            <a:pPr algn="ctr"/>
            <a:endParaRPr lang="kk-KZ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Факультетте дайындалатын білім беру бағдарламалары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БББ</a:t>
            </a:r>
          </a:p>
        </p:txBody>
      </p:sp>
      <p:pic>
        <p:nvPicPr>
          <p:cNvPr id="8" name="Picture 2" descr="logo_kz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" y="140677"/>
            <a:ext cx="1056054" cy="1001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034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32085" y="473529"/>
            <a:ext cx="7244861" cy="824592"/>
          </a:xfrm>
        </p:spPr>
        <p:txBody>
          <a:bodyPr>
            <a:noAutofit/>
          </a:bodyPr>
          <a:lstStyle/>
          <a:p>
            <a:pPr algn="ctr"/>
            <a:r>
              <a:rPr lang="kk-KZ" altLang="x-none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endParaRPr lang="" altLang="x-none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logo_k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6" y="149469"/>
            <a:ext cx="1056054" cy="99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6"/>
          <p:cNvGraphicFramePr/>
          <p:nvPr>
            <p:extLst>
              <p:ext uri="{D42A27DB-BD31-4B8C-83A1-F6EECF244321}">
                <p14:modId xmlns:p14="http://schemas.microsoft.com/office/powerpoint/2010/main" val="1317010088"/>
              </p:ext>
            </p:extLst>
          </p:nvPr>
        </p:nvGraphicFramePr>
        <p:xfrm>
          <a:off x="386859" y="1396093"/>
          <a:ext cx="11339474" cy="4694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805">
                  <a:extLst>
                    <a:ext uri="{9D8B030D-6E8A-4147-A177-3AD203B41FA5}">
                      <a16:colId xmlns:a16="http://schemas.microsoft.com/office/drawing/2014/main" val="2040004262"/>
                    </a:ext>
                  </a:extLst>
                </a:gridCol>
                <a:gridCol w="110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4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2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25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13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66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9840">
                <a:tc>
                  <a:txBody>
                    <a:bodyPr/>
                    <a:lstStyle/>
                    <a:p>
                      <a:r>
                        <a:rPr lang="kk-KZ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Кафедралар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бірлігі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ОПҚ саны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Зейнеткерлік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жастағы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ОПҚ саны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Штаттық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ОПҚ саны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ОПҚ саны 40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жасқа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дәрежелі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ОПҚ саны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 ішінде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жасқа дейін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БББ саны</a:t>
                      </a:r>
                      <a:endParaRPr lang="x-none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42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Дінтану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95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12,</a:t>
                      </a: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" alt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92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Теология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224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12,5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" alt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523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17,0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altLang="x-none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" alt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7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</a:t>
                      </a:r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x-none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399</a:t>
                      </a:r>
                      <a:endParaRPr lang="ru-RU" sz="20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41,5</a:t>
                      </a:r>
                      <a:endParaRPr lang="ru-RU" sz="20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42</a:t>
                      </a:r>
                      <a:endParaRPr lang="ru-RU" sz="20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x-non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x-non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altLang="x-none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" altLang="x-non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x-none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x-non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x-none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8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A9217-143E-47B8-9D2B-F09973A5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7054"/>
            <a:ext cx="10400974" cy="509955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 БАҒЫТ 3. ҒЫЛЫМИ-ИННОВАЦИЯЛЫҚ ӘЛЕУЕТТІ АРТТЫРУ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DB0876C-F336-4177-8741-2B6D5E5562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272528"/>
              </p:ext>
            </p:extLst>
          </p:nvPr>
        </p:nvGraphicFramePr>
        <p:xfrm>
          <a:off x="395653" y="773722"/>
          <a:ext cx="11350870" cy="5454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0897">
                  <a:extLst>
                    <a:ext uri="{9D8B030D-6E8A-4147-A177-3AD203B41FA5}">
                      <a16:colId xmlns:a16="http://schemas.microsoft.com/office/drawing/2014/main" val="497340726"/>
                    </a:ext>
                  </a:extLst>
                </a:gridCol>
                <a:gridCol w="914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576">
                  <a:extLst>
                    <a:ext uri="{9D8B030D-6E8A-4147-A177-3AD203B41FA5}">
                      <a16:colId xmlns:a16="http://schemas.microsoft.com/office/drawing/2014/main" val="1156256460"/>
                    </a:ext>
                  </a:extLst>
                </a:gridCol>
                <a:gridCol w="964168">
                  <a:extLst>
                    <a:ext uri="{9D8B030D-6E8A-4147-A177-3AD203B41FA5}">
                      <a16:colId xmlns:a16="http://schemas.microsoft.com/office/drawing/2014/main" val="529563811"/>
                    </a:ext>
                  </a:extLst>
                </a:gridCol>
                <a:gridCol w="2270174">
                  <a:extLst>
                    <a:ext uri="{9D8B030D-6E8A-4147-A177-3AD203B41FA5}">
                      <a16:colId xmlns:a16="http://schemas.microsoft.com/office/drawing/2014/main" val="591363456"/>
                    </a:ext>
                  </a:extLst>
                </a:gridCol>
              </a:tblGrid>
              <a:tr h="431602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міндеттер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бірлігі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Түсініктемелер</a:t>
                      </a:r>
                      <a:endParaRPr lang="kk-KZ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71322"/>
                  </a:ext>
                </a:extLst>
              </a:tr>
              <a:tr h="253884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169497"/>
                  </a:ext>
                </a:extLst>
              </a:tr>
              <a:tr h="177719">
                <a:tc gridSpan="5"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Мақсат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3.1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Зерттеу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экожүйесін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дамыту</a:t>
                      </a:r>
                      <a:endParaRPr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546921"/>
                  </a:ext>
                </a:extLst>
              </a:tr>
              <a:tr h="177719">
                <a:tc gridSpan="5"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Мақсатты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индикаторлар</a:t>
                      </a:r>
                      <a:endParaRPr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103032"/>
                  </a:ext>
                </a:extLst>
              </a:tr>
              <a:tr h="533156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1) ГҚ/ БНҚ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ҒЗЖ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ғылыми-зерттеу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жұмысымен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айналысатын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ОПҚ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үлесі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(40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жасқа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5/13,5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«Жас ғалымдар» конкурсы бойынша гранттық</a:t>
                      </a:r>
                      <a:r>
                        <a:rPr lang="kk-KZ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жоба ұтып алынды</a:t>
                      </a:r>
                      <a:endParaRPr lang="ru-RU" sz="1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247675"/>
                  </a:ext>
                </a:extLst>
              </a:tr>
              <a:tr h="355437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санынан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жүзеге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асырылып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жатқан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халықаралық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41230"/>
                  </a:ext>
                </a:extLst>
              </a:tr>
              <a:tr h="54725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3)  ҒЗЖ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табыстарының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көлемі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Факт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тг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lang="kk-KZ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218, </a:t>
                      </a: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958 506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571640"/>
                  </a:ext>
                </a:extLst>
              </a:tr>
              <a:tr h="253884">
                <a:tc gridSpan="5">
                  <a:txBody>
                    <a:bodyPr/>
                    <a:lstStyle/>
                    <a:p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3.1.1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Ғалымдардың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әлеуетін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317012"/>
                  </a:ext>
                </a:extLst>
              </a:tr>
              <a:tr h="710874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3.1.1.1 ҒЗТКЖ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ғылыми-зерттеу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тәжірибелік-конструкторлық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жұмыстармен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айналысатын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ғалымдардың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(ГҚ/ҒТП, БНҚ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ҒЗИ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ғалымдары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докторанттар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ғылыми-зерттеу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жобаларына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қатысу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altLang="zh-CN" sz="14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4/10</a:t>
                      </a:r>
                      <a:endParaRPr lang="zh-CN" sz="1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900" dirty="0" smtClean="0"/>
                        <a:t>1. Ф.Камалова. 2. М.Төлегенов.</a:t>
                      </a:r>
                      <a:r>
                        <a:rPr lang="kk-KZ" sz="900" baseline="0" dirty="0" smtClean="0"/>
                        <a:t> 3. Б.Темірханов. 4. С.Шылмамбетов.</a:t>
                      </a:r>
                      <a:endParaRPr lang="ru-RU" sz="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197303"/>
                  </a:ext>
                </a:extLst>
              </a:tr>
              <a:tr h="355437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3.1.1.2 ГҚ/ 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kk-KZ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ҒЗЖ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ғылыми-зерттеу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жұмысымен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айналысатын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ОПҚ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үлесі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коэффициентке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</a:t>
                      </a:r>
                      <a:endParaRPr sz="1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11/28,6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424966"/>
                  </a:ext>
                </a:extLst>
              </a:tr>
              <a:tr h="253884">
                <a:tc gridSpan="5">
                  <a:txBody>
                    <a:bodyPr/>
                    <a:lstStyle/>
                    <a:p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3.1.2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әлеуетін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349103"/>
                  </a:ext>
                </a:extLst>
              </a:tr>
              <a:tr h="533156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3.1.2.1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міндеттерін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орындауға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енгізілген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деңгейдегі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(ГҚ/ БМҚ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жобаларға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тарту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i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127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5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59D553E-8C2D-4AD3-BAD4-109F600921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087455"/>
              </p:ext>
            </p:extLst>
          </p:nvPr>
        </p:nvGraphicFramePr>
        <p:xfrm>
          <a:off x="446942" y="474785"/>
          <a:ext cx="11298116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181">
                  <a:extLst>
                    <a:ext uri="{9D8B030D-6E8A-4147-A177-3AD203B41FA5}">
                      <a16:colId xmlns:a16="http://schemas.microsoft.com/office/drawing/2014/main" val="1129314273"/>
                    </a:ext>
                  </a:extLst>
                </a:gridCol>
                <a:gridCol w="905608">
                  <a:extLst>
                    <a:ext uri="{9D8B030D-6E8A-4147-A177-3AD203B41FA5}">
                      <a16:colId xmlns:a16="http://schemas.microsoft.com/office/drawing/2014/main" val="3058662389"/>
                    </a:ext>
                  </a:extLst>
                </a:gridCol>
                <a:gridCol w="967154">
                  <a:extLst>
                    <a:ext uri="{9D8B030D-6E8A-4147-A177-3AD203B41FA5}">
                      <a16:colId xmlns:a16="http://schemas.microsoft.com/office/drawing/2014/main" val="22275007"/>
                    </a:ext>
                  </a:extLst>
                </a:gridCol>
                <a:gridCol w="975946">
                  <a:extLst>
                    <a:ext uri="{9D8B030D-6E8A-4147-A177-3AD203B41FA5}">
                      <a16:colId xmlns:a16="http://schemas.microsoft.com/office/drawing/2014/main" val="1183732504"/>
                    </a:ext>
                  </a:extLst>
                </a:gridCol>
                <a:gridCol w="2636227">
                  <a:extLst>
                    <a:ext uri="{9D8B030D-6E8A-4147-A177-3AD203B41FA5}">
                      <a16:colId xmlns:a16="http://schemas.microsoft.com/office/drawing/2014/main" val="1972590769"/>
                    </a:ext>
                  </a:extLst>
                </a:gridCol>
              </a:tblGrid>
              <a:tr h="465410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міндеттер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  бірлігі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Түсініктемелер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65889"/>
                  </a:ext>
                </a:extLst>
              </a:tr>
              <a:tr h="273771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443906"/>
                  </a:ext>
                </a:extLst>
              </a:tr>
              <a:tr h="191639">
                <a:tc gridSpan="5"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Мақсат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3.2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ізденістердің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нәтижелілігін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арттыру</a:t>
                      </a:r>
                      <a:endParaRPr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900925"/>
                  </a:ext>
                </a:extLst>
              </a:tr>
              <a:tr h="191639">
                <a:tc gridSpan="5"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Мақсатты</a:t>
                      </a:r>
                      <a:r>
                        <a:rPr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индикаторлар</a:t>
                      </a:r>
                      <a:endParaRPr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070244"/>
                  </a:ext>
                </a:extLst>
              </a:tr>
              <a:tr h="38327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Бюджеттен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қаржыландырылатын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асырылатын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2"/>
                        </a:rPr>
                        <a:t>https://drive.google.com/drive/u/0/folders/1bsFBHJzSa0GFRjaPuKouIEM9UwopHc9g</a:t>
                      </a:r>
                      <a:r>
                        <a:rPr lang="kk-KZ" sz="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endParaRPr sz="8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031216"/>
                  </a:ext>
                </a:extLst>
              </a:tr>
              <a:tr h="410656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бюджеттен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(ГҚ)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қаржыландырылатын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конкурстарға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800" i="1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  <a:hlinkClick r:id="rId3"/>
                        </a:rPr>
                        <a:t>https://drive.google.com/drive/u/0/folders/1q5FjNUoKD2MINpeZHSQfxqa9OI-Z6KZr</a:t>
                      </a:r>
                      <a:r>
                        <a:rPr lang="kk-KZ" sz="800" i="1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endParaRPr sz="8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91147"/>
                  </a:ext>
                </a:extLst>
              </a:tr>
              <a:tr h="38327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бюджеттен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қаржыландырылатын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конкурстарға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(БНЖ)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kk-KZ" sz="80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368367"/>
                  </a:ext>
                </a:extLst>
              </a:tr>
              <a:tr h="574918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4) Q1, Q2 Journal Citation Reports JCR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рейтингілі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басылымдарындағы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мақалалар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ғалымдардың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шолуларының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+20%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37970"/>
                  </a:ext>
                </a:extLst>
              </a:tr>
              <a:tr h="273771">
                <a:tc gridSpan="5">
                  <a:txBody>
                    <a:bodyPr/>
                    <a:lstStyle/>
                    <a:p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3.2.1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Соңғы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өнімі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зерттеулердің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әлеуетін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практикалық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қолдану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коммерцияландыру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175457"/>
                  </a:ext>
                </a:extLst>
              </a:tr>
              <a:tr h="38327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3.2.1.1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Ғылыми-зерттеу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қызметінің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коммерцияланатын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501158"/>
                  </a:ext>
                </a:extLst>
              </a:tr>
              <a:tr h="38327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3.2.1.2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Бюджеттен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қаржыландырылатын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санынан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коммерцияланатын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үлесі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%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369141"/>
                  </a:ext>
                </a:extLst>
              </a:tr>
              <a:tr h="27936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3.2.1.3 ЖОО-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қызметкерлер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асырған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стартап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292938"/>
                  </a:ext>
                </a:extLst>
              </a:tr>
              <a:tr h="766558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3.2.1.4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ғылыми-техникалық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қызметтің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нәтижесі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бұдан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әрі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– ҒҒТҚН)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қолданбалы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зерттеулердің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коммерцияланатын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жеке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қоса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қаржыландыру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көлемі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Жергілікті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атқарушы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орган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бизнес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өкілдері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Факт,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мың.тг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994879"/>
                  </a:ext>
                </a:extLst>
              </a:tr>
              <a:tr h="279369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3.2.1.5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стартап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жобаларының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әр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972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9E177B0A-3467-43BB-B028-38E5323D4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926179"/>
              </p:ext>
            </p:extLst>
          </p:nvPr>
        </p:nvGraphicFramePr>
        <p:xfrm>
          <a:off x="413238" y="554034"/>
          <a:ext cx="11412415" cy="5440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767">
                  <a:extLst>
                    <a:ext uri="{9D8B030D-6E8A-4147-A177-3AD203B41FA5}">
                      <a16:colId xmlns:a16="http://schemas.microsoft.com/office/drawing/2014/main" val="2459001088"/>
                    </a:ext>
                  </a:extLst>
                </a:gridCol>
                <a:gridCol w="987493">
                  <a:extLst>
                    <a:ext uri="{9D8B030D-6E8A-4147-A177-3AD203B41FA5}">
                      <a16:colId xmlns:a16="http://schemas.microsoft.com/office/drawing/2014/main" val="1190450905"/>
                    </a:ext>
                  </a:extLst>
                </a:gridCol>
                <a:gridCol w="1025111">
                  <a:extLst>
                    <a:ext uri="{9D8B030D-6E8A-4147-A177-3AD203B41FA5}">
                      <a16:colId xmlns:a16="http://schemas.microsoft.com/office/drawing/2014/main" val="396170538"/>
                    </a:ext>
                  </a:extLst>
                </a:gridCol>
                <a:gridCol w="968865">
                  <a:extLst>
                    <a:ext uri="{9D8B030D-6E8A-4147-A177-3AD203B41FA5}">
                      <a16:colId xmlns:a16="http://schemas.microsoft.com/office/drawing/2014/main" val="3542937655"/>
                    </a:ext>
                  </a:extLst>
                </a:gridCol>
                <a:gridCol w="2332179">
                  <a:extLst>
                    <a:ext uri="{9D8B030D-6E8A-4147-A177-3AD203B41FA5}">
                      <a16:colId xmlns:a16="http://schemas.microsoft.com/office/drawing/2014/main" val="1223639888"/>
                    </a:ext>
                  </a:extLst>
                </a:gridCol>
              </a:tblGrid>
              <a:tr h="570668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міндеттер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бірлігі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Түсініктемелер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265984"/>
                  </a:ext>
                </a:extLst>
              </a:tr>
              <a:tr h="335688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691800"/>
                  </a:ext>
                </a:extLst>
              </a:tr>
              <a:tr h="335688">
                <a:tc gridSpan="5">
                  <a:txBody>
                    <a:bodyPr/>
                    <a:lstStyle/>
                    <a:p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3.2.2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Ғалымдардың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жарияланымдық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белсенділігі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жарияланымдарының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сапасын</a:t>
                      </a:r>
                      <a:r>
                        <a:rPr lang="ru-RU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endParaRPr lang="ru-RU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38655"/>
                  </a:ext>
                </a:extLst>
              </a:tr>
              <a:tr h="704945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3.2.2.1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Халықаралық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рецензияланатын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журналдарда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(Scopus,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WoS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жарияланған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мақалалар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өткен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жылы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жарияланған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мақалалар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санына+20%)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altLang="zh-CN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</a:t>
                      </a:r>
                      <a:endParaRPr lang="zh-CN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https://drive.google.com/drive/u/0/folders/1EwoTZVIncc-n4Ntbt7kqj1Rl5v4vaHrq</a:t>
                      </a:r>
                      <a:r>
                        <a:rPr lang="kk-KZ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8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926030"/>
                  </a:ext>
                </a:extLst>
              </a:tr>
              <a:tr h="469964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3.2.2.2 ҚР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саласындағы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бақылау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комитеті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ұсынған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тізімге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ҚР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дерекқорындағы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индекс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жарияланымдарының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8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altLang="zh-CN" sz="1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16</a:t>
                      </a:r>
                      <a:endParaRPr lang="zh-CN" sz="1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https://drive.google.com/drive/u/0/folders/1-fmpZlNKgxmsXCCaiDruuydDDKV1PnP3</a:t>
                      </a:r>
                      <a:r>
                        <a:rPr lang="kk-KZ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6320"/>
                  </a:ext>
                </a:extLst>
              </a:tr>
              <a:tr h="408420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3.2.2.3 H-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индексі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Хирша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индексі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алты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(6)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одан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ғалымдар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171523"/>
                  </a:ext>
                </a:extLst>
              </a:tr>
              <a:tr h="402824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3.2.2.4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Ғылыми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монографиялар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кітап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тарауларының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(Scopus, WOS)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184557"/>
                  </a:ext>
                </a:extLst>
              </a:tr>
              <a:tr h="408420">
                <a:tc gridSpan="5">
                  <a:txBody>
                    <a:bodyPr/>
                    <a:lstStyle/>
                    <a:p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3.2.3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Ғалымдардың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инновациялық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белсенділігін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арттыру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567077"/>
                  </a:ext>
                </a:extLst>
              </a:tr>
              <a:tr h="469964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3.2.3.1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бюджет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есебінен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іске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асырылған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ҒЗЖ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шеңберінде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алынған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патенттер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>
                        <a:solidFill>
                          <a:srgbClr val="000000"/>
                        </a:solidFill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51058"/>
                  </a:ext>
                </a:extLst>
              </a:tr>
              <a:tr h="469964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3.2.3.2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Халықаралық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деңгейдегі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патенттер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жіберілген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өтінімдер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әр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Саны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sz="1400" dirty="0">
                        <a:solidFill>
                          <a:srgbClr val="000000"/>
                        </a:solidFill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dirty="0">
                        <a:solidFill>
                          <a:srgbClr val="000000"/>
                        </a:solidFill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375177"/>
                  </a:ext>
                </a:extLst>
              </a:tr>
              <a:tr h="863821">
                <a:tc>
                  <a:txBody>
                    <a:bodyPr/>
                    <a:lstStyle/>
                    <a:p>
                      <a:pPr marL="63500" inden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3.2.3.3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Өндіріске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процесіне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енгізілген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ҒЗЖ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нәтижелері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/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Факт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3500" marR="6350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6350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3500" marR="6350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Ғылыми жобалар аясында шыққан оқулық, оқу құралы монографияларға ендіру актісі жасалуда.</a:t>
                      </a:r>
                      <a:endParaRPr lang="ru-RU" sz="8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233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8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Google Shape;141;p6"/>
          <p:cNvGraphicFramePr/>
          <p:nvPr>
            <p:extLst>
              <p:ext uri="{D42A27DB-BD31-4B8C-83A1-F6EECF244321}">
                <p14:modId xmlns:p14="http://schemas.microsoft.com/office/powerpoint/2010/main" val="2144779656"/>
              </p:ext>
            </p:extLst>
          </p:nvPr>
        </p:nvGraphicFramePr>
        <p:xfrm>
          <a:off x="498022" y="726141"/>
          <a:ext cx="11160578" cy="56541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5557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2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700" b="1" dirty="0" err="1"/>
                        <a:t>Мәселелер</a:t>
                      </a:r>
                      <a:endParaRPr sz="3700" b="1" dirty="0"/>
                    </a:p>
                  </a:txBody>
                  <a:tcPr marL="121933" marR="121933" marT="60967" marB="60967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3700" b="1" dirty="0" err="1"/>
                        <a:t>Шешімдер</a:t>
                      </a:r>
                      <a:endParaRPr sz="3700" b="1" dirty="0"/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5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k-KZ" sz="1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Ғылыми дәрежелі білікті ОПҚ санын арттыру</a:t>
                      </a:r>
                      <a:endParaRPr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Бос</a:t>
                      </a:r>
                      <a:r>
                        <a:rPr lang="kk-KZ" sz="1400" b="0" baseline="0" dirty="0">
                          <a:latin typeface="Times New Roman" pitchFamily="18" charset="0"/>
                          <a:cs typeface="Times New Roman" pitchFamily="18" charset="0"/>
                        </a:rPr>
                        <a:t> орындарға  конкурс жариялау, білікті кадрларды тарту бойынша жұмыстар жүргізу. </a:t>
                      </a:r>
                      <a:endParaRPr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384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теология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бағыттарына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түсушілер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арасында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оқу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үлгерімімен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мектеп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бітірген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талапкерлер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(алтын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белгі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иегерлері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аттестат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алған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түлектердің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үлесінің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аз </a:t>
                      </a:r>
                      <a:r>
                        <a:rPr lang="ru-RU" sz="16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endParaRPr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теология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саласының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әлеуметтік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маңызын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жүйелі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түсіндіру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бағыттардың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аналитикалық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басқарушылық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әлеуетін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арқылы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талапкерлердің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саналы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таңдау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жасауына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ықпал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Табысты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түлектер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сала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сарапшыларын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тарту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арқылы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имидждік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жұмыстарды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күшейту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мамандығының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кәсіби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перспективаларын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нақты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мысалдармен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1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Аз санды топтардың болуы</a:t>
                      </a:r>
                    </a:p>
                  </a:txBody>
                  <a:tcPr marL="121933" marR="121933" marT="60967" marB="60967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Бағдарламаларды</a:t>
                      </a:r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i="1" dirty="0" err="1">
                          <a:latin typeface="Times New Roman" pitchFamily="18" charset="0"/>
                          <a:cs typeface="Times New Roman" pitchFamily="18" charset="0"/>
                        </a:rPr>
                        <a:t>оңтайландыру</a:t>
                      </a:r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Сұранысы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төмен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бағдарламаларды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басқа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сұранысы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бағыттармен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біріктіру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немесе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оларды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толығымен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жабу.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Исламтану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БББ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Теологиямен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біріктіру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189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0" dirty="0">
                          <a:latin typeface="Times New Roman" pitchFamily="18" charset="0"/>
                          <a:cs typeface="Times New Roman" pitchFamily="18" charset="0"/>
                        </a:rPr>
                        <a:t>Сыртқы</a:t>
                      </a:r>
                      <a:r>
                        <a:rPr lang="kk-KZ" sz="1600" b="1" i="0" baseline="0" dirty="0">
                          <a:latin typeface="Times New Roman" pitchFamily="18" charset="0"/>
                          <a:cs typeface="Times New Roman" pitchFamily="18" charset="0"/>
                        </a:rPr>
                        <a:t> (шетел) ұтқырлықтың төмен </a:t>
                      </a:r>
                      <a:r>
                        <a:rPr lang="kk-KZ" sz="16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болуы, шетелдік студенттердің үлесінің жоспарланған деңгейге толық жетпеуі</a:t>
                      </a:r>
                      <a:endParaRPr lang="kk-KZ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33" marR="121933" marT="60967" marB="60967"/>
                </a:tc>
                <a:tc>
                  <a:txBody>
                    <a:bodyPr/>
                    <a:lstStyle/>
                    <a:p>
                      <a:pPr marL="285750" marR="0" lvl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алушылардың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тіл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даярлығын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күшейтіп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жол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шығындарын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(университет/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демеушілер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қамтамасыз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ету</a:t>
                      </a:r>
                      <a:r>
                        <a:rPr lang="ru-RU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еханизмін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іске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қосу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Факультеттің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беру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бағдарламалары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көптілді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қазақ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түрік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ағылшын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ресми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сайт пен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әлеуметтік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желілердегі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аудиторияға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бағытталған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таныстырылымдарды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күшейту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Факультеттің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беделін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арттыру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мақсатында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серіктес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университеттермен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бірлескен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жазғы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мектептер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қысқа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мерзімді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бағдарламаларды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іске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қосу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90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7477B358-F83A-7877-E609-25AF1AECE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1886"/>
            <a:ext cx="10311870" cy="7102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/>
              <a:t/>
            </a:r>
            <a:br>
              <a:rPr lang="ru-RU" dirty="0"/>
            </a:br>
            <a:endParaRPr lang="ru-KZ" dirty="0"/>
          </a:p>
        </p:txBody>
      </p:sp>
      <p:graphicFrame>
        <p:nvGraphicFramePr>
          <p:cNvPr id="10" name="Таблица 10">
            <a:extLst>
              <a:ext uri="{FF2B5EF4-FFF2-40B4-BE49-F238E27FC236}">
                <a16:creationId xmlns:a16="http://schemas.microsoft.com/office/drawing/2014/main" id="{CE58CB13-4B06-7040-978E-49F50CBED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95563"/>
              </p:ext>
            </p:extLst>
          </p:nvPr>
        </p:nvGraphicFramePr>
        <p:xfrm>
          <a:off x="522515" y="1053195"/>
          <a:ext cx="11111592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9065">
                  <a:extLst>
                    <a:ext uri="{9D8B030D-6E8A-4147-A177-3AD203B41FA5}">
                      <a16:colId xmlns:a16="http://schemas.microsoft.com/office/drawing/2014/main" val="2843402236"/>
                    </a:ext>
                  </a:extLst>
                </a:gridCol>
                <a:gridCol w="5542527">
                  <a:extLst>
                    <a:ext uri="{9D8B030D-6E8A-4147-A177-3AD203B41FA5}">
                      <a16:colId xmlns:a16="http://schemas.microsoft.com/office/drawing/2014/main" val="4160478829"/>
                    </a:ext>
                  </a:extLst>
                </a:gridCol>
              </a:tblGrid>
              <a:tr h="2108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Strengths</a:t>
                      </a:r>
                      <a:r>
                        <a:rPr kumimoji="0" lang="kk-KZ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(күшті жақтар)</a:t>
                      </a:r>
                      <a:endParaRPr kumimoji="0" lang="ru-RU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Weaknesses</a:t>
                      </a:r>
                      <a:r>
                        <a:rPr kumimoji="0" lang="kk-KZ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(әлсіз жақтар)</a:t>
                      </a:r>
                      <a:endParaRPr kumimoji="0" lang="ru-RU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980373"/>
                  </a:ext>
                </a:extLst>
              </a:tr>
              <a:tr h="316237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1. 2025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жылға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арналған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даму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жоспарындағы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индикаторлардың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түгеліне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жуығының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орындалып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нәтижелердің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сапалы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құжатталуы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ұтқырлық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көрсеткіштері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төмен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студент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алмасу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жеткіліксіз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801908"/>
                  </a:ext>
                </a:extLst>
              </a:tr>
              <a:tr h="442731">
                <a:tc>
                  <a:txBody>
                    <a:bodyPr/>
                    <a:lstStyle/>
                    <a:p>
                      <a:pPr algn="just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2. Академиялық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кадрлық әлеуеттің 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сапалық тұрғыдан нығаюы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, Туркиядан келген профессорлар легі мен жас </a:t>
                      </a:r>
                      <a:r>
                        <a:rPr lang="tr-TR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PhD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мамандар санының артуы 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теология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бағыттары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көрсеткіштері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бар (алтын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белгі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иегерлері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үздік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бітірген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түлектер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талапкерлер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үлесінің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салыстырмалы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түрде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төмен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739270"/>
                  </a:ext>
                </a:extLst>
              </a:tr>
              <a:tr h="189742">
                <a:tc>
                  <a:txBody>
                    <a:bodyPr/>
                    <a:lstStyle/>
                    <a:p>
                      <a:pPr algn="just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3. Факультет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контингентінің өсу динамикасы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бірлескен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жобаларының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48454"/>
                  </a:ext>
                </a:extLst>
              </a:tr>
              <a:tr h="316237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4. Ғылыми жобалардың тұрақты түрде жүзеге асырылып, зерттеу белсенділігінің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жоғары болуы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дәрежесі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ОПҚ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санының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әлі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де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467521"/>
                  </a:ext>
                </a:extLst>
              </a:tr>
              <a:tr h="316237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Түрік тілінде жүргізілетін пәндер санының жоғары көрсеткіші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Коэффициентке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сәйкес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студенттердің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санындағы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факультеттегі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шетелдік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студенттердің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үлесінің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жоспарланған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деңгейге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толық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жетпеуі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1537"/>
                  </a:ext>
                </a:extLst>
              </a:tr>
              <a:tr h="21082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Opportunities</a:t>
                      </a:r>
                      <a:r>
                        <a:rPr kumimoji="0" lang="kk-KZ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(мүмкіндіктер)</a:t>
                      </a:r>
                      <a:endParaRPr lang="ru-KZ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Threats</a:t>
                      </a:r>
                      <a:r>
                        <a:rPr kumimoji="0" lang="kk-KZ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(қауіп-қатерлер)</a:t>
                      </a:r>
                      <a:endParaRPr kumimoji="0" lang="ru-RU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239854"/>
                  </a:ext>
                </a:extLst>
              </a:tr>
              <a:tr h="442731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Түркі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әлемі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елдерімен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ұйымдармен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серіктестіктің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жоғары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деңгейде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бірлескен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беру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бағдарламаларын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алмасу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жобаларын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дамытуға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жол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ашады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Республикадағы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университеттер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арасындағы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бәсекенің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күшеюі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, теология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дінтану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мамандықтары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жаңа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орталықтардың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ашылуы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013362"/>
                  </a:ext>
                </a:extLst>
              </a:tr>
              <a:tr h="316237">
                <a:tc>
                  <a:txBody>
                    <a:bodyPr/>
                    <a:lstStyle/>
                    <a:p>
                      <a:pPr algn="just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Теолог мамандарға ішкі істер, ұлттық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қауіпсіздік және 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салалық мекемелер тарапынан сұраныстың жоғары болуы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Тілдік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даярлығы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төмен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студенттердің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көп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болуы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бағдарламаларға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қатысу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мүмкіндігін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шектейді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294231"/>
                  </a:ext>
                </a:extLst>
              </a:tr>
              <a:tr h="569226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Білім беру бағдарламаларының мазмұнын интернационалдандыру (шет тіліндегі пәндерді көбейту, топ ашу) арқылы академиялық тартымдылықты арттыру мүмкіндігі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3. Дінтану және теология бағыттарына жоғары академиялық көрсеткіштері бар талапкерлердің аз келуі ұзақ мерзімде студенттер контингентінің сапасына, оқу нәтижелеріне және факультеттің академиялық беделіне теріс әсер ету қаупін тудырады.</a:t>
                      </a:r>
                      <a:endParaRPr lang="ru-KZ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42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7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7463</TotalTime>
  <Words>2121</Words>
  <Application>Microsoft Office PowerPoint</Application>
  <PresentationFormat>Широкоэкранный</PresentationFormat>
  <Paragraphs>357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Verdana</vt:lpstr>
      <vt:lpstr>Wingdings 3</vt:lpstr>
      <vt:lpstr>Аспект</vt:lpstr>
      <vt:lpstr>Презентация PowerPoint</vt:lpstr>
      <vt:lpstr>Факультет паспорты</vt:lpstr>
      <vt:lpstr>Презентация PowerPoint</vt:lpstr>
      <vt:lpstr>Деректер</vt:lpstr>
      <vt:lpstr> СТРАТЕГИЯЛЫҚ БАҒЫТ 3. ҒЫЛЫМИ-ИННОВАЦИЯЛЫҚ ӘЛЕУЕТТІ АРТТЫРУ</vt:lpstr>
      <vt:lpstr>Презентация PowerPoint</vt:lpstr>
      <vt:lpstr>Презентация PowerPoint</vt:lpstr>
      <vt:lpstr>Презентация PowerPoint</vt:lpstr>
      <vt:lpstr>2025 жылға арналған SWOT-талдау </vt:lpstr>
      <vt:lpstr>Жылдың негізгі қорытындылары</vt:lpstr>
      <vt:lpstr>Даму мақсаттары мен жолдары  (2026 ж.) </vt:lpstr>
      <vt:lpstr>Даму мақсаттары мен жолдары  (2026 ж.)</vt:lpstr>
      <vt:lpstr>Даму мақсаттары мен жолдары  (2026 ж.)</vt:lpstr>
      <vt:lpstr>Назарларыңызға рақмет 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Теология факультеті</dc:title>
  <dc:creator>1</dc:creator>
  <cp:lastModifiedBy>1</cp:lastModifiedBy>
  <cp:revision>652</cp:revision>
  <cp:lastPrinted>2025-12-01T11:29:02Z</cp:lastPrinted>
  <dcterms:created xsi:type="dcterms:W3CDTF">2025-05-21T04:49:00Z</dcterms:created>
  <dcterms:modified xsi:type="dcterms:W3CDTF">2026-01-06T07:04:41Z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5BF11FD5547041F89A75DD753D511304_12</vt:lpwstr>
  </property>
  <property fmtid="{D5CDD505-2E9C-101B-9397-08002B2CF9AE}" pid="3" name="KSOProductBuildVer">
    <vt:lpwstr>1049-12.2.0.21179</vt:lpwstr>
  </property>
</Properties>
</file>