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5" r:id="rId5"/>
    <p:sldId id="273" r:id="rId6"/>
    <p:sldId id="267" r:id="rId7"/>
    <p:sldId id="271" r:id="rId8"/>
    <p:sldId id="272" r:id="rId9"/>
    <p:sldId id="270" r:id="rId10"/>
    <p:sldId id="266" r:id="rId11"/>
    <p:sldId id="268" r:id="rId12"/>
    <p:sldId id="262" r:id="rId13"/>
    <p:sldId id="264" r:id="rId14"/>
  </p:sldIdLst>
  <p:sldSz cx="9144000" cy="5143500" type="screen16x9"/>
  <p:notesSz cx="6813550" cy="9945688"/>
  <p:embeddedFontLst>
    <p:embeddedFont>
      <p:font typeface="Cambria" pitchFamily="18" charset="0"/>
      <p:regular r:id="rId16"/>
      <p:bold r:id="rId17"/>
      <p:italic r:id="rId18"/>
      <p:boldItalic r:id="rId19"/>
    </p:embeddedFont>
    <p:embeddedFont>
      <p:font typeface="Palatino Linotype" pitchFamily="18" charset="0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Century Gothic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F035658-48E7-4075-B3B5-AAF12F90F66C}">
          <p14:sldIdLst>
            <p14:sldId id="256"/>
            <p14:sldId id="257"/>
            <p14:sldId id="258"/>
            <p14:sldId id="265"/>
            <p14:sldId id="273"/>
            <p14:sldId id="267"/>
            <p14:sldId id="271"/>
            <p14:sldId id="272"/>
            <p14:sldId id="270"/>
            <p14:sldId id="266"/>
            <p14:sldId id="268"/>
          </p14:sldIdLst>
        </p14:section>
        <p14:section name="Раздел без заголовка" id="{AF4C6D31-3CCB-4763-B97A-EB7C4834D2F3}">
          <p14:sldIdLst>
            <p14:sldId id="262"/>
            <p14:sldId id="26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0yMxKHEJZYIizxFVCAgF5x/9X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877727B-EBC9-47B3-AA26-C435BAC88923}">
  <a:tblStyle styleId="{C877727B-EBC9-47B3-AA26-C435BAC8892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BF2"/>
          </a:solidFill>
        </a:fill>
      </a:tcStyle>
    </a:wholeTbl>
    <a:band1H>
      <a:tcTxStyle/>
      <a:tcStyle>
        <a:tcBdr/>
        <a:fill>
          <a:solidFill>
            <a:srgbClr val="D1D5E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1D5E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-65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" y="1"/>
            <a:ext cx="2952538" cy="49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50" tIns="45575" rIns="91150" bIns="45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9435" y="1"/>
            <a:ext cx="2952538" cy="49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50" tIns="45575" rIns="91150" bIns="45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6125"/>
            <a:ext cx="663257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356" y="4724205"/>
            <a:ext cx="545084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50" tIns="45575" rIns="91150" bIns="4557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" y="9446679"/>
            <a:ext cx="2952538" cy="49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50" tIns="45575" rIns="91150" bIns="45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9435" y="9446679"/>
            <a:ext cx="2952538" cy="49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50" tIns="45575" rIns="91150" bIns="45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54304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3257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1356" y="4724205"/>
            <a:ext cx="545084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50" tIns="45575" rIns="91150" bIns="455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859435" y="9446679"/>
            <a:ext cx="2952538" cy="49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50" tIns="45575" rIns="91150" bIns="45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1356" y="4724205"/>
            <a:ext cx="5450840" cy="4475560"/>
          </a:xfrm>
          <a:prstGeom prst="rect">
            <a:avLst/>
          </a:prstGeom>
        </p:spPr>
        <p:txBody>
          <a:bodyPr spcFirstLastPara="1" wrap="square" lIns="91150" tIns="45575" rIns="91150" bIns="45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3257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8914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1356" y="4724205"/>
            <a:ext cx="5450840" cy="4475560"/>
          </a:xfrm>
          <a:prstGeom prst="rect">
            <a:avLst/>
          </a:prstGeom>
        </p:spPr>
        <p:txBody>
          <a:bodyPr spcFirstLastPara="1" wrap="square" lIns="91150" tIns="45575" rIns="91150" bIns="45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3257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3503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1356" y="4724205"/>
            <a:ext cx="5450840" cy="4475560"/>
          </a:xfrm>
          <a:prstGeom prst="rect">
            <a:avLst/>
          </a:prstGeom>
        </p:spPr>
        <p:txBody>
          <a:bodyPr spcFirstLastPara="1" wrap="square" lIns="91150" tIns="45575" rIns="91150" bIns="45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3257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1356" y="4724205"/>
            <a:ext cx="5450840" cy="4475560"/>
          </a:xfrm>
          <a:prstGeom prst="rect">
            <a:avLst/>
          </a:prstGeom>
        </p:spPr>
        <p:txBody>
          <a:bodyPr spcFirstLastPara="1" wrap="square" lIns="91150" tIns="45575" rIns="91150" bIns="45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3257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1356" y="4724205"/>
            <a:ext cx="5450840" cy="4475560"/>
          </a:xfrm>
          <a:prstGeom prst="rect">
            <a:avLst/>
          </a:prstGeom>
        </p:spPr>
        <p:txBody>
          <a:bodyPr spcFirstLastPara="1" wrap="square" lIns="91150" tIns="45575" rIns="91150" bIns="45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3257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1356" y="4724205"/>
            <a:ext cx="5450840" cy="4475560"/>
          </a:xfrm>
          <a:prstGeom prst="rect">
            <a:avLst/>
          </a:prstGeom>
        </p:spPr>
        <p:txBody>
          <a:bodyPr spcFirstLastPara="1" wrap="square" lIns="91150" tIns="45575" rIns="91150" bIns="45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3257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1356" y="4724205"/>
            <a:ext cx="5450840" cy="4475560"/>
          </a:xfrm>
          <a:prstGeom prst="rect">
            <a:avLst/>
          </a:prstGeom>
        </p:spPr>
        <p:txBody>
          <a:bodyPr spcFirstLastPara="1" wrap="square" lIns="91150" tIns="45575" rIns="91150" bIns="45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3257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4840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1356" y="4724205"/>
            <a:ext cx="5450840" cy="4475560"/>
          </a:xfrm>
          <a:prstGeom prst="rect">
            <a:avLst/>
          </a:prstGeom>
        </p:spPr>
        <p:txBody>
          <a:bodyPr spcFirstLastPara="1" wrap="square" lIns="91150" tIns="45575" rIns="91150" bIns="45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3257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4500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1356" y="4724205"/>
            <a:ext cx="5450840" cy="4475560"/>
          </a:xfrm>
          <a:prstGeom prst="rect">
            <a:avLst/>
          </a:prstGeom>
        </p:spPr>
        <p:txBody>
          <a:bodyPr spcFirstLastPara="1" wrap="square" lIns="91150" tIns="45575" rIns="91150" bIns="45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3257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1706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1356" y="4724205"/>
            <a:ext cx="5450840" cy="4475560"/>
          </a:xfrm>
          <a:prstGeom prst="rect">
            <a:avLst/>
          </a:prstGeom>
        </p:spPr>
        <p:txBody>
          <a:bodyPr spcFirstLastPara="1" wrap="square" lIns="91150" tIns="45575" rIns="91150" bIns="45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3257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699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1356" y="4724205"/>
            <a:ext cx="5450840" cy="4475560"/>
          </a:xfrm>
          <a:prstGeom prst="rect">
            <a:avLst/>
          </a:prstGeom>
        </p:spPr>
        <p:txBody>
          <a:bodyPr spcFirstLastPara="1" wrap="square" lIns="91150" tIns="45575" rIns="91150" bIns="45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3257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2555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1356" y="4724205"/>
            <a:ext cx="5450840" cy="4475560"/>
          </a:xfrm>
          <a:prstGeom prst="rect">
            <a:avLst/>
          </a:prstGeom>
        </p:spPr>
        <p:txBody>
          <a:bodyPr spcFirstLastPara="1" wrap="square" lIns="91150" tIns="45575" rIns="91150" bIns="45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3257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4427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6362701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543926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dt" idx="10"/>
          </p:nvPr>
        </p:nvSpPr>
        <p:spPr>
          <a:xfrm>
            <a:off x="6362701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8543926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dt" idx="10"/>
          </p:nvPr>
        </p:nvSpPr>
        <p:spPr>
          <a:xfrm>
            <a:off x="6362701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sldNum" idx="12"/>
          </p:nvPr>
        </p:nvSpPr>
        <p:spPr>
          <a:xfrm>
            <a:off x="8543926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6362701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543926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6362701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543926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/>
          <p:nvPr/>
        </p:nvSpPr>
        <p:spPr>
          <a:xfrm>
            <a:off x="4495800" y="2943225"/>
            <a:ext cx="84138" cy="63104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3"/>
          <p:cNvSpPr/>
          <p:nvPr/>
        </p:nvSpPr>
        <p:spPr>
          <a:xfrm>
            <a:off x="4695825" y="2943225"/>
            <a:ext cx="84138" cy="63104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3"/>
          <p:cNvSpPr/>
          <p:nvPr/>
        </p:nvSpPr>
        <p:spPr>
          <a:xfrm>
            <a:off x="4297364" y="2943225"/>
            <a:ext cx="84137" cy="63104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dt" idx="10"/>
          </p:nvPr>
        </p:nvSpPr>
        <p:spPr>
          <a:xfrm>
            <a:off x="6362701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sldNum" idx="12"/>
          </p:nvPr>
        </p:nvSpPr>
        <p:spPr>
          <a:xfrm>
            <a:off x="8543926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1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2"/>
          </p:nvPr>
        </p:nvSpPr>
        <p:spPr>
          <a:xfrm>
            <a:off x="365760" y="1200150"/>
            <a:ext cx="4041648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6362701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543926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body" idx="2"/>
          </p:nvPr>
        </p:nvSpPr>
        <p:spPr>
          <a:xfrm>
            <a:off x="4648201" y="1200150"/>
            <a:ext cx="40417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body" idx="3"/>
          </p:nvPr>
        </p:nvSpPr>
        <p:spPr>
          <a:xfrm>
            <a:off x="457200" y="1659636"/>
            <a:ext cx="4041648" cy="2935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4"/>
          </p:nvPr>
        </p:nvSpPr>
        <p:spPr>
          <a:xfrm>
            <a:off x="4672584" y="1659637"/>
            <a:ext cx="4041648" cy="2934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6362701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543926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dt" idx="10"/>
          </p:nvPr>
        </p:nvSpPr>
        <p:spPr>
          <a:xfrm>
            <a:off x="6362701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sldNum" idx="12"/>
          </p:nvPr>
        </p:nvSpPr>
        <p:spPr>
          <a:xfrm>
            <a:off x="8543926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719138" y="204788"/>
            <a:ext cx="4995863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o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2"/>
          </p:nvPr>
        </p:nvSpPr>
        <p:spPr>
          <a:xfrm>
            <a:off x="5907088" y="1828801"/>
            <a:ext cx="3008313" cy="2765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dt" idx="10"/>
          </p:nvPr>
        </p:nvSpPr>
        <p:spPr>
          <a:xfrm>
            <a:off x="6362701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543926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>
            <a:spLocks noGrp="1"/>
          </p:cNvSpPr>
          <p:nvPr>
            <p:ph type="pic" idx="2"/>
          </p:nvPr>
        </p:nvSpPr>
        <p:spPr>
          <a:xfrm>
            <a:off x="1508126" y="857250"/>
            <a:ext cx="6054724" cy="3405783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dist="50800" dir="5400000" algn="ctr" rotWithShape="0">
              <a:srgbClr val="000000">
                <a:alpha val="24705"/>
              </a:srgbClr>
            </a:outerShdw>
          </a:effectLst>
        </p:spPr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1679576" y="4357688"/>
            <a:ext cx="5711824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6362701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543926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6362701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543926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5" name="Google Shape;15;p9"/>
          <p:cNvSpPr/>
          <p:nvPr/>
        </p:nvSpPr>
        <p:spPr>
          <a:xfrm>
            <a:off x="8458200" y="4874419"/>
            <a:ext cx="84138" cy="63104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9"/>
          <p:cNvSpPr/>
          <p:nvPr/>
        </p:nvSpPr>
        <p:spPr>
          <a:xfrm>
            <a:off x="569914" y="4874419"/>
            <a:ext cx="84137" cy="63104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/>
          <p:nvPr/>
        </p:nvSpPr>
        <p:spPr>
          <a:xfrm rot="10800000">
            <a:off x="0" y="1420930"/>
            <a:ext cx="9143999" cy="1150820"/>
          </a:xfrm>
          <a:prstGeom prst="rect">
            <a:avLst/>
          </a:prstGeom>
          <a:solidFill>
            <a:srgbClr val="0068B3"/>
          </a:solidFill>
          <a:ln w="28575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1259632" y="1629569"/>
            <a:ext cx="720914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200" dirty="0">
                <a:solidFill>
                  <a:schemeClr val="lt1"/>
                </a:solidFill>
                <a:latin typeface="Cambria"/>
                <a:ea typeface="Cambria"/>
                <a:sym typeface="Cambria"/>
              </a:rPr>
              <a:t>Факультеттің Ғ</a:t>
            </a:r>
            <a:r>
              <a:rPr lang="ru-RU" sz="2200" dirty="0" err="1">
                <a:solidFill>
                  <a:schemeClr val="lt1"/>
                </a:solidFill>
                <a:latin typeface="Cambria"/>
                <a:ea typeface="Cambria"/>
                <a:sym typeface="Cambria"/>
              </a:rPr>
              <a:t>ылым</a:t>
            </a:r>
            <a:r>
              <a:rPr lang="ru-RU" sz="2200" dirty="0">
                <a:solidFill>
                  <a:schemeClr val="lt1"/>
                </a:solidFill>
                <a:latin typeface="Cambria"/>
                <a:ea typeface="Cambria"/>
                <a:sym typeface="Cambria"/>
              </a:rPr>
              <a:t> </a:t>
            </a:r>
            <a:r>
              <a:rPr lang="ru-RU" sz="2200" dirty="0" err="1">
                <a:solidFill>
                  <a:schemeClr val="lt1"/>
                </a:solidFill>
                <a:latin typeface="Cambria"/>
                <a:ea typeface="Cambria"/>
                <a:sym typeface="Cambria"/>
              </a:rPr>
              <a:t>бағыты</a:t>
            </a:r>
            <a:r>
              <a:rPr lang="ru-RU" sz="2200" dirty="0">
                <a:solidFill>
                  <a:schemeClr val="lt1"/>
                </a:solidFill>
                <a:latin typeface="Cambria"/>
                <a:ea typeface="Cambria"/>
                <a:sym typeface="Cambria"/>
              </a:rPr>
              <a:t> </a:t>
            </a:r>
            <a:r>
              <a:rPr lang="ru-RU" sz="2200" dirty="0" err="1">
                <a:solidFill>
                  <a:schemeClr val="lt1"/>
                </a:solidFill>
                <a:latin typeface="Cambria"/>
                <a:ea typeface="Cambria"/>
                <a:sym typeface="Cambria"/>
              </a:rPr>
              <a:t>бойынша</a:t>
            </a:r>
            <a:r>
              <a:rPr lang="ru-RU" sz="2200" dirty="0">
                <a:solidFill>
                  <a:schemeClr val="lt1"/>
                </a:solidFill>
                <a:latin typeface="Cambria"/>
                <a:ea typeface="Cambria"/>
                <a:sym typeface="Cambri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>
                <a:solidFill>
                  <a:schemeClr val="lt1"/>
                </a:solidFill>
                <a:latin typeface="Cambria"/>
                <a:ea typeface="Cambria"/>
                <a:sym typeface="Cambria"/>
              </a:rPr>
              <a:t>2025 </a:t>
            </a:r>
            <a:r>
              <a:rPr lang="ru-RU" sz="2200" dirty="0" err="1" smtClean="0">
                <a:solidFill>
                  <a:schemeClr val="lt1"/>
                </a:solidFill>
                <a:latin typeface="Cambria"/>
                <a:ea typeface="Cambria"/>
                <a:sym typeface="Cambria"/>
              </a:rPr>
              <a:t>жылдың</a:t>
            </a:r>
            <a:r>
              <a:rPr lang="ru-RU" sz="2200" dirty="0" smtClean="0">
                <a:solidFill>
                  <a:schemeClr val="lt1"/>
                </a:solidFill>
                <a:latin typeface="Cambria"/>
                <a:ea typeface="Cambria"/>
                <a:sym typeface="Cambria"/>
              </a:rPr>
              <a:t> жарты </a:t>
            </a:r>
            <a:r>
              <a:rPr lang="ru-RU" sz="2200" dirty="0" err="1" smtClean="0">
                <a:solidFill>
                  <a:schemeClr val="lt1"/>
                </a:solidFill>
                <a:latin typeface="Cambria"/>
                <a:ea typeface="Cambria"/>
                <a:sym typeface="Cambria"/>
              </a:rPr>
              <a:t>жылдық</a:t>
            </a:r>
            <a:r>
              <a:rPr lang="ru-RU" sz="2200" dirty="0" smtClean="0">
                <a:solidFill>
                  <a:schemeClr val="lt1"/>
                </a:solidFill>
                <a:latin typeface="Cambria"/>
                <a:ea typeface="Cambria"/>
                <a:sym typeface="Cambria"/>
              </a:rPr>
              <a:t> </a:t>
            </a:r>
            <a:r>
              <a:rPr lang="ru-RU" sz="2200" dirty="0" err="1">
                <a:solidFill>
                  <a:schemeClr val="lt1"/>
                </a:solidFill>
                <a:latin typeface="Cambria"/>
                <a:ea typeface="Cambria"/>
                <a:sym typeface="Cambria"/>
              </a:rPr>
              <a:t>есебі</a:t>
            </a:r>
            <a:r>
              <a:rPr lang="ru-RU" sz="2200" dirty="0">
                <a:solidFill>
                  <a:schemeClr val="lt1"/>
                </a:solidFill>
                <a:latin typeface="Cambria"/>
                <a:ea typeface="Cambria"/>
                <a:sym typeface="Cambria"/>
              </a:rPr>
              <a:t> </a:t>
            </a:r>
            <a:endParaRPr sz="2200" dirty="0"/>
          </a:p>
        </p:txBody>
      </p:sp>
      <p:sp>
        <p:nvSpPr>
          <p:cNvPr id="96" name="Google Shape;96;p1"/>
          <p:cNvSpPr/>
          <p:nvPr/>
        </p:nvSpPr>
        <p:spPr>
          <a:xfrm rot="10800000">
            <a:off x="36513" y="1302061"/>
            <a:ext cx="9143999" cy="81744"/>
          </a:xfrm>
          <a:prstGeom prst="rect">
            <a:avLst/>
          </a:prstGeom>
          <a:solidFill>
            <a:srgbClr val="0256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" descr="logo_k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8654" y="11642"/>
            <a:ext cx="1043204" cy="104160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>
            <a:off x="2590800" y="4400550"/>
            <a:ext cx="373935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Түркістан</a:t>
            </a:r>
            <a:r>
              <a:rPr lang="ru-RU" b="0" i="0" u="none" strike="noStrike" cap="none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қ. </a:t>
            </a:r>
            <a:br>
              <a:rPr lang="ru-RU" b="0" i="0" u="none" strike="noStrike" cap="none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ru-RU" b="0" i="0" u="none" strike="noStrike" cap="none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Маусым</a:t>
            </a:r>
            <a:r>
              <a:rPr lang="ru-RU" b="0" i="0" u="none" strike="noStrike" cap="none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, 2025 ж. </a:t>
            </a:r>
            <a:endParaRPr b="0" i="0" u="none" strike="noStrike" cap="none" dirty="0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-4104" y="2794783"/>
            <a:ext cx="9180512" cy="1150821"/>
          </a:xfrm>
          <a:prstGeom prst="rect">
            <a:avLst/>
          </a:prstGeom>
          <a:solidFill>
            <a:srgbClr val="0256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/>
            <a:r>
              <a:rPr lang="ru-RU" sz="18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Баяндамашы</a:t>
            </a:r>
            <a:r>
              <a:rPr lang="ru-RU" sz="18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</a:p>
          <a:p>
            <a:pPr algn="r"/>
            <a:r>
              <a:rPr lang="ru-RU" sz="18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Экономика, </a:t>
            </a:r>
            <a:r>
              <a:rPr lang="ru-RU" sz="18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басқару</a:t>
            </a:r>
            <a:r>
              <a:rPr lang="ru-RU" sz="18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және</a:t>
            </a:r>
            <a:r>
              <a:rPr lang="ru-RU" sz="18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құқық</a:t>
            </a:r>
            <a:r>
              <a:rPr lang="ru-RU" sz="18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18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факультетінің</a:t>
            </a:r>
            <a:r>
              <a:rPr lang="ru-RU" sz="18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деканы </a:t>
            </a:r>
            <a:r>
              <a:rPr lang="ru-RU" sz="18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Ж.М.Акимов</a:t>
            </a:r>
            <a:r>
              <a:rPr lang="ru-RU" sz="18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484780" y="1680607"/>
            <a:ext cx="8511181" cy="322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 lang="kk-KZ" dirty="0"/>
          </a:p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 lang="kk-KZ" dirty="0"/>
          </a:p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 lang="kk-KZ" dirty="0"/>
          </a:p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 lang="kk-KZ" dirty="0"/>
          </a:p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 dirty="0"/>
          </a:p>
        </p:txBody>
      </p:sp>
      <p:sp>
        <p:nvSpPr>
          <p:cNvPr id="115" name="Google Shape;115;p3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3" descr="logo_k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637"/>
            <a:ext cx="838200" cy="8369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7" name="Google Shape;117;p3"/>
          <p:cNvGraphicFramePr/>
          <p:nvPr>
            <p:extLst>
              <p:ext uri="{D42A27DB-BD31-4B8C-83A1-F6EECF244321}">
                <p14:modId xmlns:p14="http://schemas.microsoft.com/office/powerpoint/2010/main" val="3311683276"/>
              </p:ext>
            </p:extLst>
          </p:nvPr>
        </p:nvGraphicFramePr>
        <p:xfrm>
          <a:off x="1012233" y="239315"/>
          <a:ext cx="7983729" cy="4527948"/>
        </p:xfrm>
        <a:graphic>
          <a:graphicData uri="http://schemas.openxmlformats.org/drawingml/2006/table">
            <a:tbl>
              <a:tblPr firstRow="1" bandRow="1">
                <a:noFill/>
                <a:tableStyleId>{C877727B-EBC9-47B3-AA26-C435BAC88923}</a:tableStyleId>
              </a:tblPr>
              <a:tblGrid>
                <a:gridCol w="79837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0365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900" dirty="0"/>
                        <a:t> </a:t>
                      </a:r>
                      <a:r>
                        <a:rPr lang="kk-KZ" sz="2400" dirty="0"/>
                        <a:t>Бітіруші магистранттар туралы мәліметтер </a:t>
                      </a:r>
                      <a:endParaRPr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2429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/>
                        <a:t> </a:t>
                      </a:r>
                      <a:r>
                        <a:rPr lang="kk-KZ" sz="1800" dirty="0"/>
                        <a:t>Факультеттен биыл 10 магистрант қорғауға шығады. Атап айтсақ, 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k-KZ" sz="1800" dirty="0"/>
                        <a:t>7М04141 Қаржы – 1 магистрант 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k-KZ" sz="1800" dirty="0"/>
                        <a:t>7М04120 Есеп және аудит – 1 магистрант 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k-KZ" sz="1800" dirty="0"/>
                        <a:t>7М03117 Саясаттану – 1 магистрант 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k-KZ" sz="1800" dirty="0"/>
                        <a:t>7М03140 Халықаралық қатынастар – 1 магистрант 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k-KZ" sz="1800" dirty="0"/>
                        <a:t>7М04119 Менеджмент – 1 магистрант 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k-KZ" sz="1800" dirty="0"/>
                        <a:t>7М04121 Мемлекеттік және жергілікті басқару – 2 магистрант 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k-KZ" sz="1800" dirty="0"/>
                        <a:t>7М04121 Мемлекеттік және жергілікті басқару – 3 магистрант  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kk-KZ"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k-KZ" sz="1800" dirty="0"/>
                        <a:t>Барлық магистранттарымыз алдын ала қорғаудан, антиплагиаттық жүйе тексерісінен, МҒЗЖ қорғауларынан, ғылыми семинардан, нормабақылаудан оң шешіммен өтіп, қорғауға шығу этапында тұр.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888416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484780" y="1680607"/>
            <a:ext cx="8511181" cy="322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 lang="kk-KZ" dirty="0"/>
          </a:p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 lang="kk-KZ" dirty="0"/>
          </a:p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 lang="kk-KZ" dirty="0"/>
          </a:p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 lang="kk-KZ" dirty="0"/>
          </a:p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 dirty="0"/>
          </a:p>
        </p:txBody>
      </p:sp>
      <p:sp>
        <p:nvSpPr>
          <p:cNvPr id="115" name="Google Shape;115;p3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3" descr="logo_k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637"/>
            <a:ext cx="838200" cy="8369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7" name="Google Shape;117;p3"/>
          <p:cNvGraphicFramePr/>
          <p:nvPr>
            <p:extLst>
              <p:ext uri="{D42A27DB-BD31-4B8C-83A1-F6EECF244321}">
                <p14:modId xmlns:p14="http://schemas.microsoft.com/office/powerpoint/2010/main" val="2619198871"/>
              </p:ext>
            </p:extLst>
          </p:nvPr>
        </p:nvGraphicFramePr>
        <p:xfrm>
          <a:off x="1012232" y="79839"/>
          <a:ext cx="7983729" cy="5277021"/>
        </p:xfrm>
        <a:graphic>
          <a:graphicData uri="http://schemas.openxmlformats.org/drawingml/2006/table">
            <a:tbl>
              <a:tblPr firstRow="1" bandRow="1">
                <a:noFill/>
                <a:tableStyleId>{C877727B-EBC9-47B3-AA26-C435BAC88923}</a:tableStyleId>
              </a:tblPr>
              <a:tblGrid>
                <a:gridCol w="35880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95681">
                  <a:extLst>
                    <a:ext uri="{9D8B030D-6E8A-4147-A177-3AD203B41FA5}">
                      <a16:colId xmlns="" xmlns:a16="http://schemas.microsoft.com/office/drawing/2014/main" val="828180940"/>
                    </a:ext>
                  </a:extLst>
                </a:gridCol>
              </a:tblGrid>
              <a:tr h="693883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900" dirty="0"/>
                        <a:t> </a:t>
                      </a:r>
                      <a:r>
                        <a:rPr lang="kk-KZ" sz="2400" dirty="0"/>
                        <a:t>Бітіруші докторанттар туралы мәліметтер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400" dirty="0"/>
                        <a:t> </a:t>
                      </a:r>
                      <a:endParaRPr sz="24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55401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/>
                        <a:t> Факультеттен </a:t>
                      </a:r>
                      <a:r>
                        <a:rPr lang="kk-KZ" sz="1400" b="1" dirty="0"/>
                        <a:t>8</a:t>
                      </a:r>
                      <a:r>
                        <a:rPr lang="kk-KZ" sz="1400" dirty="0"/>
                        <a:t> докторант бітіруші 3-курс докторанттары болып есептеледі. Алайда ДҒЗЖ қорытындасы бойынша тек 1 докторанттың (Тубекова Д.) диссертациялық жұмысы және мақалалары ереже талаптарына сай болғандықтан оң нәтижемен өткізілді. Қалған 7 докторант ереже талаптары орындалмағандықтан ДҒЗЖ (докторанттардың ғылыми-зерттеу жұмыстары) өткізілмеді. </a:t>
                      </a:r>
                    </a:p>
                  </a:txBody>
                  <a:tcPr marL="91450" marR="91450" marT="45725" marB="457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/>
                        <a:t>Қорғауға шығуға дайын болып, кафедраның кеңейтілген мәжілісінде алдын ала қорғаудан (предзащита) </a:t>
                      </a:r>
                      <a:r>
                        <a:rPr lang="kk-KZ" sz="1400" dirty="0" smtClean="0"/>
                        <a:t>8 </a:t>
                      </a:r>
                      <a:r>
                        <a:rPr lang="kk-KZ" sz="1400" dirty="0"/>
                        <a:t>докторант оң нәтижемен өтті. Олар: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kk-KZ" sz="1400" dirty="0"/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kk-KZ" sz="1400" dirty="0"/>
                        <a:t>Қожамбеков Даулет Рысбекович – Құқықтану </a:t>
                      </a: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kk-KZ" sz="1400" dirty="0"/>
                        <a:t>Кулбаева Айгерим Амангелдиевна – Мемлекеттік және жергілікті басқару </a:t>
                      </a: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kk-KZ" sz="1400" dirty="0"/>
                        <a:t>Медетов Алимардин Шахмардинович – Құқықтану </a:t>
                      </a: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kk-KZ" sz="1400" dirty="0"/>
                        <a:t>Алайдаров Ақ-Әділ Әбушахмаұлы – Құқықтану </a:t>
                      </a: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kk-KZ" sz="1400" dirty="0"/>
                        <a:t>Нартай Ажар Нартайқызы – Құқықтану </a:t>
                      </a: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kk-KZ" sz="1400" dirty="0"/>
                        <a:t>Қалмурзаев Болат Аюбаевич – Құқықтану </a:t>
                      </a: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kk-KZ" sz="1400" dirty="0"/>
                        <a:t>Қудайбергенов Жандос Бауржанович – Менеджмент </a:t>
                      </a:r>
                      <a:endParaRPr lang="kk-KZ" sz="1400" dirty="0" smtClean="0"/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kk-KZ" sz="1400" dirty="0" smtClean="0"/>
                        <a:t>Ордаева Айгуль Жумабердиевна</a:t>
                      </a:r>
                      <a:r>
                        <a:rPr lang="kk-KZ" sz="1400" baseline="0" dirty="0" smtClean="0"/>
                        <a:t> – Құқықтану </a:t>
                      </a:r>
                      <a:endParaRPr lang="kk-KZ" sz="14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5481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kk-KZ" sz="2000" dirty="0"/>
                    </a:p>
                  </a:txBody>
                  <a:tcPr marL="91450" marR="91450" marT="45725" marB="457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kk-KZ" sz="20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38297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326080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0" name="Google Shape;140;p6" descr="logo_k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637"/>
            <a:ext cx="838200" cy="8369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1" name="Google Shape;141;p6"/>
          <p:cNvGraphicFramePr/>
          <p:nvPr>
            <p:extLst>
              <p:ext uri="{D42A27DB-BD31-4B8C-83A1-F6EECF244321}">
                <p14:modId xmlns:p14="http://schemas.microsoft.com/office/powerpoint/2010/main" val="3321354483"/>
              </p:ext>
            </p:extLst>
          </p:nvPr>
        </p:nvGraphicFramePr>
        <p:xfrm>
          <a:off x="990587" y="34956"/>
          <a:ext cx="7494600" cy="5120700"/>
        </p:xfrm>
        <a:graphic>
          <a:graphicData uri="http://schemas.openxmlformats.org/drawingml/2006/table">
            <a:tbl>
              <a:tblPr firstRow="1" bandRow="1">
                <a:noFill/>
                <a:tableStyleId>{C877727B-EBC9-47B3-AA26-C435BAC88923}</a:tableStyleId>
              </a:tblPr>
              <a:tblGrid>
                <a:gridCol w="34349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596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2282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800" dirty="0"/>
                        <a:t>Докторант қатарынан шығарылған докторанттар туралы мәлімет </a:t>
                      </a:r>
                      <a:endParaRPr sz="28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821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600" dirty="0"/>
                        <a:t>Кез келген факультетте бір оңтайлы, бір кері тартар тұсы болатыны хақ. Дәл біздің жағдайымызда бітіріп кеткен (</a:t>
                      </a:r>
                      <a:r>
                        <a:rPr lang="kk-KZ" sz="1600" dirty="0" smtClean="0"/>
                        <a:t>41) </a:t>
                      </a:r>
                      <a:r>
                        <a:rPr lang="kk-KZ" sz="1600" dirty="0"/>
                        <a:t>алайда қорғауға шықпаған докторанттар осал тұсымыз болып тұр. Олар 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/>
                        <a:t>8</a:t>
                      </a:r>
                      <a:r>
                        <a:rPr lang="en-US" sz="1400" dirty="0"/>
                        <a:t>D</a:t>
                      </a:r>
                      <a:r>
                        <a:rPr lang="kk-KZ" sz="1400" dirty="0"/>
                        <a:t>050700 – Менеджмент (8 докторант)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/>
                        <a:t>Қорғауға шығып жатқан докторант – 2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Scopus/</a:t>
                      </a:r>
                      <a:r>
                        <a:rPr lang="en-US" sz="1400" dirty="0" err="1"/>
                        <a:t>Wos</a:t>
                      </a:r>
                      <a:r>
                        <a:rPr lang="en-US" sz="1400" dirty="0"/>
                        <a:t> </a:t>
                      </a:r>
                      <a:r>
                        <a:rPr lang="kk-KZ" sz="1400" dirty="0"/>
                        <a:t>мақала күтіп отырған – 3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/>
                        <a:t>Мүлдем хабарсыз/кері байланыссыз – 3 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/>
                        <a:t>8</a:t>
                      </a:r>
                      <a:r>
                        <a:rPr lang="en-US" sz="1400" dirty="0"/>
                        <a:t>D</a:t>
                      </a:r>
                      <a:r>
                        <a:rPr lang="kk-KZ" sz="1400" dirty="0"/>
                        <a:t>050600 – Экономика (10 докторант) 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/>
                        <a:t>Қорғауға шығып жатқан докторант – 2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Scopus/</a:t>
                      </a:r>
                      <a:r>
                        <a:rPr lang="en-US" sz="1400" dirty="0" err="1"/>
                        <a:t>Wos</a:t>
                      </a:r>
                      <a:r>
                        <a:rPr lang="en-US" sz="1400" dirty="0"/>
                        <a:t> </a:t>
                      </a:r>
                      <a:r>
                        <a:rPr lang="kk-KZ" sz="1400" dirty="0"/>
                        <a:t>мақала күтіп отырған – 8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249057614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/>
                        <a:t>8</a:t>
                      </a:r>
                      <a:r>
                        <a:rPr lang="en-US" sz="1400" dirty="0"/>
                        <a:t>D</a:t>
                      </a:r>
                      <a:r>
                        <a:rPr lang="kk-KZ" sz="1400" dirty="0"/>
                        <a:t>030100 – Құқықтану (14 докторант) 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/>
                        <a:t>Қорғауға шығып жатқан докторант – </a:t>
                      </a:r>
                      <a:r>
                        <a:rPr lang="kk-KZ" sz="1400" dirty="0" smtClean="0"/>
                        <a:t>5 </a:t>
                      </a:r>
                      <a:endParaRPr lang="kk-KZ" sz="14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Scopus/</a:t>
                      </a:r>
                      <a:r>
                        <a:rPr lang="en-US" sz="1400" dirty="0" err="1"/>
                        <a:t>Wos</a:t>
                      </a:r>
                      <a:r>
                        <a:rPr lang="en-US" sz="1400" dirty="0"/>
                        <a:t> </a:t>
                      </a:r>
                      <a:r>
                        <a:rPr lang="kk-KZ" sz="1400" dirty="0"/>
                        <a:t>мақала күтіп отырған – 4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/>
                        <a:t>Мүлдем хабарсыз/кері байланыссыз – 2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/>
                        <a:t>ДҒЗЖ орындалмаған – 2 (плагиаттық жағдай/мақала талапқа сай емес) 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328104185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/>
                        <a:t>8</a:t>
                      </a:r>
                      <a:r>
                        <a:rPr lang="en-US" sz="1400" dirty="0"/>
                        <a:t>D</a:t>
                      </a:r>
                      <a:r>
                        <a:rPr lang="kk-KZ" sz="1400" dirty="0"/>
                        <a:t>04114 – Мемлекеттік және жергілікті басқару 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/>
                        <a:t>Қорғауға шығып жатқан докторант – 2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/>
                        <a:t>ДҒЗЖ орындалмаған – 8 (плагиаттық жағдай/мақала талапқа сай емес)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24674308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8" descr="logo_k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7904" y="555526"/>
            <a:ext cx="1584176" cy="155902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8"/>
          <p:cNvSpPr/>
          <p:nvPr/>
        </p:nvSpPr>
        <p:spPr>
          <a:xfrm>
            <a:off x="708442" y="2896480"/>
            <a:ext cx="792658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НАЗАРЛАРЫҢЫЗҒА РАХМЕТ!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title"/>
          </p:nvPr>
        </p:nvSpPr>
        <p:spPr>
          <a:xfrm>
            <a:off x="457200" y="233408"/>
            <a:ext cx="8229600" cy="548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400" dirty="0"/>
              <a:t>Факультет штаты </a:t>
            </a:r>
            <a:endParaRPr sz="3400" dirty="0"/>
          </a:p>
        </p:txBody>
      </p:sp>
      <p:graphicFrame>
        <p:nvGraphicFramePr>
          <p:cNvPr id="106" name="Google Shape;106;p2"/>
          <p:cNvGraphicFramePr/>
          <p:nvPr>
            <p:extLst>
              <p:ext uri="{D42A27DB-BD31-4B8C-83A1-F6EECF244321}">
                <p14:modId xmlns:p14="http://schemas.microsoft.com/office/powerpoint/2010/main" val="1738047467"/>
              </p:ext>
            </p:extLst>
          </p:nvPr>
        </p:nvGraphicFramePr>
        <p:xfrm>
          <a:off x="474133" y="996055"/>
          <a:ext cx="8174567" cy="3567237"/>
        </p:xfrm>
        <a:graphic>
          <a:graphicData uri="http://schemas.openxmlformats.org/drawingml/2006/table">
            <a:tbl>
              <a:tblPr firstRow="1" bandRow="1">
                <a:noFill/>
                <a:tableStyleId>{C877727B-EBC9-47B3-AA26-C435BAC88923}</a:tableStyleId>
              </a:tblPr>
              <a:tblGrid>
                <a:gridCol w="39392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816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53734">
                  <a:extLst>
                    <a:ext uri="{9D8B030D-6E8A-4147-A177-3AD203B41FA5}">
                      <a16:colId xmlns="" xmlns:a16="http://schemas.microsoft.com/office/drawing/2014/main" val="1045723047"/>
                    </a:ext>
                  </a:extLst>
                </a:gridCol>
              </a:tblGrid>
              <a:tr h="11781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800" i="0" dirty="0"/>
                        <a:t>Кафедра атауы </a:t>
                      </a:r>
                      <a:endParaRPr sz="1800" i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800" i="0" dirty="0"/>
                        <a:t>Жалпы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800" i="0" dirty="0"/>
                        <a:t>ОПҚ саны </a:t>
                      </a:r>
                      <a:endParaRPr sz="1800" i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800" i="0" dirty="0"/>
                        <a:t>Жас ғалымдар саны (40 жасқа дейінгі)</a:t>
                      </a:r>
                      <a:endParaRPr sz="1800" i="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781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600" dirty="0"/>
                        <a:t>Экономика, қаржы және есеп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800" dirty="0"/>
                        <a:t>17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800" dirty="0"/>
                        <a:t>5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781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600" dirty="0"/>
                        <a:t>Менеджмент және туризм 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800" dirty="0"/>
                        <a:t>23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800" dirty="0"/>
                        <a:t>3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781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600" dirty="0"/>
                        <a:t>Құқықтану 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800" dirty="0"/>
                        <a:t>14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800" dirty="0"/>
                        <a:t>3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781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6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Халықаралық қатынастар </a:t>
                      </a:r>
                      <a:endParaRPr sz="16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800" dirty="0"/>
                        <a:t>15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800" dirty="0"/>
                        <a:t>3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781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800" b="1" dirty="0"/>
                        <a:t>Жалпы</a:t>
                      </a:r>
                      <a:endParaRPr sz="18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800" b="1" dirty="0"/>
                        <a:t>69</a:t>
                      </a:r>
                      <a:endParaRPr sz="18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800" b="1" dirty="0"/>
                        <a:t>13</a:t>
                      </a:r>
                      <a:endParaRPr sz="1800"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7" name="Google Shape;107;p2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" name="Google Shape;108;p2" descr="logo_k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637"/>
            <a:ext cx="838200" cy="836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766363" y="340056"/>
            <a:ext cx="8229600" cy="996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ҚР </a:t>
            </a:r>
            <a:r>
              <a:rPr lang="ru-RU" sz="2800" dirty="0" err="1"/>
              <a:t>ҒжЖБ</a:t>
            </a:r>
            <a:r>
              <a:rPr lang="ru-RU" sz="2800" dirty="0"/>
              <a:t> </a:t>
            </a:r>
            <a:r>
              <a:rPr lang="ru-RU" sz="2800" dirty="0" err="1"/>
              <a:t>министрлігі</a:t>
            </a:r>
            <a:r>
              <a:rPr lang="ru-RU" sz="2800" dirty="0"/>
              <a:t> </a:t>
            </a:r>
            <a:r>
              <a:rPr lang="ru-RU" sz="2800" dirty="0" err="1"/>
              <a:t>тарапынан</a:t>
            </a:r>
            <a:r>
              <a:rPr lang="ru-RU" sz="2800" dirty="0"/>
              <a:t> </a:t>
            </a:r>
            <a:r>
              <a:rPr lang="ru-RU" sz="2800" dirty="0" err="1"/>
              <a:t>жарияланған</a:t>
            </a:r>
            <a:r>
              <a:rPr lang="ru-RU" sz="2800" dirty="0"/>
              <a:t> </a:t>
            </a:r>
            <a:r>
              <a:rPr lang="ru-RU" sz="2800" dirty="0" err="1"/>
              <a:t>гранттық</a:t>
            </a:r>
            <a:r>
              <a:rPr lang="ru-RU" sz="2800" dirty="0"/>
              <a:t> </a:t>
            </a:r>
            <a:r>
              <a:rPr lang="ru-RU" sz="2800" dirty="0" err="1"/>
              <a:t>қаржыландыру</a:t>
            </a:r>
            <a:r>
              <a:rPr lang="ru-RU" sz="2800" dirty="0"/>
              <a:t> конкурсы </a:t>
            </a:r>
            <a:endParaRPr sz="2800" dirty="0"/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484781" y="1680607"/>
            <a:ext cx="8229600" cy="322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 dirty="0"/>
          </a:p>
        </p:txBody>
      </p:sp>
      <p:sp>
        <p:nvSpPr>
          <p:cNvPr id="115" name="Google Shape;115;p3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3" descr="logo_k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637"/>
            <a:ext cx="838200" cy="8369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7" name="Google Shape;117;p3"/>
          <p:cNvGraphicFramePr/>
          <p:nvPr>
            <p:extLst>
              <p:ext uri="{D42A27DB-BD31-4B8C-83A1-F6EECF244321}">
                <p14:modId xmlns:p14="http://schemas.microsoft.com/office/powerpoint/2010/main" val="622959717"/>
              </p:ext>
            </p:extLst>
          </p:nvPr>
        </p:nvGraphicFramePr>
        <p:xfrm>
          <a:off x="524933" y="1347202"/>
          <a:ext cx="8471030" cy="3870980"/>
        </p:xfrm>
        <a:graphic>
          <a:graphicData uri="http://schemas.openxmlformats.org/drawingml/2006/table">
            <a:tbl>
              <a:tblPr firstRow="1" bandRow="1">
                <a:noFill/>
                <a:tableStyleId>{C877727B-EBC9-47B3-AA26-C435BAC88923}</a:tableStyleId>
              </a:tblPr>
              <a:tblGrid>
                <a:gridCol w="43821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888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683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600" dirty="0"/>
                        <a:t>Атқарылып жатқан гранттық жоба туралы қысқаша мәлімет 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600" dirty="0"/>
                        <a:t>Гранттық қаржыландыру конкурсына ұсынылған жобалар саны </a:t>
                      </a: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2559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/>
                        <a:t>Тақырыбы: Түркістан облысының шағын және орта кәсіпкерлік субъектілеріндегі брендті басқару мәселелерін анықтау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kk-KZ" sz="14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/>
                        <a:t>ИРН: АР19680610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kk-KZ" sz="14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/>
                        <a:t>Жоба жетекшісі: Жас ғалым, </a:t>
                      </a:r>
                      <a:r>
                        <a:rPr lang="en-US" sz="1400" dirty="0"/>
                        <a:t>PhD</a:t>
                      </a:r>
                      <a:r>
                        <a:rPr lang="kk-KZ" sz="1400" dirty="0"/>
                        <a:t> А.Сыздыкова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kk-KZ" sz="14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/>
                        <a:t>Жоба соммасы: жалпы 47 950 425 теңге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/>
                        <a:t>2023 – 13 305 985 теңге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/>
                        <a:t>2024 – 16 807 020 теңге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/>
                        <a:t>2025 – 17 837 420 теңге </a:t>
                      </a:r>
                      <a:endParaRPr lang="ru-RU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kk-KZ" sz="1400" dirty="0"/>
                        <a:t>1. 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AP</a:t>
                      </a: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26199147</a:t>
                      </a:r>
                    </a:p>
                    <a:p>
                      <a:r>
                        <a:rPr lang="kk-KZ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Центральная Азия, Турция и Китай: Междисциплинарный анализ Транскаспийского международного транспортного маршрута </a:t>
                      </a:r>
                    </a:p>
                    <a:p>
                      <a:r>
                        <a:rPr lang="kk-KZ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Амирбек А.А.</a:t>
                      </a:r>
                    </a:p>
                    <a:p>
                      <a:endParaRPr lang="kk-KZ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r>
                        <a:rPr lang="kk-KZ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2. 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AP</a:t>
                      </a: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26102595</a:t>
                      </a:r>
                    </a:p>
                    <a:p>
                      <a:r>
                        <a:rPr lang="kk-KZ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Формирование идентичности этнических казахов-репатриантов (кандас) и их восприятие внешнеполитических вызовов Казахстана</a:t>
                      </a:r>
                    </a:p>
                    <a:p>
                      <a:r>
                        <a:rPr lang="kk-KZ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Асхат Г</a:t>
                      </a:r>
                    </a:p>
                    <a:p>
                      <a:endParaRPr lang="kk-KZ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r>
                        <a:rPr lang="kk-KZ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Нәтиже күтілуде 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766362" y="-120991"/>
            <a:ext cx="8229600" cy="996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600" dirty="0"/>
              <a:t>Ұ</a:t>
            </a:r>
            <a:r>
              <a:rPr lang="ru-RU" sz="2600" dirty="0"/>
              <a:t>МҒТСО-на </a:t>
            </a:r>
            <a:r>
              <a:rPr lang="ru-RU" sz="2600" dirty="0" err="1"/>
              <a:t>тіркелген</a:t>
            </a:r>
            <a:r>
              <a:rPr lang="ru-RU" sz="2600" dirty="0"/>
              <a:t> </a:t>
            </a:r>
            <a:r>
              <a:rPr lang="ru-RU" sz="2600" dirty="0" err="1"/>
              <a:t>ынталы</a:t>
            </a:r>
            <a:r>
              <a:rPr lang="ru-RU" sz="2600" dirty="0"/>
              <a:t> </a:t>
            </a:r>
            <a:r>
              <a:rPr lang="ru-RU" sz="2600" dirty="0" err="1"/>
              <a:t>бағыттар</a:t>
            </a:r>
            <a:r>
              <a:rPr lang="ru-RU" sz="2600" dirty="0"/>
              <a:t> </a:t>
            </a:r>
            <a:r>
              <a:rPr lang="ru-RU" sz="2600" dirty="0" err="1"/>
              <a:t>бойынша</a:t>
            </a:r>
            <a:r>
              <a:rPr lang="ru-RU" sz="2600" dirty="0"/>
              <a:t> </a:t>
            </a:r>
            <a:endParaRPr sz="2600" dirty="0"/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484781" y="1680607"/>
            <a:ext cx="8229600" cy="322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 dirty="0"/>
          </a:p>
        </p:txBody>
      </p:sp>
      <p:sp>
        <p:nvSpPr>
          <p:cNvPr id="115" name="Google Shape;115;p3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3" descr="logo_k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637"/>
            <a:ext cx="838200" cy="8369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7" name="Google Shape;117;p3"/>
          <p:cNvGraphicFramePr/>
          <p:nvPr>
            <p:extLst>
              <p:ext uri="{D42A27DB-BD31-4B8C-83A1-F6EECF244321}">
                <p14:modId xmlns:p14="http://schemas.microsoft.com/office/powerpoint/2010/main" val="3000824510"/>
              </p:ext>
            </p:extLst>
          </p:nvPr>
        </p:nvGraphicFramePr>
        <p:xfrm>
          <a:off x="419099" y="1032933"/>
          <a:ext cx="8576863" cy="3674544"/>
        </p:xfrm>
        <a:graphic>
          <a:graphicData uri="http://schemas.openxmlformats.org/drawingml/2006/table">
            <a:tbl>
              <a:tblPr firstRow="1" bandRow="1">
                <a:noFill/>
                <a:tableStyleId>{C877727B-EBC9-47B3-AA26-C435BAC88923}</a:tableStyleId>
              </a:tblPr>
              <a:tblGrid>
                <a:gridCol w="43308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460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2653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600" dirty="0"/>
                        <a:t>Атқарылып жатқан ынталы бағыт туралы қысқаша мәлімет 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600" dirty="0"/>
                        <a:t>Ұсынылған ынталы бағыттар туралы қысқаша мәлімет </a:t>
                      </a: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05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/>
                        <a:t>Тақырыбы: Қоғамның жаңаруы мен жаңғыруы жағдайында Түркістан облысында халықтың кедейлігін жоюдың аймақтық экономикалық тұжырымдамасын қалыптастыру және жетілдіру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kk-KZ" sz="14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/>
                        <a:t>Мем.тіркеу нөмірі: 0123РКИ0122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kk-KZ" sz="14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/>
                        <a:t>Жоба жетекшісі: </a:t>
                      </a:r>
                      <a:r>
                        <a:rPr lang="en-US" sz="1400" dirty="0"/>
                        <a:t>PhD</a:t>
                      </a:r>
                      <a:r>
                        <a:rPr lang="kk-KZ" sz="1400" dirty="0"/>
                        <a:t>, доцент Ж.Акимов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kk-KZ" sz="14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kk-KZ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/>
                        <a:t>1. </a:t>
                      </a:r>
                      <a:r>
                        <a:rPr lang="kk-KZ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Ритуалдық қылмыстар, сталкинг және жыныстық мотивтағы құқықбұзушылықтар саласындағы ұйымдасқан қылмыс ұғымдарының криминалистикалық және криминологиялық сипаттамасы (тарихи-археологиялық және мәдени мұра объектілеріне қастандық жасау саласындағы қылмыстарды қосуымен) 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Жетекшісі: </a:t>
                      </a:r>
                      <a:r>
                        <a:rPr lang="en-US" sz="1200" dirty="0"/>
                        <a:t>PhD</a:t>
                      </a:r>
                      <a:r>
                        <a:rPr lang="kk-KZ" sz="1200" dirty="0"/>
                        <a:t> Е.Шалхаров </a:t>
                      </a:r>
                      <a:endParaRPr lang="kk-KZ" sz="14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200" dirty="0"/>
                        <a:t>2. </a:t>
                      </a:r>
                      <a:r>
                        <a:rPr lang="kk-KZ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Виртуалды шындық және жасанды интеллект векторларындағы фьючерс және материалдық емес құқық параметрлері тұрғысынан қазіргі заманғы құқық ғылымының даму тенденциялары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Жетекшісі: </a:t>
                      </a:r>
                      <a:r>
                        <a:rPr lang="en-US" sz="1200" dirty="0"/>
                        <a:t>PhD</a:t>
                      </a:r>
                      <a:r>
                        <a:rPr lang="kk-KZ" sz="1200" dirty="0"/>
                        <a:t>, аға оқытушы О.Досекеев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1200" dirty="0"/>
                        <a:t>3. </a:t>
                      </a:r>
                      <a:r>
                        <a:rPr lang="kk-KZ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Халықаралық ғарыштық, виртуалды және геномдық құқық саласындағы зерттеулер негізінде халықаралық құқықтың жаңа көкжиектерін анықтау мәселелері</a:t>
                      </a:r>
                      <a:r>
                        <a:rPr lang="kk-KZ" sz="1200" dirty="0"/>
                        <a:t>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Жетекшісі: </a:t>
                      </a:r>
                      <a:r>
                        <a:rPr lang="en-US" sz="1200" dirty="0"/>
                        <a:t>PhD</a:t>
                      </a:r>
                      <a:r>
                        <a:rPr lang="kk-KZ" sz="1200" dirty="0"/>
                        <a:t>, аға оқытушы М.Иманбекова </a:t>
                      </a:r>
                      <a:endParaRPr lang="ru-RU" sz="1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38CB32B-9039-48AD-BF04-66B535F49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81" y="3528918"/>
            <a:ext cx="4087219" cy="110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72519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766362" y="-120991"/>
            <a:ext cx="8229600" cy="996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600" dirty="0"/>
              <a:t>Ғылыми стипендиялар бойынша </a:t>
            </a:r>
            <a:endParaRPr sz="2600" dirty="0"/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484781" y="1680607"/>
            <a:ext cx="8229600" cy="322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 dirty="0"/>
          </a:p>
        </p:txBody>
      </p:sp>
      <p:sp>
        <p:nvSpPr>
          <p:cNvPr id="115" name="Google Shape;115;p3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3" descr="logo_k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637"/>
            <a:ext cx="838200" cy="8369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7" name="Google Shape;117;p3"/>
          <p:cNvGraphicFramePr/>
          <p:nvPr>
            <p:extLst>
              <p:ext uri="{D42A27DB-BD31-4B8C-83A1-F6EECF244321}">
                <p14:modId xmlns:p14="http://schemas.microsoft.com/office/powerpoint/2010/main" val="1938979031"/>
              </p:ext>
            </p:extLst>
          </p:nvPr>
        </p:nvGraphicFramePr>
        <p:xfrm>
          <a:off x="433634" y="1032933"/>
          <a:ext cx="8280748" cy="2956580"/>
        </p:xfrm>
        <a:graphic>
          <a:graphicData uri="http://schemas.openxmlformats.org/drawingml/2006/table">
            <a:tbl>
              <a:tblPr firstRow="1" bandRow="1">
                <a:noFill/>
                <a:tableStyleId>{C877727B-EBC9-47B3-AA26-C435BAC88923}</a:tableStyleId>
              </a:tblPr>
              <a:tblGrid>
                <a:gridCol w="40387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420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2653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ҚР, Ғылым және жоғары білім министрлігі, Талантты жас ғалымдар үшін 2024 жылғы мемлекеттік ғылыми стипендиясыҚР, Ғылым және жоғары білім министрлігі, Талантты жас ғалымдар үшін 2024 жылғы мемлекеттік ғылыми стипендиясы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ҚР, Ғылым және жоғары білім министрлігі, 2024 жылғы (Жоғары оқу орындарының үздік оқытушысы» атағының иегері КУӘЛІГІ</a:t>
                      </a: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05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kk-KZ" sz="14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/>
                        <a:t>2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kk-KZ" sz="1400" dirty="0"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kk-KZ" sz="1400" dirty="0"/>
                        <a:t>Сыздықова Азиза Оралбаевна – Экономика, қаржы және есеп кафедрасы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kk-KZ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Келесбаев Димухамед Нурмаханбетович – Менеджмент және туризм кафедрасы </a:t>
                      </a:r>
                      <a:r>
                        <a:rPr lang="kk-KZ" sz="1400" dirty="0"/>
                        <a:t>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kk-KZ" sz="12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b="0" dirty="0"/>
                        <a:t>1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kk-KZ" sz="12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Болганбаев Артур Дуйсенбекович – Менеджмент және туризм кафедрасы </a:t>
                      </a:r>
                      <a:endParaRPr lang="ru-RU" sz="1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633988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766362" y="-120991"/>
            <a:ext cx="8229600" cy="996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600" dirty="0"/>
              <a:t>Факультет ғалымдарының жарияланымдары</a:t>
            </a:r>
            <a:endParaRPr sz="2600" dirty="0"/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484781" y="1680607"/>
            <a:ext cx="8229600" cy="322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 dirty="0"/>
          </a:p>
        </p:txBody>
      </p:sp>
      <p:sp>
        <p:nvSpPr>
          <p:cNvPr id="115" name="Google Shape;115;p3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3" descr="logo_k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637"/>
            <a:ext cx="838200" cy="8369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7" name="Google Shape;117;p3"/>
          <p:cNvGraphicFramePr/>
          <p:nvPr>
            <p:extLst>
              <p:ext uri="{D42A27DB-BD31-4B8C-83A1-F6EECF244321}">
                <p14:modId xmlns:p14="http://schemas.microsoft.com/office/powerpoint/2010/main" val="3578848926"/>
              </p:ext>
            </p:extLst>
          </p:nvPr>
        </p:nvGraphicFramePr>
        <p:xfrm>
          <a:off x="419099" y="1032932"/>
          <a:ext cx="8295280" cy="4008175"/>
        </p:xfrm>
        <a:graphic>
          <a:graphicData uri="http://schemas.openxmlformats.org/drawingml/2006/table">
            <a:tbl>
              <a:tblPr firstRow="1" bandRow="1">
                <a:noFill/>
                <a:tableStyleId>{C877727B-EBC9-47B3-AA26-C435BAC88923}</a:tableStyleId>
              </a:tblPr>
              <a:tblGrid>
                <a:gridCol w="16590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9056">
                  <a:extLst>
                    <a:ext uri="{9D8B030D-6E8A-4147-A177-3AD203B41FA5}">
                      <a16:colId xmlns="" xmlns:a16="http://schemas.microsoft.com/office/drawing/2014/main" val="1047066504"/>
                    </a:ext>
                  </a:extLst>
                </a:gridCol>
                <a:gridCol w="1659056">
                  <a:extLst>
                    <a:ext uri="{9D8B030D-6E8A-4147-A177-3AD203B41FA5}">
                      <a16:colId xmlns="" xmlns:a16="http://schemas.microsoft.com/office/drawing/2014/main" val="384317460"/>
                    </a:ext>
                  </a:extLst>
                </a:gridCol>
                <a:gridCol w="1659056">
                  <a:extLst>
                    <a:ext uri="{9D8B030D-6E8A-4147-A177-3AD203B41FA5}">
                      <a16:colId xmlns="" xmlns:a16="http://schemas.microsoft.com/office/drawing/2014/main" val="1196205105"/>
                    </a:ext>
                  </a:extLst>
                </a:gridCol>
                <a:gridCol w="1659056">
                  <a:extLst>
                    <a:ext uri="{9D8B030D-6E8A-4147-A177-3AD203B41FA5}">
                      <a16:colId xmlns="" xmlns:a16="http://schemas.microsoft.com/office/drawing/2014/main" val="3205787097"/>
                    </a:ext>
                  </a:extLst>
                </a:gridCol>
              </a:tblGrid>
              <a:tr h="167426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Scopus/</a:t>
                      </a:r>
                      <a:r>
                        <a:rPr lang="en-US" sz="1500" dirty="0" err="1"/>
                        <a:t>WoS</a:t>
                      </a:r>
                      <a:endParaRPr sz="15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500" dirty="0"/>
                        <a:t>ЖАК бекіткен тізімдегі жарияланымдар </a:t>
                      </a:r>
                      <a:endParaRPr sz="15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500" dirty="0"/>
                        <a:t>Монография </a:t>
                      </a:r>
                      <a:endParaRPr sz="15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500" dirty="0"/>
                        <a:t>Ғылыми мақалалар </a:t>
                      </a:r>
                      <a:endParaRPr sz="15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500" dirty="0"/>
                        <a:t>Конференцияларға қатысу </a:t>
                      </a:r>
                      <a:endParaRPr sz="15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391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 smtClean="0"/>
                        <a:t>1</a:t>
                      </a:r>
                      <a:r>
                        <a:rPr lang="en-US" sz="1400" dirty="0" smtClean="0"/>
                        <a:t>8</a:t>
                      </a:r>
                      <a:endParaRPr lang="kk-KZ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 smtClean="0"/>
                        <a:t>14</a:t>
                      </a:r>
                      <a:endParaRPr lang="kk-KZ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/>
                        <a:t>1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17</a:t>
                      </a:r>
                      <a:endParaRPr lang="kk-KZ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22</a:t>
                      </a:r>
                      <a:endParaRPr lang="kk-KZ"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989286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766362" y="-120991"/>
            <a:ext cx="8229600" cy="996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600" dirty="0"/>
              <a:t>Индекс </a:t>
            </a:r>
            <a:r>
              <a:rPr lang="en-US" sz="2600" dirty="0"/>
              <a:t>h</a:t>
            </a:r>
            <a:endParaRPr sz="2600" dirty="0"/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484781" y="1680607"/>
            <a:ext cx="8229600" cy="322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 dirty="0"/>
          </a:p>
        </p:txBody>
      </p:sp>
      <p:sp>
        <p:nvSpPr>
          <p:cNvPr id="115" name="Google Shape;115;p3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3" descr="logo_k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637"/>
            <a:ext cx="838200" cy="8369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7" name="Google Shape;117;p3"/>
          <p:cNvGraphicFramePr/>
          <p:nvPr>
            <p:extLst>
              <p:ext uri="{D42A27DB-BD31-4B8C-83A1-F6EECF244321}">
                <p14:modId xmlns:p14="http://schemas.microsoft.com/office/powerpoint/2010/main" val="2504976694"/>
              </p:ext>
            </p:extLst>
          </p:nvPr>
        </p:nvGraphicFramePr>
        <p:xfrm>
          <a:off x="419099" y="1032932"/>
          <a:ext cx="8295280" cy="4008175"/>
        </p:xfrm>
        <a:graphic>
          <a:graphicData uri="http://schemas.openxmlformats.org/drawingml/2006/table">
            <a:tbl>
              <a:tblPr firstRow="1" bandRow="1">
                <a:noFill/>
                <a:tableStyleId>{C877727B-EBC9-47B3-AA26-C435BAC88923}</a:tableStyleId>
              </a:tblPr>
              <a:tblGrid>
                <a:gridCol w="20738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3820">
                  <a:extLst>
                    <a:ext uri="{9D8B030D-6E8A-4147-A177-3AD203B41FA5}">
                      <a16:colId xmlns="" xmlns:a16="http://schemas.microsoft.com/office/drawing/2014/main" val="1047066504"/>
                    </a:ext>
                  </a:extLst>
                </a:gridCol>
                <a:gridCol w="2073820">
                  <a:extLst>
                    <a:ext uri="{9D8B030D-6E8A-4147-A177-3AD203B41FA5}">
                      <a16:colId xmlns="" xmlns:a16="http://schemas.microsoft.com/office/drawing/2014/main" val="1196205105"/>
                    </a:ext>
                  </a:extLst>
                </a:gridCol>
                <a:gridCol w="2073820">
                  <a:extLst>
                    <a:ext uri="{9D8B030D-6E8A-4147-A177-3AD203B41FA5}">
                      <a16:colId xmlns="" xmlns:a16="http://schemas.microsoft.com/office/drawing/2014/main" val="3205787097"/>
                    </a:ext>
                  </a:extLst>
                </a:gridCol>
              </a:tblGrid>
              <a:tr h="167426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h=</a:t>
                      </a:r>
                      <a:r>
                        <a:rPr lang="kk-KZ" sz="1500" dirty="0"/>
                        <a:t>1-3</a:t>
                      </a:r>
                      <a:endParaRPr sz="15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h=</a:t>
                      </a:r>
                      <a:r>
                        <a:rPr lang="kk-KZ" sz="1500" dirty="0"/>
                        <a:t>4-6</a:t>
                      </a:r>
                      <a:endParaRPr sz="15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h=</a:t>
                      </a:r>
                      <a:r>
                        <a:rPr lang="kk-KZ" sz="1500" dirty="0"/>
                        <a:t>7 және одан жоғары </a:t>
                      </a:r>
                      <a:endParaRPr sz="15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500" dirty="0"/>
                        <a:t>Жалпы </a:t>
                      </a:r>
                      <a:endParaRPr sz="15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391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/>
                        <a:t>18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/>
                        <a:t>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/>
                        <a:t>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/>
                        <a:t>30 ғалым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kk-KZ" sz="14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/>
                        <a:t>43,4 </a:t>
                      </a:r>
                      <a:r>
                        <a:rPr lang="en-US" sz="1400" dirty="0"/>
                        <a:t>%</a:t>
                      </a:r>
                      <a:endParaRPr lang="kk-KZ"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070994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766362" y="-120991"/>
            <a:ext cx="8229600" cy="996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600" dirty="0"/>
              <a:t>Ұйымдастырылған іс-шаралар </a:t>
            </a:r>
            <a:endParaRPr sz="2600" dirty="0"/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484781" y="1680607"/>
            <a:ext cx="8229600" cy="322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 dirty="0"/>
          </a:p>
        </p:txBody>
      </p:sp>
      <p:sp>
        <p:nvSpPr>
          <p:cNvPr id="115" name="Google Shape;115;p3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3" descr="logo_k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637"/>
            <a:ext cx="838200" cy="8369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7" name="Google Shape;117;p3"/>
          <p:cNvGraphicFramePr/>
          <p:nvPr>
            <p:extLst>
              <p:ext uri="{D42A27DB-BD31-4B8C-83A1-F6EECF244321}">
                <p14:modId xmlns:p14="http://schemas.microsoft.com/office/powerpoint/2010/main" val="2323412881"/>
              </p:ext>
            </p:extLst>
          </p:nvPr>
        </p:nvGraphicFramePr>
        <p:xfrm>
          <a:off x="484781" y="1016588"/>
          <a:ext cx="8299602" cy="4008175"/>
        </p:xfrm>
        <a:graphic>
          <a:graphicData uri="http://schemas.openxmlformats.org/drawingml/2006/table">
            <a:tbl>
              <a:tblPr firstRow="1" bandRow="1">
                <a:noFill/>
                <a:tableStyleId>{C877727B-EBC9-47B3-AA26-C435BAC88923}</a:tableStyleId>
              </a:tblPr>
              <a:tblGrid>
                <a:gridCol w="31445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96066">
                  <a:extLst>
                    <a:ext uri="{9D8B030D-6E8A-4147-A177-3AD203B41FA5}">
                      <a16:colId xmlns="" xmlns:a16="http://schemas.microsoft.com/office/drawing/2014/main" val="1196205105"/>
                    </a:ext>
                  </a:extLst>
                </a:gridCol>
                <a:gridCol w="2458997">
                  <a:extLst>
                    <a:ext uri="{9D8B030D-6E8A-4147-A177-3AD203B41FA5}">
                      <a16:colId xmlns="" xmlns:a16="http://schemas.microsoft.com/office/drawing/2014/main" val="3205787097"/>
                    </a:ext>
                  </a:extLst>
                </a:gridCol>
              </a:tblGrid>
              <a:tr h="167426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500" dirty="0"/>
                        <a:t>Халықаралық конференция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kk-KZ" sz="15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kk-KZ" sz="15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500" dirty="0"/>
                        <a:t>1 </a:t>
                      </a:r>
                      <a:endParaRPr sz="15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500" dirty="0"/>
                        <a:t>Ғылыми семинар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kk-KZ" sz="15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kk-KZ" sz="15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500" dirty="0"/>
                        <a:t>2</a:t>
                      </a:r>
                      <a:endParaRPr sz="15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500" dirty="0"/>
                        <a:t>Дөңгелек үстел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kk-KZ" sz="15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kk-KZ" sz="15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500" dirty="0"/>
                        <a:t>1</a:t>
                      </a:r>
                      <a:endParaRPr sz="15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39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1400" b="0" dirty="0"/>
                        <a:t>2025 жылдың мамыр айының 14 жұлдызында </a:t>
                      </a: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«</a:t>
                      </a:r>
                      <a:r>
                        <a:rPr lang="ru-RU" sz="14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Түркі</a:t>
                      </a: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әлемі</a:t>
                      </a: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</a:t>
                      </a:r>
                      <a:r>
                        <a:rPr lang="ru-RU" sz="14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сайлау</a:t>
                      </a: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жүйелерінің</a:t>
                      </a: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дәстүрі</a:t>
                      </a: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ru-RU" sz="14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тәжірибесі</a:t>
                      </a: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және</a:t>
                      </a: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даму </a:t>
                      </a:r>
                      <a:r>
                        <a:rPr lang="ru-RU" sz="14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болашағы</a:t>
                      </a: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» </a:t>
                      </a:r>
                      <a:r>
                        <a:rPr lang="ru-RU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атты</a:t>
                      </a: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халықаралық</a:t>
                      </a: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ғылыми-тәжірибелік</a:t>
                      </a: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конференция</a:t>
                      </a:r>
                      <a:endParaRPr lang="kk-KZ" sz="14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/>
                        <a:t>1. 30.01.2025 ж.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/>
                        <a:t> </a:t>
                      </a:r>
                      <a:r>
                        <a:rPr lang="kk-KZ" sz="1400" b="0" dirty="0"/>
                        <a:t>Этностар арасындағы ынтымақтастық: елдің даму кеңістігіндегі рөлі</a:t>
                      </a:r>
                      <a:endParaRPr lang="kk-KZ" sz="14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kk-KZ" sz="14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/>
                        <a:t>2</a:t>
                      </a:r>
                      <a:r>
                        <a:rPr lang="kk-KZ" sz="1400" b="0" dirty="0"/>
                        <a:t>. </a:t>
                      </a:r>
                      <a:r>
                        <a:rPr lang="kk-KZ" sz="1400" b="0" dirty="0" smtClean="0"/>
                        <a:t>12.02.2025 ж.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b="0" dirty="0" smtClean="0"/>
                        <a:t>Құқық </a:t>
                      </a:r>
                      <a:r>
                        <a:rPr lang="kk-KZ" sz="1400" b="0" dirty="0"/>
                        <a:t>қорғау қызметтеріне арналған кинологиялық операциялардың стандарттары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400" dirty="0"/>
                        <a:t>04.06.2025 ж.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«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Ұлттық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рәміздер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патриотизмнің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қайнар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көзі</a:t>
                      </a:r>
                      <a:r>
                        <a:rPr lang="kk-KZ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»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kk-KZ" sz="1400" b="1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kk-KZ"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042144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766362" y="-120991"/>
            <a:ext cx="8229600" cy="996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600" dirty="0"/>
              <a:t>Студенттік ғылым </a:t>
            </a:r>
            <a:endParaRPr sz="2600" dirty="0"/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484781" y="1680607"/>
            <a:ext cx="8229600" cy="322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 dirty="0"/>
          </a:p>
        </p:txBody>
      </p:sp>
      <p:sp>
        <p:nvSpPr>
          <p:cNvPr id="115" name="Google Shape;115;p3"/>
          <p:cNvSpPr txBox="1">
            <a:spLocks noGrp="1"/>
          </p:cNvSpPr>
          <p:nvPr>
            <p:ph type="ftr" idx="11"/>
          </p:nvPr>
        </p:nvSpPr>
        <p:spPr>
          <a:xfrm>
            <a:off x="658813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3" descr="logo_k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637"/>
            <a:ext cx="838200" cy="8369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7" name="Google Shape;117;p3"/>
          <p:cNvGraphicFramePr/>
          <p:nvPr>
            <p:extLst>
              <p:ext uri="{D42A27DB-BD31-4B8C-83A1-F6EECF244321}">
                <p14:modId xmlns:p14="http://schemas.microsoft.com/office/powerpoint/2010/main" val="3360750232"/>
              </p:ext>
            </p:extLst>
          </p:nvPr>
        </p:nvGraphicFramePr>
        <p:xfrm>
          <a:off x="419099" y="1032932"/>
          <a:ext cx="8295280" cy="4008175"/>
        </p:xfrm>
        <a:graphic>
          <a:graphicData uri="http://schemas.openxmlformats.org/drawingml/2006/table">
            <a:tbl>
              <a:tblPr firstRow="1" bandRow="1">
                <a:noFill/>
                <a:tableStyleId>{C877727B-EBC9-47B3-AA26-C435BAC88923}</a:tableStyleId>
              </a:tblPr>
              <a:tblGrid>
                <a:gridCol w="4147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47640">
                  <a:extLst>
                    <a:ext uri="{9D8B030D-6E8A-4147-A177-3AD203B41FA5}">
                      <a16:colId xmlns="" xmlns:a16="http://schemas.microsoft.com/office/drawing/2014/main" val="1196205105"/>
                    </a:ext>
                  </a:extLst>
                </a:gridCol>
              </a:tblGrid>
              <a:tr h="167426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800" dirty="0"/>
                        <a:t>Стартап жобасы бойынша </a:t>
                      </a:r>
                      <a:endParaRPr sz="2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800" dirty="0"/>
                        <a:t>Студенттердің ғылыми-зерттеу жұмыстары бойынша </a:t>
                      </a:r>
                      <a:endParaRPr sz="2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391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600" dirty="0"/>
                        <a:t>2024 жылдың 16 қыркүйек – 6 желтоқсан аралығында 12 апталық бизнес-инкубатор бағыты бойынша 6В04140 – Менеджмент мамандығының 3-курс студенті Мукадыр Мейрбан 1-орын иеленді.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600" dirty="0"/>
                        <a:t>Ереже талаптарына сәйкес базалық ЖОО-на төмендегі секциялар бойынша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600" dirty="0"/>
                        <a:t>7 жұмыс жіберілді. Оң нәтиже күтілуде.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kk-KZ" sz="16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600" dirty="0"/>
                        <a:t>Басқару ғылымдары және туризм секциясы – 6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600" dirty="0"/>
                        <a:t>Экономика, қаржы және есеп – 1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kk-KZ" sz="16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kk-KZ"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203453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123">
  <a:themeElements>
    <a:clrScheme name="Исполнительная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917</Words>
  <Application>Microsoft Office PowerPoint</Application>
  <PresentationFormat>Экран (16:9)</PresentationFormat>
  <Paragraphs>175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Cambria</vt:lpstr>
      <vt:lpstr>Palatino Linotype</vt:lpstr>
      <vt:lpstr>Calibri</vt:lpstr>
      <vt:lpstr>Courier New</vt:lpstr>
      <vt:lpstr>Century Gothic</vt:lpstr>
      <vt:lpstr>123</vt:lpstr>
      <vt:lpstr>Презентация PowerPoint</vt:lpstr>
      <vt:lpstr>Факультет штаты </vt:lpstr>
      <vt:lpstr>ҚР ҒжЖБ министрлігі тарапынан жарияланған гранттық қаржыландыру конкурсы </vt:lpstr>
      <vt:lpstr>ҰМҒТСО-на тіркелген ынталы бағыттар бойынша </vt:lpstr>
      <vt:lpstr>Ғылыми стипендиялар бойынша </vt:lpstr>
      <vt:lpstr>Факультет ғалымдарының жарияланымдары</vt:lpstr>
      <vt:lpstr>Индекс h</vt:lpstr>
      <vt:lpstr>Ұйымдастырылған іс-шаралар </vt:lpstr>
      <vt:lpstr>Студенттік ғылым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ER</dc:creator>
  <cp:lastModifiedBy>User</cp:lastModifiedBy>
  <cp:revision>38</cp:revision>
  <dcterms:created xsi:type="dcterms:W3CDTF">2013-12-14T05:00:49Z</dcterms:created>
  <dcterms:modified xsi:type="dcterms:W3CDTF">2025-06-17T07:20:20Z</dcterms:modified>
</cp:coreProperties>
</file>