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94767" y="110489"/>
            <a:ext cx="593784" cy="64465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316991"/>
            <a:ext cx="7595870" cy="307975"/>
          </a:xfrm>
          <a:custGeom>
            <a:avLst/>
            <a:gdLst/>
            <a:ahLst/>
            <a:cxnLst/>
            <a:rect l="l" t="t" r="r" b="b"/>
            <a:pathLst>
              <a:path w="7595870" h="307975">
                <a:moveTo>
                  <a:pt x="7595616" y="0"/>
                </a:moveTo>
                <a:lnTo>
                  <a:pt x="0" y="0"/>
                </a:lnTo>
                <a:lnTo>
                  <a:pt x="0" y="307847"/>
                </a:lnTo>
                <a:lnTo>
                  <a:pt x="7518654" y="307847"/>
                </a:lnTo>
                <a:lnTo>
                  <a:pt x="7595616" y="0"/>
                </a:lnTo>
                <a:close/>
              </a:path>
            </a:pathLst>
          </a:custGeom>
          <a:solidFill>
            <a:srgbClr val="00AB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7221" y="817880"/>
            <a:ext cx="7369556" cy="8375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126" y="1046352"/>
            <a:ext cx="8084184" cy="3462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9416" y="168116"/>
            <a:ext cx="852999" cy="90430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50391" y="162824"/>
            <a:ext cx="7160895" cy="91630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250"/>
              </a:spcBef>
            </a:pPr>
            <a:r>
              <a:rPr sz="2000" u="none" spc="-15" dirty="0"/>
              <a:t>Қ.А.Ясауи</a:t>
            </a:r>
            <a:r>
              <a:rPr sz="2000" u="none" spc="10" dirty="0"/>
              <a:t> </a:t>
            </a:r>
            <a:r>
              <a:rPr sz="2000" u="none" spc="-5" dirty="0"/>
              <a:t>атындағы</a:t>
            </a:r>
            <a:r>
              <a:rPr sz="2000" u="none" spc="-55" dirty="0"/>
              <a:t> </a:t>
            </a:r>
            <a:r>
              <a:rPr sz="2000" u="none" dirty="0"/>
              <a:t>Халықаралық</a:t>
            </a:r>
            <a:r>
              <a:rPr sz="2000" u="none" spc="-5" dirty="0"/>
              <a:t> </a:t>
            </a:r>
            <a:r>
              <a:rPr sz="2000" u="none" spc="5" dirty="0" err="1"/>
              <a:t>қазақ-түрік</a:t>
            </a:r>
            <a:r>
              <a:rPr sz="2000" u="none" spc="-65" dirty="0"/>
              <a:t> </a:t>
            </a:r>
            <a:r>
              <a:rPr sz="2000" u="none" dirty="0" err="1" smtClean="0"/>
              <a:t>университеті</a:t>
            </a:r>
            <a:r>
              <a:rPr lang="kk-KZ" sz="2000" dirty="0" smtClean="0"/>
              <a:t/>
            </a:r>
            <a:br>
              <a:rPr lang="kk-KZ" sz="2000" dirty="0" smtClean="0"/>
            </a:br>
            <a:r>
              <a:rPr u="none" spc="-15" dirty="0" err="1" smtClean="0"/>
              <a:t>Экономика</a:t>
            </a:r>
            <a:r>
              <a:rPr u="none" spc="-15" dirty="0" smtClean="0"/>
              <a:t>,</a:t>
            </a:r>
            <a:r>
              <a:rPr lang="ru-RU" u="none" spc="-15" dirty="0" smtClean="0"/>
              <a:t> </a:t>
            </a:r>
            <a:r>
              <a:rPr u="none" spc="-15" dirty="0" err="1" smtClean="0"/>
              <a:t>басқару</a:t>
            </a:r>
            <a:r>
              <a:rPr u="none" spc="80" dirty="0" smtClean="0"/>
              <a:t> </a:t>
            </a:r>
            <a:r>
              <a:rPr u="none" spc="-10" dirty="0"/>
              <a:t>және</a:t>
            </a:r>
            <a:r>
              <a:rPr u="none" spc="15" dirty="0"/>
              <a:t> </a:t>
            </a:r>
            <a:r>
              <a:rPr u="none" spc="-5" dirty="0"/>
              <a:t>құқық</a:t>
            </a:r>
            <a:r>
              <a:rPr u="none" spc="-10" dirty="0"/>
              <a:t> </a:t>
            </a:r>
            <a:r>
              <a:rPr u="none" spc="-25" dirty="0" err="1"/>
              <a:t>факультеті</a:t>
            </a:r>
            <a:r>
              <a:rPr u="none" spc="-25" dirty="0"/>
              <a:t> </a:t>
            </a:r>
            <a:r>
              <a:rPr u="none" spc="-20" dirty="0"/>
              <a:t> </a:t>
            </a:r>
            <a:r>
              <a:rPr lang="kk-KZ" u="none" spc="-20" dirty="0" smtClean="0"/>
              <a:t/>
            </a:r>
            <a:br>
              <a:rPr lang="kk-KZ" u="none" spc="-20" dirty="0" smtClean="0"/>
            </a:br>
            <a:r>
              <a:rPr u="none" spc="-15" dirty="0" err="1" smtClean="0"/>
              <a:t>Ме</a:t>
            </a:r>
            <a:r>
              <a:rPr lang="kk-KZ" u="none" spc="-15" dirty="0" smtClean="0"/>
              <a:t>неджмент</a:t>
            </a:r>
            <a:r>
              <a:rPr u="none" spc="40" dirty="0" smtClean="0"/>
              <a:t> </a:t>
            </a:r>
            <a:r>
              <a:rPr u="none" spc="-10" dirty="0" err="1" smtClean="0"/>
              <a:t>және</a:t>
            </a:r>
            <a:r>
              <a:rPr lang="kk-KZ" u="none" spc="20" dirty="0" smtClean="0"/>
              <a:t> туризм</a:t>
            </a:r>
            <a:r>
              <a:rPr u="none" spc="85" dirty="0" smtClean="0"/>
              <a:t> </a:t>
            </a:r>
            <a:r>
              <a:rPr u="none" spc="-15" dirty="0"/>
              <a:t>кафедрасы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87902" y="6040018"/>
            <a:ext cx="1570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Түркістан,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 smtClean="0">
                <a:latin typeface="Times New Roman"/>
                <a:cs typeface="Times New Roman"/>
              </a:rPr>
              <a:t>202</a:t>
            </a:r>
            <a:r>
              <a:rPr lang="en-US" spc="5" dirty="0">
                <a:latin typeface="Times New Roman"/>
                <a:cs typeface="Times New Roman"/>
              </a:rPr>
              <a:t>4</a:t>
            </a:r>
            <a:endParaRPr sz="1800" dirty="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1164336"/>
            <a:ext cx="9144000" cy="4569460"/>
            <a:chOff x="0" y="1164336"/>
            <a:chExt cx="9144000" cy="4569460"/>
          </a:xfrm>
        </p:grpSpPr>
        <p:sp>
          <p:nvSpPr>
            <p:cNvPr id="7" name="object 7"/>
            <p:cNvSpPr/>
            <p:nvPr/>
          </p:nvSpPr>
          <p:spPr>
            <a:xfrm>
              <a:off x="0" y="1164336"/>
              <a:ext cx="3133725" cy="4569460"/>
            </a:xfrm>
            <a:custGeom>
              <a:avLst/>
              <a:gdLst/>
              <a:ahLst/>
              <a:cxnLst/>
              <a:rect l="l" t="t" r="r" b="b"/>
              <a:pathLst>
                <a:path w="3133725" h="4569460">
                  <a:moveTo>
                    <a:pt x="3133344" y="0"/>
                  </a:moveTo>
                  <a:lnTo>
                    <a:pt x="627240" y="0"/>
                  </a:lnTo>
                  <a:lnTo>
                    <a:pt x="0" y="1517025"/>
                  </a:lnTo>
                  <a:lnTo>
                    <a:pt x="0" y="4568952"/>
                  </a:lnTo>
                  <a:lnTo>
                    <a:pt x="1244231" y="4568952"/>
                  </a:lnTo>
                  <a:lnTo>
                    <a:pt x="3133344" y="0"/>
                  </a:lnTo>
                  <a:close/>
                </a:path>
              </a:pathLst>
            </a:custGeom>
            <a:solidFill>
              <a:srgbClr val="0549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9184" y="4331208"/>
              <a:ext cx="8815070" cy="1112520"/>
            </a:xfrm>
            <a:custGeom>
              <a:avLst/>
              <a:gdLst/>
              <a:ahLst/>
              <a:cxnLst/>
              <a:rect l="l" t="t" r="r" b="b"/>
              <a:pathLst>
                <a:path w="8815070" h="1112520">
                  <a:moveTo>
                    <a:pt x="8814816" y="0"/>
                  </a:moveTo>
                  <a:lnTo>
                    <a:pt x="427596" y="0"/>
                  </a:lnTo>
                  <a:lnTo>
                    <a:pt x="0" y="1112520"/>
                  </a:lnTo>
                  <a:lnTo>
                    <a:pt x="8387207" y="1112520"/>
                  </a:lnTo>
                  <a:lnTo>
                    <a:pt x="8814816" y="0"/>
                  </a:lnTo>
                  <a:close/>
                </a:path>
              </a:pathLst>
            </a:custGeom>
            <a:solidFill>
              <a:srgbClr val="00AFEF">
                <a:alpha val="4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6344" y="4437888"/>
              <a:ext cx="8677656" cy="880872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347597" y="4425518"/>
            <a:ext cx="7162165" cy="8172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2160"/>
              </a:lnSpc>
              <a:spcBef>
                <a:spcPts val="95"/>
              </a:spcBef>
            </a:pPr>
            <a:r>
              <a:rPr sz="2000" b="1" spc="5" dirty="0">
                <a:latin typeface="Times New Roman"/>
                <a:cs typeface="Times New Roman"/>
              </a:rPr>
              <a:t>«6В04141–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МЕМЛЕКЕТТІК</a:t>
            </a:r>
            <a:r>
              <a:rPr sz="2000" b="1" spc="3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ЖӘНЕ</a:t>
            </a:r>
            <a:r>
              <a:rPr sz="2000" b="1" spc="3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ЖЕРГІЛІКТІ</a:t>
            </a:r>
            <a:r>
              <a:rPr sz="2000" b="1" spc="85" dirty="0">
                <a:latin typeface="Times New Roman"/>
                <a:cs typeface="Times New Roman"/>
              </a:rPr>
              <a:t> </a:t>
            </a:r>
            <a:r>
              <a:rPr sz="2000" b="1" spc="-45" dirty="0">
                <a:latin typeface="Times New Roman"/>
                <a:cs typeface="Times New Roman"/>
              </a:rPr>
              <a:t>БАСҚАРУ»</a:t>
            </a:r>
            <a:endParaRPr sz="2000">
              <a:latin typeface="Times New Roman"/>
              <a:cs typeface="Times New Roman"/>
            </a:endParaRPr>
          </a:p>
          <a:p>
            <a:pPr marL="1363345" marR="1351915" algn="ctr">
              <a:lnSpc>
                <a:spcPct val="80000"/>
              </a:lnSpc>
              <a:spcBef>
                <a:spcPts val="240"/>
              </a:spcBef>
            </a:pPr>
            <a:r>
              <a:rPr sz="2000" b="1" spc="-10" dirty="0">
                <a:latin typeface="Times New Roman"/>
                <a:cs typeface="Times New Roman"/>
              </a:rPr>
              <a:t>БІЛІМ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БЕРУ</a:t>
            </a:r>
            <a:r>
              <a:rPr sz="2000" b="1" spc="15" dirty="0">
                <a:latin typeface="Times New Roman"/>
                <a:cs typeface="Times New Roman"/>
              </a:rPr>
              <a:t> </a:t>
            </a:r>
            <a:r>
              <a:rPr sz="2000" b="1" spc="-35" dirty="0">
                <a:latin typeface="Times New Roman"/>
                <a:cs typeface="Times New Roman"/>
              </a:rPr>
              <a:t>БАҒДАРЛАМАСЫНЫҢ </a:t>
            </a:r>
            <a:r>
              <a:rPr sz="2000" b="1" spc="-484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ӨЗІНДІК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spc="-35" dirty="0">
                <a:latin typeface="Times New Roman"/>
                <a:cs typeface="Times New Roman"/>
              </a:rPr>
              <a:t>БАҒАЛАУ</a:t>
            </a:r>
            <a:r>
              <a:rPr sz="2000" b="1" spc="20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ЕСЕБІ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230" y="359790"/>
            <a:ext cx="6621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«6В04141–</a:t>
            </a:r>
            <a:r>
              <a:rPr sz="1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МЕМЛЕКЕТТІК</a:t>
            </a:r>
            <a:r>
              <a:rPr sz="12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ЖӘНЕ</a:t>
            </a:r>
            <a:r>
              <a:rPr sz="1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ЖЕРГІЛІКТІ</a:t>
            </a:r>
            <a:r>
              <a:rPr sz="12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БАСҚАРУ»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БІЛІМ</a:t>
            </a:r>
            <a:r>
              <a:rPr sz="12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БЕРУ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БАҒДАРЛАМАСЫ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87221" y="817880"/>
            <a:ext cx="7369556" cy="850616"/>
          </a:xfrm>
          <a:prstGeom prst="rect">
            <a:avLst/>
          </a:prstGeom>
        </p:spPr>
        <p:txBody>
          <a:bodyPr vert="horz" wrap="square" lIns="0" tIns="249808" rIns="0" bIns="0" rtlCol="0">
            <a:spAutoFit/>
          </a:bodyPr>
          <a:lstStyle/>
          <a:p>
            <a:pPr marL="897255" marR="5080" indent="-820419">
              <a:lnSpc>
                <a:spcPct val="107800"/>
              </a:lnSpc>
              <a:spcBef>
                <a:spcPts val="100"/>
              </a:spcBef>
            </a:pPr>
            <a:r>
              <a:rPr dirty="0"/>
              <a:t>Білім</a:t>
            </a:r>
            <a:r>
              <a:rPr spc="-25" dirty="0"/>
              <a:t> </a:t>
            </a:r>
            <a:r>
              <a:rPr spc="-20" dirty="0"/>
              <a:t>беру</a:t>
            </a:r>
            <a:r>
              <a:rPr spc="15" dirty="0"/>
              <a:t> </a:t>
            </a:r>
            <a:r>
              <a:rPr spc="-15" dirty="0"/>
              <a:t>бағдарламасы</a:t>
            </a:r>
            <a:r>
              <a:rPr spc="65" dirty="0"/>
              <a:t> </a:t>
            </a:r>
            <a:r>
              <a:rPr spc="-10" dirty="0"/>
              <a:t>пәндерінің</a:t>
            </a:r>
            <a:r>
              <a:rPr spc="55" dirty="0"/>
              <a:t> </a:t>
            </a:r>
            <a:r>
              <a:rPr spc="-10" dirty="0"/>
              <a:t>оқу</a:t>
            </a:r>
            <a:r>
              <a:rPr spc="10" dirty="0"/>
              <a:t> </a:t>
            </a:r>
            <a:r>
              <a:rPr spc="-10" dirty="0"/>
              <a:t>және</a:t>
            </a:r>
            <a:r>
              <a:rPr spc="20" dirty="0"/>
              <a:t> </a:t>
            </a:r>
            <a:r>
              <a:rPr spc="-10" dirty="0"/>
              <a:t>ғылыми</a:t>
            </a:r>
            <a:r>
              <a:rPr dirty="0"/>
              <a:t> </a:t>
            </a:r>
            <a:r>
              <a:rPr spc="-15" dirty="0"/>
              <a:t>әдебиеттермен </a:t>
            </a:r>
            <a:r>
              <a:rPr u="none" spc="-434" dirty="0"/>
              <a:t> </a:t>
            </a:r>
            <a:r>
              <a:rPr spc="-15" dirty="0"/>
              <a:t>қамтамасыз</a:t>
            </a:r>
            <a:r>
              <a:rPr spc="95" dirty="0"/>
              <a:t> </a:t>
            </a:r>
            <a:r>
              <a:rPr spc="-10" dirty="0"/>
              <a:t>етілу</a:t>
            </a:r>
            <a:r>
              <a:rPr spc="15" dirty="0"/>
              <a:t> </a:t>
            </a:r>
            <a:r>
              <a:rPr spc="-20" dirty="0"/>
              <a:t>картасы</a:t>
            </a:r>
            <a:r>
              <a:rPr spc="85" dirty="0"/>
              <a:t> </a:t>
            </a:r>
            <a:r>
              <a:rPr spc="-5" dirty="0"/>
              <a:t>(№2</a:t>
            </a:r>
            <a:r>
              <a:rPr spc="-10" dirty="0"/>
              <a:t> </a:t>
            </a:r>
            <a:r>
              <a:rPr spc="-15" dirty="0"/>
              <a:t>қосымша</a:t>
            </a:r>
            <a:r>
              <a:rPr spc="110" dirty="0"/>
              <a:t> </a:t>
            </a:r>
            <a:r>
              <a:rPr dirty="0"/>
              <a:t>-</a:t>
            </a:r>
            <a:r>
              <a:rPr spc="-20" dirty="0"/>
              <a:t> </a:t>
            </a:r>
            <a:r>
              <a:rPr spc="5" dirty="0" smtClean="0"/>
              <a:t>202</a:t>
            </a:r>
            <a:r>
              <a:rPr lang="ru-RU" spc="5" dirty="0" smtClean="0"/>
              <a:t>3</a:t>
            </a:r>
            <a:r>
              <a:rPr spc="5" dirty="0" smtClean="0"/>
              <a:t>-202</a:t>
            </a:r>
            <a:r>
              <a:rPr lang="ru-RU" spc="5" dirty="0" smtClean="0"/>
              <a:t>4</a:t>
            </a:r>
            <a:r>
              <a:rPr spc="5" dirty="0" smtClean="0"/>
              <a:t>)</a:t>
            </a:r>
            <a:endParaRPr spc="5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28028" y="2054479"/>
          <a:ext cx="8209914" cy="1826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2845"/>
                <a:gridCol w="1172845"/>
                <a:gridCol w="1172844"/>
                <a:gridCol w="1172845"/>
                <a:gridCol w="1172845"/>
                <a:gridCol w="1172845"/>
                <a:gridCol w="1172845"/>
              </a:tblGrid>
              <a:tr h="456565">
                <a:tc rowSpan="2">
                  <a:txBody>
                    <a:bodyPr/>
                    <a:lstStyle/>
                    <a:p>
                      <a:pPr marL="287020">
                        <a:lnSpc>
                          <a:spcPts val="1635"/>
                        </a:lnSpc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Курстар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66115">
                        <a:lnSpc>
                          <a:spcPts val="1635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Оқу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әдебиеті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890" algn="ctr">
                        <a:lnSpc>
                          <a:spcPts val="1635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Оқу-әдістемелік,</a:t>
                      </a:r>
                      <a:r>
                        <a:rPr sz="1400" b="1" spc="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ғылыми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әдебиеттер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810" algn="ctr">
                        <a:lnSpc>
                          <a:spcPts val="1635"/>
                        </a:lnSpc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Жалпы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3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Пәндер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саны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данасы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Пәндер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саны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данасы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Пәндер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саны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данасы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228219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spc="-15" dirty="0" smtClean="0">
                          <a:latin typeface="Calibri"/>
                          <a:cs typeface="Calibri"/>
                        </a:rPr>
                        <a:t>1</a:t>
                      </a:r>
                      <a:r>
                        <a:rPr lang="ru-RU" sz="1400" spc="-15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6898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lang="ru-RU" sz="1400" dirty="0" smtClean="0">
                          <a:latin typeface="Times New Roman"/>
                          <a:cs typeface="Times New Roman"/>
                        </a:rPr>
                        <a:t>10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63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1891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635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63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8789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228345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lang="ru-RU" sz="1400" spc="-15" dirty="0" smtClean="0">
                          <a:latin typeface="Calibri"/>
                          <a:cs typeface="Calibri"/>
                        </a:rPr>
                        <a:t>23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016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5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346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63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23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3362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228219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III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lang="ru-RU" sz="1400" spc="-15" dirty="0" smtClean="0">
                          <a:latin typeface="Calibri"/>
                          <a:cs typeface="Calibri"/>
                        </a:rPr>
                        <a:t>22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lang="ru-RU" sz="1400" spc="-15" dirty="0" smtClean="0">
                          <a:latin typeface="Calibri"/>
                          <a:cs typeface="Calibri"/>
                        </a:rPr>
                        <a:t>716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5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483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63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22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1199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228345"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IV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spc="-15" dirty="0" smtClean="0">
                          <a:latin typeface="Calibri"/>
                          <a:cs typeface="Calibri"/>
                        </a:rPr>
                        <a:t>1</a:t>
                      </a:r>
                      <a:r>
                        <a:rPr lang="ru-RU" sz="1400" spc="-15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lang="ru-RU" sz="1400" spc="-15" dirty="0" smtClean="0">
                          <a:latin typeface="Calibri"/>
                          <a:cs typeface="Calibri"/>
                        </a:rPr>
                        <a:t>788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9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215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639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9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1003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228219"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Жалпы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spc="-5" dirty="0" smtClean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9"/>
                        </a:lnSpc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11418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9"/>
                        </a:lnSpc>
                      </a:pPr>
                      <a:r>
                        <a:rPr sz="1400" b="1" spc="-5" dirty="0" smtClean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2935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65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9"/>
                        </a:lnSpc>
                      </a:pPr>
                      <a:r>
                        <a:rPr lang="ru-RU" sz="1400" b="1" spc="-25" dirty="0" smtClean="0">
                          <a:latin typeface="Times New Roman"/>
                          <a:cs typeface="Times New Roman"/>
                        </a:rPr>
                        <a:t>14353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06095" y="4124705"/>
            <a:ext cx="8326120" cy="617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445" marR="5080" indent="-119380">
              <a:lnSpc>
                <a:spcPct val="107800"/>
              </a:lnSpc>
              <a:spcBef>
                <a:spcPts val="10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Білім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беру</a:t>
            </a:r>
            <a:r>
              <a:rPr sz="18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бағдарламасы</a:t>
            </a:r>
            <a:r>
              <a:rPr sz="1800" b="1" u="heavy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пәндерінің</a:t>
            </a:r>
            <a:r>
              <a:rPr sz="1800" b="1" u="heavy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цифрлық</a:t>
            </a:r>
            <a:r>
              <a:rPr sz="18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тасымалдағыштардағы</a:t>
            </a:r>
            <a:r>
              <a:rPr sz="1800" b="1" u="heavy" spc="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оқу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және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ғылыми</a:t>
            </a:r>
            <a:r>
              <a:rPr sz="1800" b="1" u="heavy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әдебиеттермен</a:t>
            </a:r>
            <a:r>
              <a:rPr sz="1800" b="1" u="heavy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қамтамасыз</a:t>
            </a:r>
            <a:r>
              <a:rPr sz="1800" b="1" u="heavy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етілу</a:t>
            </a:r>
            <a:r>
              <a:rPr sz="18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картасы</a:t>
            </a:r>
            <a:r>
              <a:rPr sz="1800" b="1" u="heavy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(№8</a:t>
            </a:r>
            <a:r>
              <a:rPr sz="18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қосымша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202</a:t>
            </a:r>
            <a:r>
              <a:rPr lang="ru-RU" sz="1800" b="1" u="heavy" spc="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sz="1800" b="1" u="heavy" spc="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-202</a:t>
            </a:r>
            <a:r>
              <a:rPr lang="ru-RU" sz="1800" b="1" u="heavy" spc="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r>
              <a:rPr sz="1800" b="1" u="heavy" spc="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1800" dirty="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973326" y="5006847"/>
          <a:ext cx="5688330" cy="15979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3500"/>
                <a:gridCol w="4354830"/>
              </a:tblGrid>
              <a:tr h="456564">
                <a:tc>
                  <a:txBody>
                    <a:bodyPr/>
                    <a:lstStyle/>
                    <a:p>
                      <a:pPr marL="1270" algn="ctr">
                        <a:lnSpc>
                          <a:spcPts val="1639"/>
                        </a:lnSpc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Курстар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Цифрлық</a:t>
                      </a:r>
                      <a:r>
                        <a:rPr sz="1400" b="1" spc="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тасымалдағыштардағы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оқу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және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ғылыми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әдебиеттер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саны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</a:tr>
              <a:tr h="228257"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2088514">
                        <a:lnSpc>
                          <a:spcPts val="1645"/>
                        </a:lnSpc>
                      </a:pPr>
                      <a:r>
                        <a:rPr lang="ru-RU" sz="1400" spc="-15" dirty="0" smtClean="0">
                          <a:latin typeface="Calibri"/>
                          <a:cs typeface="Calibri"/>
                        </a:rPr>
                        <a:t>58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228282">
                <a:tc>
                  <a:txBody>
                    <a:bodyPr/>
                    <a:lstStyle/>
                    <a:p>
                      <a:pPr marL="635" algn="ctr">
                        <a:lnSpc>
                          <a:spcPts val="1645"/>
                        </a:lnSpc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2088514">
                        <a:lnSpc>
                          <a:spcPts val="1645"/>
                        </a:lnSpc>
                      </a:pPr>
                      <a:r>
                        <a:rPr lang="ru-RU" sz="1400" spc="-15" dirty="0" smtClean="0">
                          <a:latin typeface="Calibri"/>
                          <a:cs typeface="Calibri"/>
                        </a:rPr>
                        <a:t>81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228282"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III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2045970">
                        <a:lnSpc>
                          <a:spcPts val="1645"/>
                        </a:lnSpc>
                      </a:pPr>
                      <a:r>
                        <a:rPr lang="ru-RU" sz="1400" spc="-20" dirty="0" smtClean="0">
                          <a:latin typeface="Calibri"/>
                          <a:cs typeface="Calibri"/>
                        </a:rPr>
                        <a:t>40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228282"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IV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2088514">
                        <a:lnSpc>
                          <a:spcPts val="1645"/>
                        </a:lnSpc>
                      </a:pPr>
                      <a:r>
                        <a:rPr lang="ru-RU" sz="1400" spc="-15" dirty="0" smtClean="0">
                          <a:latin typeface="Calibri"/>
                          <a:cs typeface="Calibri"/>
                        </a:rPr>
                        <a:t>25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228282">
                <a:tc>
                  <a:txBody>
                    <a:bodyPr/>
                    <a:lstStyle/>
                    <a:p>
                      <a:pPr marL="1270" algn="ctr">
                        <a:lnSpc>
                          <a:spcPts val="165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Жалпы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2045970">
                        <a:lnSpc>
                          <a:spcPts val="1650"/>
                        </a:lnSpc>
                      </a:pPr>
                      <a:r>
                        <a:rPr sz="1400" b="1" spc="-15" dirty="0" smtClean="0">
                          <a:latin typeface="Calibri"/>
                          <a:cs typeface="Calibri"/>
                        </a:rPr>
                        <a:t>20</a:t>
                      </a:r>
                      <a:r>
                        <a:rPr lang="ru-RU" sz="1400" b="1" spc="-15" dirty="0" smtClean="0">
                          <a:latin typeface="Calibri"/>
                          <a:cs typeface="Calibri"/>
                        </a:rPr>
                        <a:t>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230" y="359790"/>
            <a:ext cx="6621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«6В04141–</a:t>
            </a:r>
            <a:r>
              <a:rPr sz="1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МЕМЛЕКЕТТІК</a:t>
            </a:r>
            <a:r>
              <a:rPr sz="12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ЖӘНЕ</a:t>
            </a:r>
            <a:r>
              <a:rPr sz="1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ЖЕРГІЛІКТІ</a:t>
            </a:r>
            <a:r>
              <a:rPr sz="12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БАСҚАРУ»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БІЛІМ</a:t>
            </a:r>
            <a:r>
              <a:rPr sz="12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БЕРУ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БАҒДАРЛАМАСЫ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31470" y="1876551"/>
          <a:ext cx="8639174" cy="12390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3165"/>
                <a:gridCol w="852169"/>
                <a:gridCol w="1042035"/>
                <a:gridCol w="1042035"/>
                <a:gridCol w="1042035"/>
                <a:gridCol w="1042035"/>
                <a:gridCol w="1155700"/>
              </a:tblGrid>
              <a:tr h="576072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Аудитория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(оқу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және</a:t>
                      </a:r>
                      <a:r>
                        <a:rPr sz="12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лекц.ауд.)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4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408305">
                        <a:lnSpc>
                          <a:spcPts val="14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4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жалпы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Сыйымдылығы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40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55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445134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35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171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33146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Көлемі,</a:t>
                      </a:r>
                      <a:r>
                        <a:rPr sz="12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b="1" baseline="243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 baseline="24305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87,1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49,8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90,6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445134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81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53,5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362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40347" y="3598290"/>
          <a:ext cx="8634726" cy="1584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2439"/>
                <a:gridCol w="735964"/>
                <a:gridCol w="708025"/>
                <a:gridCol w="733425"/>
                <a:gridCol w="681989"/>
                <a:gridCol w="768985"/>
                <a:gridCol w="652779"/>
                <a:gridCol w="725170"/>
                <a:gridCol w="942975"/>
                <a:gridCol w="942975"/>
              </a:tblGrid>
              <a:tr h="855091">
                <a:tc>
                  <a:txBody>
                    <a:bodyPr/>
                    <a:lstStyle/>
                    <a:p>
                      <a:pPr algn="ctr">
                        <a:lnSpc>
                          <a:spcPts val="1405"/>
                        </a:lnSpc>
                      </a:pP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Аудитория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(оқу</a:t>
                      </a:r>
                      <a:r>
                        <a:rPr sz="12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және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прак.ауд.)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405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324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R="231775" algn="r">
                        <a:lnSpc>
                          <a:spcPts val="1405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ts val="1405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328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05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R="262255" algn="r">
                        <a:lnSpc>
                          <a:spcPts val="1405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R="203200" algn="r">
                        <a:lnSpc>
                          <a:spcPts val="1405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05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05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Спорт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зал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405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жалпы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</a:tr>
              <a:tr h="364490"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Сыйымдыл.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268605" algn="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299085" algn="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240029" algn="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500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598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364616"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Қөлемі,</a:t>
                      </a:r>
                      <a:r>
                        <a:rPr sz="12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b="1" baseline="243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 baseline="24305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35,4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268605" algn="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36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225425" algn="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35,4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35,4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243204" algn="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34,8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41,9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40,6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840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1099,5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84553" y="787654"/>
            <a:ext cx="6372225" cy="8375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534160" marR="5080" indent="-1521460">
              <a:lnSpc>
                <a:spcPts val="3020"/>
              </a:lnSpc>
              <a:spcBef>
                <a:spcPts val="490"/>
              </a:spcBef>
            </a:pPr>
            <a:r>
              <a:rPr sz="2800" b="0" u="none" dirty="0">
                <a:latin typeface="Times New Roman"/>
                <a:cs typeface="Times New Roman"/>
              </a:rPr>
              <a:t>ББ </a:t>
            </a:r>
            <a:r>
              <a:rPr sz="2800" b="0" u="none" spc="-10" dirty="0">
                <a:latin typeface="Times New Roman"/>
                <a:cs typeface="Times New Roman"/>
              </a:rPr>
              <a:t>инфраструктурамен </a:t>
            </a:r>
            <a:r>
              <a:rPr sz="2800" b="0" u="none" dirty="0">
                <a:latin typeface="Times New Roman"/>
                <a:cs typeface="Times New Roman"/>
              </a:rPr>
              <a:t>қамтамасыз </a:t>
            </a:r>
            <a:r>
              <a:rPr sz="2800" b="0" u="none" spc="-5" dirty="0">
                <a:latin typeface="Times New Roman"/>
                <a:cs typeface="Times New Roman"/>
              </a:rPr>
              <a:t>етілуі </a:t>
            </a:r>
            <a:r>
              <a:rPr sz="2800" b="0" u="none" spc="-690" dirty="0">
                <a:latin typeface="Times New Roman"/>
                <a:cs typeface="Times New Roman"/>
              </a:rPr>
              <a:t> </a:t>
            </a:r>
            <a:r>
              <a:rPr sz="2800" b="0" u="none" dirty="0">
                <a:latin typeface="Times New Roman"/>
                <a:cs typeface="Times New Roman"/>
              </a:rPr>
              <a:t>(6</a:t>
            </a:r>
            <a:r>
              <a:rPr sz="2800" b="0" u="none" spc="5" dirty="0">
                <a:latin typeface="Times New Roman"/>
                <a:cs typeface="Times New Roman"/>
              </a:rPr>
              <a:t> </a:t>
            </a:r>
            <a:r>
              <a:rPr sz="2800" b="0" u="none" spc="10" dirty="0">
                <a:latin typeface="Times New Roman"/>
                <a:cs typeface="Times New Roman"/>
              </a:rPr>
              <a:t>қосымшаға</a:t>
            </a:r>
            <a:r>
              <a:rPr sz="2800" b="0" u="none" spc="-20" dirty="0">
                <a:latin typeface="Times New Roman"/>
                <a:cs typeface="Times New Roman"/>
              </a:rPr>
              <a:t> </a:t>
            </a:r>
            <a:r>
              <a:rPr sz="2800" b="0" u="none" spc="-5" dirty="0">
                <a:latin typeface="Times New Roman"/>
                <a:cs typeface="Times New Roman"/>
              </a:rPr>
              <a:t>сәйкес)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43712" y="5414800"/>
            <a:ext cx="2559597" cy="226816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434334" y="5333238"/>
            <a:ext cx="2565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Times New Roman"/>
                <a:cs typeface="Times New Roman"/>
              </a:rPr>
              <a:t>Жалпы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40" dirty="0">
                <a:latin typeface="Times New Roman"/>
                <a:cs typeface="Times New Roman"/>
              </a:rPr>
              <a:t>ауданы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12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448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м²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230" y="359790"/>
            <a:ext cx="6621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«6В04141–</a:t>
            </a:r>
            <a:r>
              <a:rPr sz="1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МЕМЛЕКЕТТІК</a:t>
            </a:r>
            <a:r>
              <a:rPr sz="12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ЖӘНЕ</a:t>
            </a:r>
            <a:r>
              <a:rPr sz="1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ЖЕРГІЛІКТІ</a:t>
            </a:r>
            <a:r>
              <a:rPr sz="12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БАСҚАРУ»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БІЛІМ</a:t>
            </a:r>
            <a:r>
              <a:rPr sz="12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БЕРУ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БАҒДАРЛАМАСЫ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01545" y="811783"/>
            <a:ext cx="5687695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ts val="2280"/>
              </a:lnSpc>
              <a:spcBef>
                <a:spcPts val="90"/>
              </a:spcBef>
            </a:pPr>
            <a:r>
              <a:rPr sz="2000" u="none" spc="5" dirty="0"/>
              <a:t>«6В04141-</a:t>
            </a:r>
            <a:r>
              <a:rPr sz="2000" u="none" spc="-65" dirty="0"/>
              <a:t> </a:t>
            </a:r>
            <a:r>
              <a:rPr sz="2000" u="none" spc="-5" dirty="0"/>
              <a:t>Мемлекеттік</a:t>
            </a:r>
            <a:r>
              <a:rPr sz="2000" u="none" spc="-65" dirty="0"/>
              <a:t> </a:t>
            </a:r>
            <a:r>
              <a:rPr sz="2000" u="none" spc="-15" dirty="0"/>
              <a:t>және</a:t>
            </a:r>
            <a:r>
              <a:rPr sz="2000" u="none" spc="30" dirty="0"/>
              <a:t> </a:t>
            </a:r>
            <a:r>
              <a:rPr sz="2000" u="none" spc="-5" dirty="0"/>
              <a:t>жергілікті</a:t>
            </a:r>
            <a:r>
              <a:rPr sz="2000" u="none" spc="-25" dirty="0"/>
              <a:t> </a:t>
            </a:r>
            <a:r>
              <a:rPr sz="2000" u="none" dirty="0"/>
              <a:t>басқару»</a:t>
            </a:r>
            <a:endParaRPr sz="2000"/>
          </a:p>
          <a:p>
            <a:pPr marL="3810" algn="ctr">
              <a:lnSpc>
                <a:spcPts val="2280"/>
              </a:lnSpc>
            </a:pPr>
            <a:r>
              <a:rPr sz="2000" u="none" spc="-10" dirty="0"/>
              <a:t>БББ</a:t>
            </a:r>
            <a:r>
              <a:rPr sz="2000" u="none" spc="-5" dirty="0"/>
              <a:t> </a:t>
            </a:r>
            <a:r>
              <a:rPr sz="2000" u="none" dirty="0"/>
              <a:t>түлегінің</a:t>
            </a:r>
            <a:r>
              <a:rPr sz="2000" u="none" spc="-55" dirty="0"/>
              <a:t> </a:t>
            </a:r>
            <a:r>
              <a:rPr sz="2000" u="none" spc="-15" dirty="0"/>
              <a:t>моделі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485952" y="1553971"/>
            <a:ext cx="8128634" cy="4138929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8890">
              <a:lnSpc>
                <a:spcPts val="2140"/>
              </a:lnSpc>
              <a:spcBef>
                <a:spcPts val="185"/>
              </a:spcBef>
              <a:buAutoNum type="arabicPeriod"/>
              <a:tabLst>
                <a:tab pos="263525" algn="l"/>
              </a:tabLst>
            </a:pPr>
            <a:r>
              <a:rPr sz="1800" spc="-10" dirty="0">
                <a:latin typeface="Times New Roman"/>
                <a:cs typeface="Times New Roman"/>
              </a:rPr>
              <a:t>Пәндік </a:t>
            </a:r>
            <a:r>
              <a:rPr sz="1800" spc="-5" dirty="0">
                <a:latin typeface="Times New Roman"/>
                <a:cs typeface="Times New Roman"/>
              </a:rPr>
              <a:t>білім: </a:t>
            </a:r>
            <a:r>
              <a:rPr sz="1800" dirty="0">
                <a:latin typeface="Times New Roman"/>
                <a:cs typeface="Times New Roman"/>
              </a:rPr>
              <a:t>өзінің </a:t>
            </a:r>
            <a:r>
              <a:rPr sz="1800" spc="-10" dirty="0">
                <a:latin typeface="Times New Roman"/>
                <a:cs typeface="Times New Roman"/>
              </a:rPr>
              <a:t>пәндік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саласын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кең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және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терең </a:t>
            </a:r>
            <a:r>
              <a:rPr sz="1800" dirty="0">
                <a:latin typeface="Times New Roman"/>
                <a:cs typeface="Times New Roman"/>
              </a:rPr>
              <a:t>түсінеді, </a:t>
            </a:r>
            <a:r>
              <a:rPr sz="1800" spc="-5" dirty="0">
                <a:latin typeface="Times New Roman"/>
                <a:cs typeface="Times New Roman"/>
              </a:rPr>
              <a:t>білімдерін </a:t>
            </a:r>
            <a:r>
              <a:rPr sz="1800" spc="-10" dirty="0">
                <a:latin typeface="Times New Roman"/>
                <a:cs typeface="Times New Roman"/>
              </a:rPr>
              <a:t>кәсіби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іс-әрекетте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қолданады.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ts val="2160"/>
              </a:lnSpc>
              <a:spcBef>
                <a:spcPts val="30"/>
              </a:spcBef>
              <a:buAutoNum type="arabicPeriod"/>
              <a:tabLst>
                <a:tab pos="390525" algn="l"/>
                <a:tab pos="391160" algn="l"/>
                <a:tab pos="3878579" algn="l"/>
                <a:tab pos="5171440" algn="l"/>
                <a:tab pos="5988685" algn="l"/>
                <a:tab pos="7052945" algn="l"/>
              </a:tabLst>
            </a:pPr>
            <a:r>
              <a:rPr sz="1800" spc="-5" dirty="0">
                <a:latin typeface="Times New Roman"/>
                <a:cs typeface="Times New Roman"/>
              </a:rPr>
              <a:t>Ұ</a:t>
            </a:r>
            <a:r>
              <a:rPr sz="1800" spc="-10" dirty="0">
                <a:latin typeface="Times New Roman"/>
                <a:cs typeface="Times New Roman"/>
              </a:rPr>
              <a:t>йы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ты</a:t>
            </a:r>
            <a:r>
              <a:rPr sz="1800" spc="5" dirty="0">
                <a:latin typeface="Times New Roman"/>
                <a:cs typeface="Times New Roman"/>
              </a:rPr>
              <a:t>р</a:t>
            </a:r>
            <a:r>
              <a:rPr sz="1800" spc="-4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ш</a:t>
            </a:r>
            <a:r>
              <a:rPr sz="1800" spc="10" dirty="0">
                <a:latin typeface="Times New Roman"/>
                <a:cs typeface="Times New Roman"/>
              </a:rPr>
              <a:t>ы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spc="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қ-</a:t>
            </a:r>
            <a:r>
              <a:rPr sz="1800" spc="-10" dirty="0">
                <a:latin typeface="Times New Roman"/>
                <a:cs typeface="Times New Roman"/>
              </a:rPr>
              <a:t>ә</a:t>
            </a:r>
            <a:r>
              <a:rPr sz="1800" dirty="0">
                <a:latin typeface="Times New Roman"/>
                <a:cs typeface="Times New Roman"/>
              </a:rPr>
              <a:t>ді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spc="1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ік	</a:t>
            </a:r>
            <a:r>
              <a:rPr sz="1800" spc="-15" dirty="0">
                <a:latin typeface="Times New Roman"/>
                <a:cs typeface="Times New Roman"/>
              </a:rPr>
              <a:t>қ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бі</a:t>
            </a:r>
            <a:r>
              <a:rPr sz="1800" spc="10" dirty="0">
                <a:latin typeface="Times New Roman"/>
                <a:cs typeface="Times New Roman"/>
              </a:rPr>
              <a:t>л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:	</a:t>
            </a:r>
            <a:r>
              <a:rPr sz="1800" spc="-15" dirty="0">
                <a:latin typeface="Times New Roman"/>
                <a:cs typeface="Times New Roman"/>
              </a:rPr>
              <a:t>к</a:t>
            </a:r>
            <a:r>
              <a:rPr sz="1800" spc="-10" dirty="0">
                <a:latin typeface="Times New Roman"/>
                <a:cs typeface="Times New Roman"/>
              </a:rPr>
              <a:t>әс</a:t>
            </a:r>
            <a:r>
              <a:rPr sz="1800" dirty="0">
                <a:latin typeface="Times New Roman"/>
                <a:cs typeface="Times New Roman"/>
              </a:rPr>
              <a:t>іби	</a:t>
            </a:r>
            <a:r>
              <a:rPr sz="1800" spc="-15" dirty="0">
                <a:latin typeface="Times New Roman"/>
                <a:cs typeface="Times New Roman"/>
              </a:rPr>
              <a:t>қ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spc="-15" dirty="0">
                <a:latin typeface="Times New Roman"/>
                <a:cs typeface="Times New Roman"/>
              </a:rPr>
              <a:t>зм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і	</a:t>
            </a:r>
            <a:r>
              <a:rPr sz="1800" spc="-45" dirty="0">
                <a:latin typeface="Times New Roman"/>
                <a:cs typeface="Times New Roman"/>
              </a:rPr>
              <a:t>ж</a:t>
            </a:r>
            <a:r>
              <a:rPr sz="1800" spc="55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5" dirty="0">
                <a:latin typeface="Times New Roman"/>
                <a:cs typeface="Times New Roman"/>
              </a:rPr>
              <a:t>арл</a:t>
            </a:r>
            <a:r>
              <a:rPr sz="1800" spc="-80" dirty="0">
                <a:latin typeface="Times New Roman"/>
                <a:cs typeface="Times New Roman"/>
              </a:rPr>
              <a:t>а</a:t>
            </a:r>
            <a:r>
              <a:rPr sz="1800" spc="-229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,  </a:t>
            </a:r>
            <a:r>
              <a:rPr sz="1800" spc="-5" dirty="0">
                <a:latin typeface="Times New Roman"/>
                <a:cs typeface="Times New Roman"/>
              </a:rPr>
              <a:t>ұйымдастыру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және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басқаруда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инновациялық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технологияларды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қолданады,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күрделі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065"/>
              </a:lnSpc>
            </a:pPr>
            <a:r>
              <a:rPr sz="1800" spc="-10" dirty="0">
                <a:latin typeface="Times New Roman"/>
                <a:cs typeface="Times New Roman"/>
              </a:rPr>
              <a:t>мәселелерді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шешуде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сыни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ойлау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мен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шығармашылықты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көрсетеді.</a:t>
            </a:r>
            <a:endParaRPr sz="1800">
              <a:latin typeface="Times New Roman"/>
              <a:cs typeface="Times New Roman"/>
            </a:endParaRPr>
          </a:p>
          <a:p>
            <a:pPr marL="387350" indent="-375285">
              <a:lnSpc>
                <a:spcPts val="2150"/>
              </a:lnSpc>
              <a:spcBef>
                <a:spcPts val="25"/>
              </a:spcBef>
              <a:buAutoNum type="arabicPeriod" startAt="3"/>
              <a:tabLst>
                <a:tab pos="387350" algn="l"/>
                <a:tab pos="387985" algn="l"/>
                <a:tab pos="1323340" algn="l"/>
                <a:tab pos="2656205" algn="l"/>
                <a:tab pos="4836160" algn="l"/>
                <a:tab pos="5711190" algn="l"/>
                <a:tab pos="6885305" algn="l"/>
              </a:tabLst>
            </a:pPr>
            <a:r>
              <a:rPr sz="1800" spc="-15" dirty="0">
                <a:latin typeface="Times New Roman"/>
                <a:cs typeface="Times New Roman"/>
              </a:rPr>
              <a:t>Зерттеу	</a:t>
            </a:r>
            <a:r>
              <a:rPr sz="1800" spc="-5" dirty="0">
                <a:latin typeface="Times New Roman"/>
                <a:cs typeface="Times New Roman"/>
              </a:rPr>
              <a:t>дағдылары:	ғылыми-әдістемелік	жұмыс	жүргізеді,	</a:t>
            </a:r>
            <a:r>
              <a:rPr sz="1800" spc="-20" dirty="0">
                <a:latin typeface="Times New Roman"/>
                <a:cs typeface="Times New Roman"/>
              </a:rPr>
              <a:t>студенттерді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150"/>
              </a:lnSpc>
            </a:pPr>
            <a:r>
              <a:rPr sz="1800" spc="-10" dirty="0">
                <a:latin typeface="Times New Roman"/>
                <a:cs typeface="Times New Roman"/>
              </a:rPr>
              <a:t>ғылыми-зерттеу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жұмыстарына </a:t>
            </a:r>
            <a:r>
              <a:rPr sz="1800" spc="-35" dirty="0">
                <a:latin typeface="Times New Roman"/>
                <a:cs typeface="Times New Roman"/>
              </a:rPr>
              <a:t>баулиды.</a:t>
            </a:r>
            <a:endParaRPr sz="1800">
              <a:latin typeface="Times New Roman"/>
              <a:cs typeface="Times New Roman"/>
            </a:endParaRPr>
          </a:p>
          <a:p>
            <a:pPr marL="12700" marR="7620">
              <a:lnSpc>
                <a:spcPts val="2140"/>
              </a:lnSpc>
              <a:spcBef>
                <a:spcPts val="114"/>
              </a:spcBef>
              <a:buAutoNum type="arabicPeriod" startAt="4"/>
              <a:tabLst>
                <a:tab pos="351155" algn="l"/>
                <a:tab pos="351790" algn="l"/>
                <a:tab pos="1982470" algn="l"/>
                <a:tab pos="2628265" algn="l"/>
                <a:tab pos="3900170" algn="l"/>
                <a:tab pos="5040630" algn="l"/>
                <a:tab pos="5991860" algn="l"/>
                <a:tab pos="6708140" algn="l"/>
                <a:tab pos="7543800" algn="l"/>
              </a:tabLst>
            </a:pP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-15" dirty="0">
                <a:latin typeface="Times New Roman"/>
                <a:cs typeface="Times New Roman"/>
              </a:rPr>
              <a:t>ө</a:t>
            </a:r>
            <a:r>
              <a:rPr sz="1800" dirty="0">
                <a:latin typeface="Times New Roman"/>
                <a:cs typeface="Times New Roman"/>
              </a:rPr>
              <a:t>шб</a:t>
            </a:r>
            <a:r>
              <a:rPr sz="1800" spc="-15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ш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spc="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қ	жә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	</a:t>
            </a:r>
            <a:r>
              <a:rPr sz="1800" spc="10" dirty="0">
                <a:latin typeface="Times New Roman"/>
                <a:cs typeface="Times New Roman"/>
              </a:rPr>
              <a:t>к</a:t>
            </a:r>
            <a:r>
              <a:rPr sz="1800" spc="-10" dirty="0">
                <a:latin typeface="Times New Roman"/>
                <a:cs typeface="Times New Roman"/>
              </a:rPr>
              <a:t>әс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20" dirty="0">
                <a:latin typeface="Times New Roman"/>
                <a:cs typeface="Times New Roman"/>
              </a:rPr>
              <a:t>п</a:t>
            </a:r>
            <a:r>
              <a:rPr sz="1800" spc="-60" dirty="0">
                <a:latin typeface="Times New Roman"/>
                <a:cs typeface="Times New Roman"/>
              </a:rPr>
              <a:t>к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рл</a:t>
            </a:r>
            <a:r>
              <a:rPr sz="1800" dirty="0">
                <a:latin typeface="Times New Roman"/>
                <a:cs typeface="Times New Roman"/>
              </a:rPr>
              <a:t>ік	д</a:t>
            </a:r>
            <a:r>
              <a:rPr sz="1800" spc="-1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ғ</a:t>
            </a:r>
            <a:r>
              <a:rPr sz="1800" spc="15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:	</a:t>
            </a:r>
            <a:r>
              <a:rPr sz="1800" spc="10" dirty="0">
                <a:latin typeface="Times New Roman"/>
                <a:cs typeface="Times New Roman"/>
              </a:rPr>
              <a:t>ұ</a:t>
            </a:r>
            <a:r>
              <a:rPr sz="1800" dirty="0">
                <a:latin typeface="Times New Roman"/>
                <a:cs typeface="Times New Roman"/>
              </a:rPr>
              <a:t>жы</a:t>
            </a:r>
            <a:r>
              <a:rPr sz="1800" spc="-20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да	</a:t>
            </a:r>
            <a:r>
              <a:rPr sz="1800" spc="-15" dirty="0">
                <a:latin typeface="Times New Roman"/>
                <a:cs typeface="Times New Roman"/>
              </a:rPr>
              <a:t>қ</a:t>
            </a:r>
            <a:r>
              <a:rPr sz="1800" spc="35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й	ж</a:t>
            </a:r>
            <a:r>
              <a:rPr sz="1800" spc="10" dirty="0">
                <a:latin typeface="Times New Roman"/>
                <a:cs typeface="Times New Roman"/>
              </a:rPr>
              <a:t>ұ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с	жа</a:t>
            </a:r>
            <a:r>
              <a:rPr sz="1800" spc="10" dirty="0">
                <a:latin typeface="Times New Roman"/>
                <a:cs typeface="Times New Roman"/>
              </a:rPr>
              <a:t>с</a:t>
            </a:r>
            <a:r>
              <a:rPr sz="1800" spc="-8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у  </a:t>
            </a:r>
            <a:r>
              <a:rPr sz="1800" spc="-10" dirty="0">
                <a:latin typeface="Times New Roman"/>
                <a:cs typeface="Times New Roman"/>
              </a:rPr>
              <a:t>керектігін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біледі,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қоғамды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жаңартуда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белсенді.</a:t>
            </a:r>
            <a:endParaRPr sz="1800">
              <a:latin typeface="Times New Roman"/>
              <a:cs typeface="Times New Roman"/>
            </a:endParaRPr>
          </a:p>
          <a:p>
            <a:pPr marL="354330" indent="-342265">
              <a:lnSpc>
                <a:spcPts val="2100"/>
              </a:lnSpc>
              <a:buAutoNum type="arabicPeriod" startAt="4"/>
              <a:tabLst>
                <a:tab pos="353695" algn="l"/>
                <a:tab pos="354965" algn="l"/>
                <a:tab pos="1290320" algn="l"/>
                <a:tab pos="2759710" algn="l"/>
                <a:tab pos="3131820" algn="l"/>
                <a:tab pos="3888104" algn="l"/>
                <a:tab pos="4763135" algn="l"/>
                <a:tab pos="5415280" algn="l"/>
                <a:tab pos="6702425" algn="l"/>
                <a:tab pos="7653655" algn="l"/>
              </a:tabLst>
            </a:pP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-10" dirty="0">
                <a:latin typeface="Times New Roman"/>
                <a:cs typeface="Times New Roman"/>
              </a:rPr>
              <a:t>ә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и	</a:t>
            </a:r>
            <a:r>
              <a:rPr sz="1800" spc="-15" dirty="0">
                <a:latin typeface="Times New Roman"/>
                <a:cs typeface="Times New Roman"/>
              </a:rPr>
              <a:t>қ</a:t>
            </a:r>
            <a:r>
              <a:rPr sz="1800" spc="5" dirty="0">
                <a:latin typeface="Times New Roman"/>
                <a:cs typeface="Times New Roman"/>
              </a:rPr>
              <a:t>ұз</a:t>
            </a:r>
            <a:r>
              <a:rPr sz="1800" spc="-15" dirty="0">
                <a:latin typeface="Times New Roman"/>
                <a:cs typeface="Times New Roman"/>
              </a:rPr>
              <a:t>ы</a:t>
            </a:r>
            <a:r>
              <a:rPr sz="1800" spc="5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10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ік:	</a:t>
            </a:r>
            <a:r>
              <a:rPr sz="1800" spc="10" dirty="0">
                <a:latin typeface="Times New Roman"/>
                <a:cs typeface="Times New Roman"/>
              </a:rPr>
              <a:t>ө</a:t>
            </a:r>
            <a:r>
              <a:rPr sz="1800" dirty="0">
                <a:latin typeface="Times New Roman"/>
                <a:cs typeface="Times New Roman"/>
              </a:rPr>
              <a:t>з	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інің	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spc="-10" dirty="0">
                <a:latin typeface="Times New Roman"/>
                <a:cs typeface="Times New Roman"/>
              </a:rPr>
              <a:t>ә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и	ж</a:t>
            </a:r>
            <a:r>
              <a:rPr sz="1800" spc="-10" dirty="0">
                <a:latin typeface="Times New Roman"/>
                <a:cs typeface="Times New Roman"/>
              </a:rPr>
              <a:t>ә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	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ле</a:t>
            </a:r>
            <a:r>
              <a:rPr sz="1800" spc="10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нт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ы	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-40" dirty="0">
                <a:latin typeface="Times New Roman"/>
                <a:cs typeface="Times New Roman"/>
              </a:rPr>
              <a:t>м</a:t>
            </a:r>
            <a:r>
              <a:rPr sz="1800" spc="-6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ты	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30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у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150"/>
              </a:lnSpc>
            </a:pPr>
            <a:r>
              <a:rPr sz="1800" spc="-5" dirty="0">
                <a:latin typeface="Times New Roman"/>
                <a:cs typeface="Times New Roman"/>
              </a:rPr>
              <a:t>мүмкіндігіне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ие.</a:t>
            </a:r>
            <a:endParaRPr sz="1800">
              <a:latin typeface="Times New Roman"/>
              <a:cs typeface="Times New Roman"/>
            </a:endParaRPr>
          </a:p>
          <a:p>
            <a:pPr marL="262890" indent="-250825">
              <a:lnSpc>
                <a:spcPts val="2150"/>
              </a:lnSpc>
              <a:spcBef>
                <a:spcPts val="25"/>
              </a:spcBef>
              <a:buAutoNum type="arabicPeriod" startAt="6"/>
              <a:tabLst>
                <a:tab pos="263525" algn="l"/>
              </a:tabLst>
            </a:pPr>
            <a:r>
              <a:rPr sz="1800" spc="-5" dirty="0">
                <a:latin typeface="Times New Roman"/>
                <a:cs typeface="Times New Roman"/>
              </a:rPr>
              <a:t>Өмір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бойы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білім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алу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мүмкіндігі: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қоғамның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қажеттіліктеріне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сәйкес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қабілеттері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150"/>
              </a:lnSpc>
            </a:pPr>
            <a:r>
              <a:rPr sz="1800" spc="-10" dirty="0">
                <a:latin typeface="Times New Roman"/>
                <a:cs typeface="Times New Roman"/>
              </a:rPr>
              <a:t>мен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қызығушылықтарын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үйлестіреді.</a:t>
            </a:r>
            <a:endParaRPr sz="1800">
              <a:latin typeface="Times New Roman"/>
              <a:cs typeface="Times New Roman"/>
            </a:endParaRPr>
          </a:p>
          <a:p>
            <a:pPr marL="259715" indent="-247650">
              <a:lnSpc>
                <a:spcPts val="2150"/>
              </a:lnSpc>
              <a:spcBef>
                <a:spcPts val="20"/>
              </a:spcBef>
              <a:buAutoNum type="arabicPeriod" startAt="7"/>
              <a:tabLst>
                <a:tab pos="260350" algn="l"/>
              </a:tabLst>
            </a:pPr>
            <a:r>
              <a:rPr sz="1800" spc="-15" dirty="0">
                <a:latin typeface="Times New Roman"/>
                <a:cs typeface="Times New Roman"/>
              </a:rPr>
              <a:t>Ақпараттық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дағдылар: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ақпараттық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қоғамның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мәнін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түсінеді,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АКТ-ны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кәсіби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іс-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150"/>
              </a:lnSpc>
            </a:pPr>
            <a:r>
              <a:rPr sz="1800" spc="-10" dirty="0">
                <a:latin typeface="Times New Roman"/>
                <a:cs typeface="Times New Roman"/>
              </a:rPr>
              <a:t>әрекетте қолданады.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5376" y="256159"/>
            <a:ext cx="16744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u="none" dirty="0">
                <a:latin typeface="Calibri Light"/>
                <a:cs typeface="Calibri Light"/>
              </a:rPr>
              <a:t>S</a:t>
            </a:r>
            <a:r>
              <a:rPr sz="2400" b="0" u="none" spc="-60" dirty="0">
                <a:latin typeface="Calibri Light"/>
                <a:cs typeface="Calibri Light"/>
              </a:rPr>
              <a:t>W</a:t>
            </a:r>
            <a:r>
              <a:rPr sz="2400" b="0" u="none" spc="-85" dirty="0">
                <a:latin typeface="Calibri Light"/>
                <a:cs typeface="Calibri Light"/>
              </a:rPr>
              <a:t>O</a:t>
            </a:r>
            <a:r>
              <a:rPr sz="2400" b="0" u="none" dirty="0">
                <a:latin typeface="Calibri Light"/>
                <a:cs typeface="Calibri Light"/>
              </a:rPr>
              <a:t>T</a:t>
            </a:r>
            <a:r>
              <a:rPr sz="2400" b="0" u="none" spc="-95" dirty="0">
                <a:latin typeface="Calibri Light"/>
                <a:cs typeface="Calibri Light"/>
              </a:rPr>
              <a:t> </a:t>
            </a:r>
            <a:r>
              <a:rPr sz="2400" b="0" u="none" spc="5" dirty="0">
                <a:latin typeface="Calibri Light"/>
                <a:cs typeface="Calibri Light"/>
              </a:rPr>
              <a:t>т</a:t>
            </a:r>
            <a:r>
              <a:rPr sz="2400" b="0" u="none" spc="15" dirty="0">
                <a:latin typeface="Calibri Light"/>
                <a:cs typeface="Calibri Light"/>
              </a:rPr>
              <a:t>а</a:t>
            </a:r>
            <a:r>
              <a:rPr sz="2400" b="0" u="none" spc="-5" dirty="0">
                <a:latin typeface="Calibri Light"/>
                <a:cs typeface="Calibri Light"/>
              </a:rPr>
              <a:t>л</a:t>
            </a:r>
            <a:r>
              <a:rPr sz="2400" b="0" u="none" spc="-40" dirty="0">
                <a:latin typeface="Calibri Light"/>
                <a:cs typeface="Calibri Light"/>
              </a:rPr>
              <a:t>д</a:t>
            </a:r>
            <a:r>
              <a:rPr sz="2400" b="0" u="none" dirty="0">
                <a:latin typeface="Calibri Light"/>
                <a:cs typeface="Calibri Light"/>
              </a:rPr>
              <a:t>ау</a:t>
            </a:r>
            <a:endParaRPr sz="24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5205" y="902335"/>
          <a:ext cx="8208645" cy="3662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6350"/>
                <a:gridCol w="4392295"/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(strenght)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Күшті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жақтары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(weakness)–Әлсіз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жақтары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3291840">
                <a:tc>
                  <a:txBody>
                    <a:bodyPr/>
                    <a:lstStyle/>
                    <a:p>
                      <a:pPr marL="436245" indent="-345440">
                        <a:lnSpc>
                          <a:spcPct val="100000"/>
                        </a:lnSpc>
                        <a:spcBef>
                          <a:spcPts val="305"/>
                        </a:spcBef>
                        <a:buAutoNum type="arabicPeriod"/>
                        <a:tabLst>
                          <a:tab pos="436245" algn="l"/>
                          <a:tab pos="436880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Жұмыс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берушілермен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тығыз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ынтымақтастықтың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болуы;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buAutoNum type="arabicPeriod" startAt="2"/>
                        <a:tabLst>
                          <a:tab pos="436245" algn="l"/>
                          <a:tab pos="436880" algn="l"/>
                        </a:tabLst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Түлектердің</a:t>
                      </a:r>
                      <a:r>
                        <a:rPr sz="14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80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пайыз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жұмысқа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орналасуы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245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(Шетелдік</a:t>
                      </a:r>
                      <a:r>
                        <a:rPr sz="14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студенттерді</a:t>
                      </a:r>
                      <a:r>
                        <a:rPr sz="14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қоспағанда)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buAutoNum type="arabicPeriod" startAt="3"/>
                        <a:tabLst>
                          <a:tab pos="436245" algn="l"/>
                          <a:tab pos="43688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Бакалавриат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модульдері,</a:t>
                      </a:r>
                      <a:r>
                        <a:rPr sz="14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пәндері бойынша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құзыреттердің</a:t>
                      </a: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үйлестірілуі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245" marR="128270" indent="-344805">
                        <a:lnSpc>
                          <a:spcPct val="100000"/>
                        </a:lnSpc>
                        <a:buAutoNum type="arabicPeriod" startAt="4"/>
                        <a:tabLst>
                          <a:tab pos="436245" algn="l"/>
                          <a:tab pos="43688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БББ-да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жұмыс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берушілердің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ұсыныстарын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ескеру;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245" marR="111760" indent="-344805">
                        <a:lnSpc>
                          <a:spcPct val="100000"/>
                        </a:lnSpc>
                        <a:buAutoNum type="arabicPeriod" startAt="4"/>
                        <a:tabLst>
                          <a:tab pos="436245" algn="l"/>
                          <a:tab pos="43688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Бағдарлама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білім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алушыларының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ғылыми-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зерттеу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жұмыстарына,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конференцияларға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қатысуға,</a:t>
                      </a:r>
                      <a:r>
                        <a:rPr sz="14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басылымдар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дайындауға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ынталандыру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мүмкіндігіне</a:t>
                      </a:r>
                      <a:r>
                        <a:rPr sz="14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ие;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245" marR="92710" indent="-344805">
                        <a:lnSpc>
                          <a:spcPct val="100000"/>
                        </a:lnSpc>
                        <a:buAutoNum type="arabicPeriod" startAt="6"/>
                        <a:tabLst>
                          <a:tab pos="436245" algn="l"/>
                          <a:tab pos="43688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Кафедра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қызметкерлерінің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импакт-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факторлы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шетелдік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ғылыми басылымдарда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мақалалары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жариялануы.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37515" indent="-344805" algn="just">
                        <a:lnSpc>
                          <a:spcPct val="100000"/>
                        </a:lnSpc>
                        <a:spcBef>
                          <a:spcPts val="305"/>
                        </a:spcBef>
                        <a:buAutoNum type="arabicPeriod"/>
                        <a:tabLst>
                          <a:tab pos="437515" algn="l"/>
                        </a:tabLst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ОПҚ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шетелдік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ЖОО-да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тәжірибе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(ғылыми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88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тағылымдама)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алмасу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деңгейі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төмендігі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880" marR="358775" indent="-344805" algn="just">
                        <a:lnSpc>
                          <a:spcPct val="100000"/>
                        </a:lnSpc>
                        <a:buAutoNum type="arabicPeriod" startAt="2"/>
                        <a:tabLst>
                          <a:tab pos="437515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Қазақстандық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ЖОО-да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және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шетелдік ЖОО-да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ПОҚ-ның академиялық ұтқырлықпен дәріс оқу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көрсеткішінің</a:t>
                      </a:r>
                      <a:r>
                        <a:rPr sz="14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төмендігі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880" marR="493395" indent="-344805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eriod" startAt="2"/>
                        <a:tabLst>
                          <a:tab pos="436880" algn="l"/>
                          <a:tab pos="437515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Халықаралық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бірлескен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білім</a:t>
                      </a:r>
                      <a:r>
                        <a:rPr sz="14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беру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бағдарламаларының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болмауы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/қосдипломдық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білім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880" marR="722630" indent="-344805">
                        <a:lnSpc>
                          <a:spcPct val="100000"/>
                        </a:lnSpc>
                        <a:buAutoNum type="arabicPeriod" startAt="2"/>
                        <a:tabLst>
                          <a:tab pos="436880" algn="l"/>
                          <a:tab pos="437515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Ағылшын</a:t>
                      </a:r>
                      <a:r>
                        <a:rPr sz="14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тілін</a:t>
                      </a:r>
                      <a:r>
                        <a:rPr sz="14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кәсіби</a:t>
                      </a:r>
                      <a:r>
                        <a:rPr sz="14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деңгейде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меңгерген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оқытушылардың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жеткіліксіз</a:t>
                      </a:r>
                      <a:r>
                        <a:rPr sz="14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саны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6880" marR="427355" indent="-344805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eriod" startAt="2"/>
                        <a:tabLst>
                          <a:tab pos="436880" algn="l"/>
                          <a:tab pos="437515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Мамандық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бойынша соңғы 5 жылда баспадан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шыққан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оқу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құралдарының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жеткіліксіздігі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7515" indent="-344805">
                        <a:lnSpc>
                          <a:spcPct val="100000"/>
                        </a:lnSpc>
                        <a:buAutoNum type="arabicPeriod" startAt="2"/>
                        <a:tabLst>
                          <a:tab pos="436880" algn="l"/>
                          <a:tab pos="437515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Мамандықтың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ПОҚ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ғылыми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дәрежесін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жасарту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6495" y="288797"/>
            <a:ext cx="16776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u="none" dirty="0">
                <a:latin typeface="Calibri Light"/>
                <a:cs typeface="Calibri Light"/>
              </a:rPr>
              <a:t>S</a:t>
            </a:r>
            <a:r>
              <a:rPr sz="2400" b="0" u="none" spc="-55" dirty="0">
                <a:latin typeface="Calibri Light"/>
                <a:cs typeface="Calibri Light"/>
              </a:rPr>
              <a:t>W</a:t>
            </a:r>
            <a:r>
              <a:rPr sz="2400" b="0" u="none" spc="-80" dirty="0">
                <a:latin typeface="Calibri Light"/>
                <a:cs typeface="Calibri Light"/>
              </a:rPr>
              <a:t>O</a:t>
            </a:r>
            <a:r>
              <a:rPr sz="2400" b="0" u="none" dirty="0">
                <a:latin typeface="Calibri Light"/>
                <a:cs typeface="Calibri Light"/>
              </a:rPr>
              <a:t>T</a:t>
            </a:r>
            <a:r>
              <a:rPr sz="2400" b="0" u="none" spc="-95" dirty="0">
                <a:latin typeface="Calibri Light"/>
                <a:cs typeface="Calibri Light"/>
              </a:rPr>
              <a:t> </a:t>
            </a:r>
            <a:r>
              <a:rPr sz="2400" b="0" u="none" spc="5" dirty="0">
                <a:latin typeface="Calibri Light"/>
                <a:cs typeface="Calibri Light"/>
              </a:rPr>
              <a:t>т</a:t>
            </a:r>
            <a:r>
              <a:rPr sz="2400" b="0" u="none" spc="20" dirty="0">
                <a:latin typeface="Calibri Light"/>
                <a:cs typeface="Calibri Light"/>
              </a:rPr>
              <a:t>а</a:t>
            </a:r>
            <a:r>
              <a:rPr sz="2400" b="0" u="none" spc="-5" dirty="0">
                <a:latin typeface="Calibri Light"/>
                <a:cs typeface="Calibri Light"/>
              </a:rPr>
              <a:t>л</a:t>
            </a:r>
            <a:r>
              <a:rPr sz="2400" b="0" u="none" spc="-35" dirty="0">
                <a:latin typeface="Calibri Light"/>
                <a:cs typeface="Calibri Light"/>
              </a:rPr>
              <a:t>д</a:t>
            </a:r>
            <a:r>
              <a:rPr sz="2400" b="0" u="none" dirty="0">
                <a:latin typeface="Calibri Light"/>
                <a:cs typeface="Calibri Light"/>
              </a:rPr>
              <a:t>ау</a:t>
            </a:r>
            <a:endParaRPr sz="24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04126" y="1046352"/>
          <a:ext cx="8064500" cy="38239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7315"/>
                <a:gridCol w="4147185"/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35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 (opportunity)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35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мүмкіндіктер</a:t>
                      </a:r>
                      <a:endParaRPr sz="13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35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T(threat)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35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қауіптер,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тәуекелдер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3078480">
                <a:tc>
                  <a:txBody>
                    <a:bodyPr/>
                    <a:lstStyle/>
                    <a:p>
                      <a:pPr marL="268605" indent="-177800" algn="just">
                        <a:lnSpc>
                          <a:spcPct val="100000"/>
                        </a:lnSpc>
                        <a:spcBef>
                          <a:spcPts val="310"/>
                        </a:spcBef>
                        <a:buAutoNum type="arabicPeriod"/>
                        <a:tabLst>
                          <a:tab pos="26924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Аймақтың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облыс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болуына</a:t>
                      </a:r>
                      <a:r>
                        <a:rPr sz="14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байланысты,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91440" algn="just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түлектерге</a:t>
                      </a:r>
                      <a:r>
                        <a:rPr sz="14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деген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сұраныстың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артуы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91440" marR="313055" algn="just">
                        <a:lnSpc>
                          <a:spcPct val="100000"/>
                        </a:lnSpc>
                        <a:buAutoNum type="arabicPeriod" startAt="2"/>
                        <a:tabLst>
                          <a:tab pos="26924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Академиялық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ұтқырлық</a:t>
                      </a:r>
                      <a:r>
                        <a:rPr sz="14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бойынша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шетелдік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білім</a:t>
                      </a:r>
                      <a:r>
                        <a:rPr sz="14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алушыларды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арттыру</a:t>
                      </a:r>
                      <a:r>
                        <a:rPr sz="14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үшін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шет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тілінде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бағдарламалар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дайындау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91440" marR="203200" algn="just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eriod" startAt="2"/>
                        <a:tabLst>
                          <a:tab pos="268605" algn="l"/>
                        </a:tabLst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Өкілетті</a:t>
                      </a:r>
                      <a:r>
                        <a:rPr sz="14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Кеңес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тарапынан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бөлінетін</a:t>
                      </a:r>
                      <a:r>
                        <a:rPr sz="14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квота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есебінен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кафедраның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ғылыми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әлеуетін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арттыру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үшін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магистратура</a:t>
                      </a:r>
                      <a:r>
                        <a:rPr sz="14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докорантура</a:t>
                      </a:r>
                      <a:r>
                        <a:rPr sz="14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бойынша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мамандар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даярлау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91440" marR="233679" algn="just">
                        <a:lnSpc>
                          <a:spcPct val="100000"/>
                        </a:lnSpc>
                        <a:buAutoNum type="arabicPeriod" startAt="2"/>
                        <a:tabLst>
                          <a:tab pos="268605" algn="l"/>
                        </a:tabLst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Заманауи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ғылыми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зерттеу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жобаларын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жүзеге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асыруға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білімгерлерді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тарту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арқылы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гранттық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 err="1">
                          <a:latin typeface="Times New Roman"/>
                          <a:cs typeface="Times New Roman"/>
                        </a:rPr>
                        <a:t>жобаларға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 err="1" smtClean="0">
                          <a:latin typeface="Times New Roman"/>
                          <a:cs typeface="Times New Roman"/>
                        </a:rPr>
                        <a:t>қатысу</a:t>
                      </a:r>
                      <a:endParaRPr lang="ru-RU" sz="1400" spc="0" dirty="0" smtClean="0">
                        <a:latin typeface="Times New Roman"/>
                        <a:cs typeface="Times New Roman"/>
                      </a:endParaRPr>
                    </a:p>
                    <a:p>
                      <a:pPr marL="91440" marR="233679" algn="just">
                        <a:lnSpc>
                          <a:spcPct val="100000"/>
                        </a:lnSpc>
                        <a:buNone/>
                        <a:tabLst>
                          <a:tab pos="268605" algn="l"/>
                        </a:tabLst>
                      </a:pPr>
                      <a:r>
                        <a:rPr lang="ru-RU" sz="1400" spc="0" dirty="0" smtClean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lang="kk-KZ" sz="1400" spc="0" dirty="0" smtClean="0">
                          <a:latin typeface="Times New Roman"/>
                          <a:cs typeface="Times New Roman"/>
                        </a:rPr>
                        <a:t>ҚР</a:t>
                      </a:r>
                      <a:r>
                        <a:rPr lang="kk-KZ" sz="1400" spc="0" baseline="0" dirty="0" smtClean="0">
                          <a:latin typeface="Times New Roman"/>
                          <a:cs typeface="Times New Roman"/>
                        </a:rPr>
                        <a:t> Мемлекеттік қызмет істері агенттігінің </a:t>
                      </a:r>
                      <a:r>
                        <a:rPr lang="ru-RU" sz="1400" spc="0" baseline="0" dirty="0" err="1" smtClean="0">
                          <a:latin typeface="Times New Roman"/>
                          <a:cs typeface="Times New Roman"/>
                        </a:rPr>
                        <a:t>«Өңірлік жастар</a:t>
                      </a:r>
                      <a:r>
                        <a:rPr lang="ru-RU" sz="1400" spc="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 spc="0" baseline="0" dirty="0" err="1" smtClean="0">
                          <a:latin typeface="Times New Roman"/>
                          <a:cs typeface="Times New Roman"/>
                        </a:rPr>
                        <a:t>резервіне</a:t>
                      </a:r>
                      <a:r>
                        <a:rPr lang="ru-RU" sz="1400" spc="0" baseline="0" dirty="0" smtClean="0">
                          <a:latin typeface="Times New Roman"/>
                          <a:cs typeface="Times New Roman"/>
                        </a:rPr>
                        <a:t>» </a:t>
                      </a:r>
                      <a:r>
                        <a:rPr lang="ru-RU" sz="1400" spc="0" baseline="0" dirty="0" err="1" smtClean="0">
                          <a:latin typeface="Times New Roman"/>
                          <a:cs typeface="Times New Roman"/>
                        </a:rPr>
                        <a:t>білім</a:t>
                      </a:r>
                      <a:r>
                        <a:rPr lang="ru-RU" sz="1400" spc="0" baseline="0" dirty="0" smtClean="0">
                          <a:latin typeface="Times New Roman"/>
                          <a:cs typeface="Times New Roman"/>
                        </a:rPr>
                        <a:t> беру </a:t>
                      </a:r>
                      <a:r>
                        <a:rPr lang="ru-RU" sz="1400" spc="0" baseline="0" dirty="0" err="1" smtClean="0">
                          <a:latin typeface="Times New Roman"/>
                          <a:cs typeface="Times New Roman"/>
                        </a:rPr>
                        <a:t>бағдарламасының</a:t>
                      </a:r>
                      <a:r>
                        <a:rPr lang="ru-RU" sz="1400" spc="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400" spc="0" baseline="0" dirty="0" smtClean="0">
                          <a:latin typeface="Times New Roman"/>
                          <a:cs typeface="Times New Roman"/>
                        </a:rPr>
                        <a:t>GPA 3,3</a:t>
                      </a:r>
                      <a:r>
                        <a:rPr lang="kk-KZ" sz="1400" spc="0" baseline="0" dirty="0" smtClean="0">
                          <a:latin typeface="Times New Roman"/>
                          <a:cs typeface="Times New Roman"/>
                        </a:rPr>
                        <a:t> жоғары балдан жоғары бітіруші түлектерінің қатысуы</a:t>
                      </a:r>
                      <a:endParaRPr lang="ru-RU" sz="1400" spc="-20" dirty="0" smtClean="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37515" indent="-344805" algn="just">
                        <a:lnSpc>
                          <a:spcPct val="100000"/>
                        </a:lnSpc>
                        <a:spcBef>
                          <a:spcPts val="310"/>
                        </a:spcBef>
                        <a:buSzPct val="78571"/>
                        <a:buAutoNum type="arabicPeriod"/>
                        <a:tabLst>
                          <a:tab pos="436880" algn="l"/>
                          <a:tab pos="437515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Мамандыққа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арналған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мемлекеттік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және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436880" algn="just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ағылшын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тіліндегі</a:t>
                      </a:r>
                      <a:r>
                        <a:rPr sz="14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кітаптар,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оқу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құралдардың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436880" algn="just">
                        <a:lnSpc>
                          <a:spcPct val="100000"/>
                        </a:lnSpc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жеткіліксіздігі;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436880" marR="147955" indent="-344805" algn="just">
                        <a:lnSpc>
                          <a:spcPct val="100000"/>
                        </a:lnSpc>
                        <a:buAutoNum type="arabicPeriod" startAt="2"/>
                        <a:tabLst>
                          <a:tab pos="436880" algn="l"/>
                          <a:tab pos="437515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Оқу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ақысының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қымбат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болуы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жергілікті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білімгерлердің</a:t>
                      </a:r>
                      <a:r>
                        <a:rPr sz="14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мамандықты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таңдауына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кедергі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болуы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3786" y="314020"/>
            <a:ext cx="3916679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00" b="0" u="none" dirty="0" smtClean="0">
                <a:solidFill>
                  <a:schemeClr val="tx2"/>
                </a:solidFill>
                <a:latin typeface="Times New Roman"/>
                <a:cs typeface="Times New Roman"/>
              </a:rPr>
              <a:t>ББ</a:t>
            </a:r>
            <a:r>
              <a:rPr lang="ru-RU" sz="2400" b="0" u="none" dirty="0" smtClean="0">
                <a:solidFill>
                  <a:schemeClr val="tx2"/>
                </a:solidFill>
                <a:latin typeface="Times New Roman"/>
                <a:cs typeface="Times New Roman"/>
              </a:rPr>
              <a:t>Б</a:t>
            </a:r>
            <a:r>
              <a:rPr sz="2400" b="0" u="none" spc="-35" dirty="0" smtClean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sz="2400" b="0" u="none" spc="-5" dirty="0">
                <a:solidFill>
                  <a:schemeClr val="tx2"/>
                </a:solidFill>
                <a:latin typeface="Times New Roman"/>
                <a:cs typeface="Times New Roman"/>
              </a:rPr>
              <a:t>жақсарту</a:t>
            </a:r>
            <a:r>
              <a:rPr sz="2400" b="0" u="none" spc="-7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sz="2400" b="0" u="none" spc="10" dirty="0">
                <a:solidFill>
                  <a:schemeClr val="tx2"/>
                </a:solidFill>
                <a:latin typeface="Times New Roman"/>
                <a:cs typeface="Times New Roman"/>
              </a:rPr>
              <a:t>ұсыныстары</a:t>
            </a:r>
            <a:endParaRPr sz="2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4370" y="1190955"/>
            <a:ext cx="8199120" cy="429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6985" indent="-344805" algn="just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7505" algn="l"/>
              </a:tabLst>
            </a:pPr>
            <a:r>
              <a:rPr sz="2000" spc="-5" dirty="0">
                <a:latin typeface="Times New Roman"/>
                <a:cs typeface="Times New Roman"/>
              </a:rPr>
              <a:t>Жұмыс </a:t>
            </a:r>
            <a:r>
              <a:rPr sz="2000" spc="-20" dirty="0">
                <a:latin typeface="Times New Roman"/>
                <a:cs typeface="Times New Roman"/>
              </a:rPr>
              <a:t>беруші </a:t>
            </a:r>
            <a:r>
              <a:rPr sz="2000" spc="-10" dirty="0">
                <a:latin typeface="Times New Roman"/>
                <a:cs typeface="Times New Roman"/>
              </a:rPr>
              <a:t>мекемелермен </a:t>
            </a:r>
            <a:r>
              <a:rPr sz="2000" dirty="0">
                <a:latin typeface="Times New Roman"/>
                <a:cs typeface="Times New Roman"/>
              </a:rPr>
              <a:t>байланысты </a:t>
            </a:r>
            <a:r>
              <a:rPr sz="2000" spc="-30" dirty="0">
                <a:latin typeface="Times New Roman"/>
                <a:cs typeface="Times New Roman"/>
              </a:rPr>
              <a:t>жетілдіру, </a:t>
            </a:r>
            <a:r>
              <a:rPr sz="2000" spc="-5" dirty="0">
                <a:latin typeface="Times New Roman"/>
                <a:cs typeface="Times New Roman"/>
              </a:rPr>
              <a:t>тұтынушылардың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сұраныстарын </a:t>
            </a:r>
            <a:r>
              <a:rPr sz="2000" spc="-35" dirty="0">
                <a:latin typeface="Times New Roman"/>
                <a:cs typeface="Times New Roman"/>
              </a:rPr>
              <a:t>анықтау, </a:t>
            </a:r>
            <a:r>
              <a:rPr sz="2000" spc="-15" dirty="0">
                <a:latin typeface="Times New Roman"/>
                <a:cs typeface="Times New Roman"/>
              </a:rPr>
              <a:t>талдау </a:t>
            </a:r>
            <a:r>
              <a:rPr sz="2000" dirty="0">
                <a:latin typeface="Times New Roman"/>
                <a:cs typeface="Times New Roman"/>
              </a:rPr>
              <a:t>жұмыстарын </a:t>
            </a:r>
            <a:r>
              <a:rPr sz="2000" spc="-10" dirty="0">
                <a:latin typeface="Times New Roman"/>
                <a:cs typeface="Times New Roman"/>
              </a:rPr>
              <a:t>жүргізу </a:t>
            </a:r>
            <a:r>
              <a:rPr sz="2000" spc="-5" dirty="0">
                <a:latin typeface="Times New Roman"/>
                <a:cs typeface="Times New Roman"/>
              </a:rPr>
              <a:t>(сұраныс </a:t>
            </a:r>
            <a:r>
              <a:rPr sz="2000" dirty="0">
                <a:latin typeface="Times New Roman"/>
                <a:cs typeface="Times New Roman"/>
              </a:rPr>
              <a:t>бойынша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пәндер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енгізу);</a:t>
            </a:r>
            <a:endParaRPr sz="2000" dirty="0">
              <a:latin typeface="Times New Roman"/>
              <a:cs typeface="Times New Roman"/>
            </a:endParaRPr>
          </a:p>
          <a:p>
            <a:pPr marL="356870" indent="-344805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7505" algn="l"/>
              </a:tabLst>
            </a:pPr>
            <a:r>
              <a:rPr sz="2000" spc="-5" dirty="0">
                <a:latin typeface="Times New Roman"/>
                <a:cs typeface="Times New Roman"/>
              </a:rPr>
              <a:t>Кәсіби</a:t>
            </a:r>
            <a:r>
              <a:rPr sz="2000" spc="130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іс-тәжірибелерді</a:t>
            </a:r>
            <a:r>
              <a:rPr sz="2000" spc="130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өткізу</a:t>
            </a:r>
            <a:r>
              <a:rPr sz="2000" spc="13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орындарын  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кеңейту</a:t>
            </a:r>
            <a:r>
              <a:rPr sz="2000" spc="13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жұмыстарын</a:t>
            </a:r>
          </a:p>
          <a:p>
            <a:pPr marL="356870" algn="just">
              <a:lnSpc>
                <a:spcPct val="100000"/>
              </a:lnSpc>
            </a:pPr>
            <a:r>
              <a:rPr sz="2000" spc="-15" dirty="0">
                <a:latin typeface="Times New Roman"/>
                <a:cs typeface="Times New Roman"/>
              </a:rPr>
              <a:t>жүргізу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(ҚР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 err="1">
                <a:latin typeface="Times New Roman"/>
                <a:cs typeface="Times New Roman"/>
              </a:rPr>
              <a:t>өзге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өңірлері</a:t>
            </a:r>
            <a:r>
              <a:rPr lang="ru-RU" sz="2000" spc="-10" dirty="0" err="1" smtClean="0">
                <a:latin typeface="Times New Roman"/>
                <a:cs typeface="Times New Roman"/>
              </a:rPr>
              <a:t>н</a:t>
            </a:r>
            <a:r>
              <a:rPr sz="2000" spc="-10" dirty="0" err="1" smtClean="0">
                <a:latin typeface="Times New Roman"/>
                <a:cs typeface="Times New Roman"/>
              </a:rPr>
              <a:t>де</a:t>
            </a:r>
            <a:r>
              <a:rPr sz="2000" spc="65" dirty="0" smtClean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тәжірибеден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өту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орындарын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анықтау);</a:t>
            </a:r>
            <a:endParaRPr sz="2000" dirty="0">
              <a:latin typeface="Times New Roman"/>
              <a:cs typeface="Times New Roman"/>
            </a:endParaRPr>
          </a:p>
          <a:p>
            <a:pPr marL="356870" indent="-344805" algn="just">
              <a:lnSpc>
                <a:spcPct val="100000"/>
              </a:lnSpc>
              <a:buAutoNum type="arabicPeriod" startAt="3"/>
              <a:tabLst>
                <a:tab pos="357505" algn="l"/>
              </a:tabLst>
            </a:pPr>
            <a:r>
              <a:rPr sz="2000" dirty="0">
                <a:latin typeface="Times New Roman"/>
                <a:cs typeface="Times New Roman"/>
              </a:rPr>
              <a:t>Халықаралық</a:t>
            </a:r>
            <a:r>
              <a:rPr sz="2000" spc="3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талаптарға</a:t>
            </a:r>
            <a:r>
              <a:rPr sz="2000" spc="3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сәйкестендіру</a:t>
            </a:r>
            <a:r>
              <a:rPr sz="2000" spc="2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мақсатында</a:t>
            </a:r>
            <a:r>
              <a:rPr sz="2000" spc="3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аталмыш</a:t>
            </a:r>
            <a:r>
              <a:rPr sz="2000" spc="3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бағытта</a:t>
            </a:r>
          </a:p>
          <a:p>
            <a:pPr marL="356870" algn="just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білім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беретін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шет </a:t>
            </a:r>
            <a:r>
              <a:rPr sz="2000" spc="-10" dirty="0">
                <a:latin typeface="Times New Roman"/>
                <a:cs typeface="Times New Roman"/>
              </a:rPr>
              <a:t>елдік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ЖОО-лар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тәжірибесін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зерделеу,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сәйкестендіру;</a:t>
            </a:r>
            <a:endParaRPr sz="2000" dirty="0">
              <a:latin typeface="Times New Roman"/>
              <a:cs typeface="Times New Roman"/>
            </a:endParaRPr>
          </a:p>
          <a:p>
            <a:pPr marL="356870" marR="5080" indent="-344805" algn="just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357505" algn="l"/>
              </a:tabLst>
            </a:pPr>
            <a:r>
              <a:rPr sz="2000" spc="-5" dirty="0">
                <a:latin typeface="Times New Roman"/>
                <a:cs typeface="Times New Roman"/>
              </a:rPr>
              <a:t>БББ </a:t>
            </a:r>
            <a:r>
              <a:rPr sz="2000" spc="-10" dirty="0">
                <a:latin typeface="Times New Roman"/>
                <a:cs typeface="Times New Roman"/>
              </a:rPr>
              <a:t>бойынша </a:t>
            </a:r>
            <a:r>
              <a:rPr sz="2000" spc="-5" dirty="0">
                <a:latin typeface="Times New Roman"/>
                <a:cs typeface="Times New Roman"/>
              </a:rPr>
              <a:t>жылына </a:t>
            </a:r>
            <a:r>
              <a:rPr sz="2000" spc="-10" dirty="0">
                <a:latin typeface="Times New Roman"/>
                <a:cs typeface="Times New Roman"/>
              </a:rPr>
              <a:t>1-3 білім </a:t>
            </a:r>
            <a:r>
              <a:rPr sz="2000" spc="-5" dirty="0">
                <a:latin typeface="Times New Roman"/>
                <a:cs typeface="Times New Roman"/>
              </a:rPr>
              <a:t>алушы мен 1 ОПҚ-ның академиялық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ұтқырлық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бойынша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басқа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ЖОО-да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немесе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шетелдік</a:t>
            </a:r>
            <a:r>
              <a:rPr sz="2000" spc="49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ЖОО-да</a:t>
            </a:r>
            <a:r>
              <a:rPr sz="2000" spc="459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білім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алуы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мен дәріс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берулерін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қамтамасыз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ету;</a:t>
            </a:r>
            <a:endParaRPr sz="2000" dirty="0">
              <a:latin typeface="Times New Roman"/>
              <a:cs typeface="Times New Roman"/>
            </a:endParaRPr>
          </a:p>
          <a:p>
            <a:pPr marL="356870" indent="-344805" algn="just">
              <a:lnSpc>
                <a:spcPct val="100000"/>
              </a:lnSpc>
              <a:buAutoNum type="arabicPeriod" startAt="4"/>
              <a:tabLst>
                <a:tab pos="357505" algn="l"/>
              </a:tabLst>
            </a:pPr>
            <a:r>
              <a:rPr sz="2000" spc="-5" dirty="0">
                <a:latin typeface="Times New Roman"/>
                <a:cs typeface="Times New Roman"/>
              </a:rPr>
              <a:t>Оқу-әдістемелік</a:t>
            </a:r>
            <a:r>
              <a:rPr sz="2000" spc="810" dirty="0">
                <a:latin typeface="Times New Roman"/>
                <a:cs typeface="Times New Roman"/>
              </a:rPr>
              <a:t>  </a:t>
            </a:r>
            <a:r>
              <a:rPr sz="2000" spc="-5" dirty="0">
                <a:latin typeface="Times New Roman"/>
                <a:cs typeface="Times New Roman"/>
              </a:rPr>
              <a:t>құралдардың</a:t>
            </a:r>
            <a:r>
              <a:rPr sz="2000" spc="819" dirty="0">
                <a:latin typeface="Times New Roman"/>
                <a:cs typeface="Times New Roman"/>
              </a:rPr>
              <a:t>  </a:t>
            </a:r>
            <a:r>
              <a:rPr sz="2000" spc="-15" dirty="0">
                <a:latin typeface="Times New Roman"/>
                <a:cs typeface="Times New Roman"/>
              </a:rPr>
              <a:t>жеткіліксіздігін</a:t>
            </a:r>
            <a:r>
              <a:rPr sz="2000" spc="819" dirty="0">
                <a:latin typeface="Times New Roman"/>
                <a:cs typeface="Times New Roman"/>
              </a:rPr>
              <a:t> </a:t>
            </a:r>
            <a:r>
              <a:rPr sz="2000" spc="8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қамтамасыз</a:t>
            </a:r>
            <a:r>
              <a:rPr sz="2000" spc="819" dirty="0">
                <a:latin typeface="Times New Roman"/>
                <a:cs typeface="Times New Roman"/>
              </a:rPr>
              <a:t>  </a:t>
            </a:r>
            <a:r>
              <a:rPr sz="2000" spc="-5" dirty="0">
                <a:latin typeface="Times New Roman"/>
                <a:cs typeface="Times New Roman"/>
              </a:rPr>
              <a:t>ету</a:t>
            </a:r>
            <a:endParaRPr sz="2000" dirty="0">
              <a:latin typeface="Times New Roman"/>
              <a:cs typeface="Times New Roman"/>
            </a:endParaRPr>
          </a:p>
          <a:p>
            <a:pPr marL="356870" algn="just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бойынша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кәсіби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пәндер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бойынша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кітаптарға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тапсырыптар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беру;</a:t>
            </a:r>
            <a:endParaRPr sz="2000" dirty="0">
              <a:latin typeface="Times New Roman"/>
              <a:cs typeface="Times New Roman"/>
            </a:endParaRPr>
          </a:p>
          <a:p>
            <a:pPr marL="356870" indent="-344805" algn="just">
              <a:lnSpc>
                <a:spcPct val="100000"/>
              </a:lnSpc>
              <a:buAutoNum type="arabicPeriod" startAt="6"/>
              <a:tabLst>
                <a:tab pos="357505" algn="l"/>
              </a:tabLst>
            </a:pPr>
            <a:r>
              <a:rPr sz="2000" spc="-5" dirty="0">
                <a:latin typeface="Times New Roman"/>
                <a:cs typeface="Times New Roman"/>
              </a:rPr>
              <a:t>БББ</a:t>
            </a:r>
            <a:r>
              <a:rPr sz="2000" spc="2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бойынша</a:t>
            </a:r>
            <a:r>
              <a:rPr sz="2000" spc="2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мемлекеттік</a:t>
            </a:r>
            <a:r>
              <a:rPr sz="2000" spc="3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және</a:t>
            </a:r>
            <a:r>
              <a:rPr sz="2000" spc="3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квазимемлекеттік</a:t>
            </a:r>
            <a:r>
              <a:rPr sz="2000" spc="3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ұйымдардан</a:t>
            </a:r>
            <a:r>
              <a:rPr sz="2000" spc="2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кәсіби</a:t>
            </a:r>
            <a:endParaRPr sz="2000" dirty="0">
              <a:latin typeface="Times New Roman"/>
              <a:cs typeface="Times New Roman"/>
            </a:endParaRPr>
          </a:p>
          <a:p>
            <a:pPr marL="356870" algn="just">
              <a:lnSpc>
                <a:spcPct val="100000"/>
              </a:lnSpc>
            </a:pPr>
            <a:r>
              <a:rPr sz="2000" spc="-15" dirty="0">
                <a:latin typeface="Times New Roman"/>
                <a:cs typeface="Times New Roman"/>
              </a:rPr>
              <a:t>білікті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және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ғылыми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дәрежелі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мамандарды </a:t>
            </a:r>
            <a:r>
              <a:rPr sz="2000" spc="-50" dirty="0">
                <a:latin typeface="Times New Roman"/>
                <a:cs typeface="Times New Roman"/>
              </a:rPr>
              <a:t>тарту.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978" y="1072083"/>
            <a:ext cx="618299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u="none" spc="-5" dirty="0">
                <a:solidFill>
                  <a:schemeClr val="tx2"/>
                </a:solidFill>
              </a:rPr>
              <a:t>ББ </a:t>
            </a:r>
            <a:r>
              <a:rPr sz="3000" u="none" spc="-10" dirty="0">
                <a:solidFill>
                  <a:schemeClr val="tx2"/>
                </a:solidFill>
              </a:rPr>
              <a:t>бағдарламасының</a:t>
            </a:r>
            <a:r>
              <a:rPr sz="3000" u="none" spc="-90" dirty="0">
                <a:solidFill>
                  <a:schemeClr val="tx2"/>
                </a:solidFill>
              </a:rPr>
              <a:t> </a:t>
            </a:r>
            <a:r>
              <a:rPr sz="3000" u="none" spc="-10" dirty="0">
                <a:solidFill>
                  <a:schemeClr val="tx2"/>
                </a:solidFill>
              </a:rPr>
              <a:t>сипаттамасы</a:t>
            </a:r>
            <a:endParaRPr sz="3000" dirty="0">
              <a:solidFill>
                <a:schemeClr val="tx2"/>
              </a:solidFill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94767" y="110489"/>
            <a:ext cx="593784" cy="644652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316991"/>
            <a:ext cx="7595870" cy="307975"/>
          </a:xfrm>
          <a:custGeom>
            <a:avLst/>
            <a:gdLst/>
            <a:ahLst/>
            <a:cxnLst/>
            <a:rect l="l" t="t" r="r" b="b"/>
            <a:pathLst>
              <a:path w="7595870" h="307975">
                <a:moveTo>
                  <a:pt x="7595616" y="0"/>
                </a:moveTo>
                <a:lnTo>
                  <a:pt x="0" y="0"/>
                </a:lnTo>
                <a:lnTo>
                  <a:pt x="0" y="307847"/>
                </a:lnTo>
                <a:lnTo>
                  <a:pt x="7518654" y="307847"/>
                </a:lnTo>
                <a:lnTo>
                  <a:pt x="7595616" y="0"/>
                </a:lnTo>
                <a:close/>
              </a:path>
            </a:pathLst>
          </a:custGeom>
          <a:solidFill>
            <a:srgbClr val="00AB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6230" y="359790"/>
            <a:ext cx="6621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«6В04141–</a:t>
            </a:r>
            <a:r>
              <a:rPr sz="1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МЕМЛЕКЕТТІК</a:t>
            </a:r>
            <a:r>
              <a:rPr sz="12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ЖӘНЕ</a:t>
            </a:r>
            <a:r>
              <a:rPr sz="1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ЖЕРГІЛІКТІ</a:t>
            </a:r>
            <a:r>
              <a:rPr sz="12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БАСҚАРУ»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БІЛІМ</a:t>
            </a:r>
            <a:r>
              <a:rPr sz="12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БЕРУ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БАҒДАРЛАМАСЫ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35752" y="3179064"/>
            <a:ext cx="3316224" cy="165811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02107" y="1627708"/>
            <a:ext cx="8242934" cy="39465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just"/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БББ мақсаты: </a:t>
            </a:r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Теориялық 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білімі мен дағдыларын мемлекеттік басқару саласында қолданып, басқару шешімдерін қабылдай алатын жоғары білікті мамандарды даярлау. </a:t>
            </a:r>
            <a:endParaRPr lang="kk-KZ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0320" algn="just">
              <a:lnSpc>
                <a:spcPct val="100000"/>
              </a:lnSpc>
              <a:spcBef>
                <a:spcPts val="1555"/>
              </a:spcBef>
            </a:pPr>
            <a:r>
              <a:rPr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Берілетін</a:t>
            </a:r>
            <a:r>
              <a:rPr b="1" spc="-25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2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дәреже</a:t>
            </a:r>
            <a:r>
              <a:rPr b="1" spc="-2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«6В04141-</a:t>
            </a:r>
            <a:r>
              <a:rPr spc="-15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spc="-1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жергілікті </a:t>
            </a:r>
            <a:r>
              <a:rPr spc="-1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басқару» </a:t>
            </a:r>
            <a:r>
              <a:rPr spc="-1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spc="-5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spc="-5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бағдарламасы</a:t>
            </a:r>
            <a:r>
              <a:rPr spc="-5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бойынша </a:t>
            </a:r>
            <a:r>
              <a:rPr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Бизнес</a:t>
            </a:r>
            <a:r>
              <a:rPr spc="3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spc="5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басқару</a:t>
            </a:r>
            <a:r>
              <a:rPr spc="-1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бакалавры</a:t>
            </a:r>
            <a:endParaRPr lang="kk-KZ" spc="-1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3194685" algn="just">
              <a:lnSpc>
                <a:spcPct val="100000"/>
              </a:lnSpc>
              <a:spcBef>
                <a:spcPts val="630"/>
              </a:spcBef>
            </a:pPr>
            <a:endParaRPr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1115" algn="just">
              <a:lnSpc>
                <a:spcPct val="100000"/>
              </a:lnSpc>
              <a:spcBef>
                <a:spcPts val="70"/>
              </a:spcBef>
            </a:pPr>
            <a:endParaRPr lang="kk-KZ" b="1" spc="-1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1115" algn="just">
              <a:lnSpc>
                <a:spcPct val="100000"/>
              </a:lnSpc>
              <a:spcBef>
                <a:spcPts val="70"/>
              </a:spcBef>
            </a:pPr>
            <a:endParaRPr lang="kk-KZ" b="1" spc="-1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1115" algn="just">
              <a:lnSpc>
                <a:spcPct val="100000"/>
              </a:lnSpc>
              <a:spcBef>
                <a:spcPts val="70"/>
              </a:spcBef>
            </a:pPr>
            <a:r>
              <a:rPr b="1" spc="-1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b="1" spc="-35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5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саласы</a:t>
            </a:r>
            <a:r>
              <a:rPr b="1" spc="5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1115" algn="just">
              <a:lnSpc>
                <a:spcPct val="100000"/>
              </a:lnSpc>
              <a:spcBef>
                <a:spcPts val="70"/>
              </a:spcBef>
            </a:pPr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Білім 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беру бағдарламасы білім беру бағытында бакалаврларды дайындау деңгейінде және білім беру мазмұнына койылатын талаптарды белгілейді, білім беру салаларында қолданады. </a:t>
            </a:r>
            <a:endParaRPr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2409" y="2258801"/>
            <a:ext cx="2618740" cy="683895"/>
          </a:xfrm>
          <a:custGeom>
            <a:avLst/>
            <a:gdLst/>
            <a:ahLst/>
            <a:cxnLst/>
            <a:rect l="l" t="t" r="r" b="b"/>
            <a:pathLst>
              <a:path w="2618740" h="683894">
                <a:moveTo>
                  <a:pt x="12098" y="19578"/>
                </a:moveTo>
                <a:lnTo>
                  <a:pt x="79513" y="8437"/>
                </a:lnTo>
                <a:lnTo>
                  <a:pt x="136165" y="2217"/>
                </a:lnTo>
                <a:lnTo>
                  <a:pt x="184575" y="0"/>
                </a:lnTo>
                <a:lnTo>
                  <a:pt x="227263" y="869"/>
                </a:lnTo>
                <a:lnTo>
                  <a:pt x="266749" y="3909"/>
                </a:lnTo>
                <a:lnTo>
                  <a:pt x="305553" y="8203"/>
                </a:lnTo>
                <a:lnTo>
                  <a:pt x="346195" y="12833"/>
                </a:lnTo>
                <a:lnTo>
                  <a:pt x="391195" y="16884"/>
                </a:lnTo>
                <a:lnTo>
                  <a:pt x="443074" y="19437"/>
                </a:lnTo>
                <a:lnTo>
                  <a:pt x="504350" y="19578"/>
                </a:lnTo>
                <a:lnTo>
                  <a:pt x="572466" y="19917"/>
                </a:lnTo>
                <a:lnTo>
                  <a:pt x="629990" y="23134"/>
                </a:lnTo>
                <a:lnTo>
                  <a:pt x="679407" y="27960"/>
                </a:lnTo>
                <a:lnTo>
                  <a:pt x="723201" y="33125"/>
                </a:lnTo>
                <a:lnTo>
                  <a:pt x="763857" y="37358"/>
                </a:lnTo>
                <a:lnTo>
                  <a:pt x="803859" y="39390"/>
                </a:lnTo>
                <a:lnTo>
                  <a:pt x="845691" y="37951"/>
                </a:lnTo>
                <a:lnTo>
                  <a:pt x="891839" y="31770"/>
                </a:lnTo>
                <a:lnTo>
                  <a:pt x="944786" y="19578"/>
                </a:lnTo>
                <a:lnTo>
                  <a:pt x="988576" y="10990"/>
                </a:lnTo>
                <a:lnTo>
                  <a:pt x="1033970" y="7875"/>
                </a:lnTo>
                <a:lnTo>
                  <a:pt x="1080690" y="9059"/>
                </a:lnTo>
                <a:lnTo>
                  <a:pt x="1128457" y="13369"/>
                </a:lnTo>
                <a:lnTo>
                  <a:pt x="1176990" y="19632"/>
                </a:lnTo>
                <a:lnTo>
                  <a:pt x="1226012" y="26674"/>
                </a:lnTo>
                <a:lnTo>
                  <a:pt x="1275243" y="33322"/>
                </a:lnTo>
                <a:lnTo>
                  <a:pt x="1324403" y="38402"/>
                </a:lnTo>
                <a:lnTo>
                  <a:pt x="1373215" y="40741"/>
                </a:lnTo>
                <a:lnTo>
                  <a:pt x="1421398" y="39166"/>
                </a:lnTo>
                <a:lnTo>
                  <a:pt x="1468673" y="32503"/>
                </a:lnTo>
                <a:lnTo>
                  <a:pt x="1514762" y="19578"/>
                </a:lnTo>
                <a:lnTo>
                  <a:pt x="1563019" y="6004"/>
                </a:lnTo>
                <a:lnTo>
                  <a:pt x="1609065" y="71"/>
                </a:lnTo>
                <a:lnTo>
                  <a:pt x="1653403" y="136"/>
                </a:lnTo>
                <a:lnTo>
                  <a:pt x="1696536" y="4558"/>
                </a:lnTo>
                <a:lnTo>
                  <a:pt x="1738968" y="11695"/>
                </a:lnTo>
                <a:lnTo>
                  <a:pt x="1781202" y="19904"/>
                </a:lnTo>
                <a:lnTo>
                  <a:pt x="1823742" y="27545"/>
                </a:lnTo>
                <a:lnTo>
                  <a:pt x="1867089" y="32974"/>
                </a:lnTo>
                <a:lnTo>
                  <a:pt x="1911748" y="34551"/>
                </a:lnTo>
                <a:lnTo>
                  <a:pt x="1958222" y="30633"/>
                </a:lnTo>
                <a:lnTo>
                  <a:pt x="2007014" y="19578"/>
                </a:lnTo>
                <a:lnTo>
                  <a:pt x="2053965" y="8708"/>
                </a:lnTo>
                <a:lnTo>
                  <a:pt x="2102677" y="3227"/>
                </a:lnTo>
                <a:lnTo>
                  <a:pt x="2152771" y="2111"/>
                </a:lnTo>
                <a:lnTo>
                  <a:pt x="2203864" y="4338"/>
                </a:lnTo>
                <a:lnTo>
                  <a:pt x="2255577" y="8882"/>
                </a:lnTo>
                <a:lnTo>
                  <a:pt x="2307528" y="14720"/>
                </a:lnTo>
                <a:lnTo>
                  <a:pt x="2359336" y="20828"/>
                </a:lnTo>
                <a:lnTo>
                  <a:pt x="2410620" y="26182"/>
                </a:lnTo>
                <a:lnTo>
                  <a:pt x="2461000" y="29758"/>
                </a:lnTo>
                <a:lnTo>
                  <a:pt x="2510093" y="30532"/>
                </a:lnTo>
                <a:lnTo>
                  <a:pt x="2557520" y="27480"/>
                </a:lnTo>
                <a:lnTo>
                  <a:pt x="2602898" y="19578"/>
                </a:lnTo>
                <a:lnTo>
                  <a:pt x="2611816" y="62719"/>
                </a:lnTo>
                <a:lnTo>
                  <a:pt x="2611396" y="107148"/>
                </a:lnTo>
                <a:lnTo>
                  <a:pt x="2605458" y="153066"/>
                </a:lnTo>
                <a:lnTo>
                  <a:pt x="2597820" y="200672"/>
                </a:lnTo>
                <a:lnTo>
                  <a:pt x="2592301" y="250166"/>
                </a:lnTo>
                <a:lnTo>
                  <a:pt x="2592721" y="301749"/>
                </a:lnTo>
                <a:lnTo>
                  <a:pt x="2602898" y="355620"/>
                </a:lnTo>
                <a:lnTo>
                  <a:pt x="2615625" y="417134"/>
                </a:lnTo>
                <a:lnTo>
                  <a:pt x="2618223" y="473674"/>
                </a:lnTo>
                <a:lnTo>
                  <a:pt x="2614471" y="526022"/>
                </a:lnTo>
                <a:lnTo>
                  <a:pt x="2608148" y="574963"/>
                </a:lnTo>
                <a:lnTo>
                  <a:pt x="2603031" y="621279"/>
                </a:lnTo>
                <a:lnTo>
                  <a:pt x="2602898" y="665754"/>
                </a:lnTo>
                <a:lnTo>
                  <a:pt x="2550051" y="673889"/>
                </a:lnTo>
                <a:lnTo>
                  <a:pt x="2498784" y="676847"/>
                </a:lnTo>
                <a:lnTo>
                  <a:pt x="2448955" y="675812"/>
                </a:lnTo>
                <a:lnTo>
                  <a:pt x="2400418" y="671966"/>
                </a:lnTo>
                <a:lnTo>
                  <a:pt x="2353030" y="666492"/>
                </a:lnTo>
                <a:lnTo>
                  <a:pt x="2306646" y="660576"/>
                </a:lnTo>
                <a:lnTo>
                  <a:pt x="2261122" y="655399"/>
                </a:lnTo>
                <a:lnTo>
                  <a:pt x="2216313" y="652144"/>
                </a:lnTo>
                <a:lnTo>
                  <a:pt x="2172076" y="651997"/>
                </a:lnTo>
                <a:lnTo>
                  <a:pt x="2128266" y="656139"/>
                </a:lnTo>
                <a:lnTo>
                  <a:pt x="2084738" y="665754"/>
                </a:lnTo>
                <a:lnTo>
                  <a:pt x="2037790" y="675708"/>
                </a:lnTo>
                <a:lnTo>
                  <a:pt x="1992299" y="678714"/>
                </a:lnTo>
                <a:lnTo>
                  <a:pt x="1947959" y="676547"/>
                </a:lnTo>
                <a:lnTo>
                  <a:pt x="1904467" y="670984"/>
                </a:lnTo>
                <a:lnTo>
                  <a:pt x="1861520" y="663801"/>
                </a:lnTo>
                <a:lnTo>
                  <a:pt x="1818813" y="656775"/>
                </a:lnTo>
                <a:lnTo>
                  <a:pt x="1776041" y="651680"/>
                </a:lnTo>
                <a:lnTo>
                  <a:pt x="1732902" y="650294"/>
                </a:lnTo>
                <a:lnTo>
                  <a:pt x="1689090" y="654394"/>
                </a:lnTo>
                <a:lnTo>
                  <a:pt x="1644302" y="665754"/>
                </a:lnTo>
                <a:lnTo>
                  <a:pt x="1602083" y="676826"/>
                </a:lnTo>
                <a:lnTo>
                  <a:pt x="1558104" y="682433"/>
                </a:lnTo>
                <a:lnTo>
                  <a:pt x="1512625" y="683657"/>
                </a:lnTo>
                <a:lnTo>
                  <a:pt x="1465907" y="681584"/>
                </a:lnTo>
                <a:lnTo>
                  <a:pt x="1418213" y="677296"/>
                </a:lnTo>
                <a:lnTo>
                  <a:pt x="1369802" y="671877"/>
                </a:lnTo>
                <a:lnTo>
                  <a:pt x="1320936" y="666411"/>
                </a:lnTo>
                <a:lnTo>
                  <a:pt x="1271876" y="661982"/>
                </a:lnTo>
                <a:lnTo>
                  <a:pt x="1222883" y="659674"/>
                </a:lnTo>
                <a:lnTo>
                  <a:pt x="1174218" y="660570"/>
                </a:lnTo>
                <a:lnTo>
                  <a:pt x="1126142" y="665754"/>
                </a:lnTo>
                <a:lnTo>
                  <a:pt x="1078306" y="670955"/>
                </a:lnTo>
                <a:lnTo>
                  <a:pt x="1030235" y="671952"/>
                </a:lnTo>
                <a:lnTo>
                  <a:pt x="982056" y="669800"/>
                </a:lnTo>
                <a:lnTo>
                  <a:pt x="933897" y="665554"/>
                </a:lnTo>
                <a:lnTo>
                  <a:pt x="885883" y="660267"/>
                </a:lnTo>
                <a:lnTo>
                  <a:pt x="838143" y="654994"/>
                </a:lnTo>
                <a:lnTo>
                  <a:pt x="790803" y="650790"/>
                </a:lnTo>
                <a:lnTo>
                  <a:pt x="743990" y="648709"/>
                </a:lnTo>
                <a:lnTo>
                  <a:pt x="697831" y="649807"/>
                </a:lnTo>
                <a:lnTo>
                  <a:pt x="652453" y="655137"/>
                </a:lnTo>
                <a:lnTo>
                  <a:pt x="607982" y="665754"/>
                </a:lnTo>
                <a:lnTo>
                  <a:pt x="565531" y="675632"/>
                </a:lnTo>
                <a:lnTo>
                  <a:pt x="519293" y="680879"/>
                </a:lnTo>
                <a:lnTo>
                  <a:pt x="470011" y="682345"/>
                </a:lnTo>
                <a:lnTo>
                  <a:pt x="418428" y="680881"/>
                </a:lnTo>
                <a:lnTo>
                  <a:pt x="365287" y="677337"/>
                </a:lnTo>
                <a:lnTo>
                  <a:pt x="311331" y="672564"/>
                </a:lnTo>
                <a:lnTo>
                  <a:pt x="257304" y="667413"/>
                </a:lnTo>
                <a:lnTo>
                  <a:pt x="203947" y="662734"/>
                </a:lnTo>
                <a:lnTo>
                  <a:pt x="152006" y="659378"/>
                </a:lnTo>
                <a:lnTo>
                  <a:pt x="102222" y="658196"/>
                </a:lnTo>
                <a:lnTo>
                  <a:pt x="55338" y="660037"/>
                </a:lnTo>
                <a:lnTo>
                  <a:pt x="12098" y="665754"/>
                </a:lnTo>
                <a:lnTo>
                  <a:pt x="2949" y="601493"/>
                </a:lnTo>
                <a:lnTo>
                  <a:pt x="2182" y="546893"/>
                </a:lnTo>
                <a:lnTo>
                  <a:pt x="6599" y="499409"/>
                </a:lnTo>
                <a:lnTo>
                  <a:pt x="12998" y="456495"/>
                </a:lnTo>
                <a:lnTo>
                  <a:pt x="18181" y="415605"/>
                </a:lnTo>
                <a:lnTo>
                  <a:pt x="18948" y="374192"/>
                </a:lnTo>
                <a:lnTo>
                  <a:pt x="12098" y="329712"/>
                </a:lnTo>
                <a:lnTo>
                  <a:pt x="2618" y="273843"/>
                </a:lnTo>
                <a:lnTo>
                  <a:pt x="0" y="216936"/>
                </a:lnTo>
                <a:lnTo>
                  <a:pt x="1940" y="161024"/>
                </a:lnTo>
                <a:lnTo>
                  <a:pt x="6138" y="108139"/>
                </a:lnTo>
                <a:lnTo>
                  <a:pt x="10291" y="60313"/>
                </a:lnTo>
                <a:lnTo>
                  <a:pt x="12098" y="19578"/>
                </a:lnTo>
                <a:close/>
              </a:path>
            </a:pathLst>
          </a:custGeom>
          <a:ln w="9144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08073" y="2303779"/>
            <a:ext cx="6540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жүргізе</a:t>
            </a:r>
            <a:endParaRPr sz="12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200" spc="-10" dirty="0">
                <a:latin typeface="Times New Roman"/>
                <a:cs typeface="Times New Roman"/>
              </a:rPr>
              <a:t>көрсетуге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0504" y="2303779"/>
            <a:ext cx="17018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Тиімді</a:t>
            </a:r>
            <a:r>
              <a:rPr sz="1200" spc="-5" dirty="0">
                <a:latin typeface="Times New Roman"/>
                <a:cs typeface="Times New Roman"/>
              </a:rPr>
              <a:t> қарым-қатынас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отырып,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сапалы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қызмет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дағдыланады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94767" y="110489"/>
            <a:ext cx="593784" cy="644652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0" y="316991"/>
            <a:ext cx="7595870" cy="307975"/>
          </a:xfrm>
          <a:custGeom>
            <a:avLst/>
            <a:gdLst/>
            <a:ahLst/>
            <a:cxnLst/>
            <a:rect l="l" t="t" r="r" b="b"/>
            <a:pathLst>
              <a:path w="7595870" h="307975">
                <a:moveTo>
                  <a:pt x="7595616" y="0"/>
                </a:moveTo>
                <a:lnTo>
                  <a:pt x="0" y="0"/>
                </a:lnTo>
                <a:lnTo>
                  <a:pt x="0" y="307847"/>
                </a:lnTo>
                <a:lnTo>
                  <a:pt x="7518654" y="307847"/>
                </a:lnTo>
                <a:lnTo>
                  <a:pt x="7595616" y="0"/>
                </a:lnTo>
                <a:close/>
              </a:path>
            </a:pathLst>
          </a:custGeom>
          <a:solidFill>
            <a:srgbClr val="00AB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6230" y="359790"/>
            <a:ext cx="6621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«6В04141–</a:t>
            </a:r>
            <a:r>
              <a:rPr sz="1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МЕМЛЕКЕТТІК</a:t>
            </a:r>
            <a:r>
              <a:rPr sz="12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ЖӘНЕ</a:t>
            </a:r>
            <a:r>
              <a:rPr sz="1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ЖЕРГІЛІКТІ</a:t>
            </a:r>
            <a:r>
              <a:rPr sz="12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БАСҚАРУ»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БІЛІМ</a:t>
            </a:r>
            <a:r>
              <a:rPr sz="12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БЕРУ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БАҒДАРЛАМАСЫ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846326" y="596264"/>
            <a:ext cx="5394325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ts val="2280"/>
              </a:lnSpc>
              <a:spcBef>
                <a:spcPts val="90"/>
              </a:spcBef>
            </a:pPr>
            <a:r>
              <a:rPr sz="2000" b="0" u="none" spc="-5" dirty="0">
                <a:latin typeface="Times New Roman"/>
                <a:cs typeface="Times New Roman"/>
              </a:rPr>
              <a:t>«6В04141-</a:t>
            </a:r>
            <a:r>
              <a:rPr sz="2000" b="0" u="none" spc="15" dirty="0">
                <a:latin typeface="Times New Roman"/>
                <a:cs typeface="Times New Roman"/>
              </a:rPr>
              <a:t> </a:t>
            </a:r>
            <a:r>
              <a:rPr sz="2000" b="0" u="none" spc="-15" dirty="0">
                <a:latin typeface="Times New Roman"/>
                <a:cs typeface="Times New Roman"/>
              </a:rPr>
              <a:t>Мемлекеттік</a:t>
            </a:r>
            <a:r>
              <a:rPr sz="2000" b="0" u="none" spc="45" dirty="0">
                <a:latin typeface="Times New Roman"/>
                <a:cs typeface="Times New Roman"/>
              </a:rPr>
              <a:t> </a:t>
            </a:r>
            <a:r>
              <a:rPr sz="2000" b="0" u="none" spc="-10" dirty="0">
                <a:latin typeface="Times New Roman"/>
                <a:cs typeface="Times New Roman"/>
              </a:rPr>
              <a:t>және</a:t>
            </a:r>
            <a:r>
              <a:rPr sz="2000" b="0" u="none" spc="40" dirty="0">
                <a:latin typeface="Times New Roman"/>
                <a:cs typeface="Times New Roman"/>
              </a:rPr>
              <a:t> </a:t>
            </a:r>
            <a:r>
              <a:rPr sz="2000" b="0" u="none" spc="-15" dirty="0">
                <a:latin typeface="Times New Roman"/>
                <a:cs typeface="Times New Roman"/>
              </a:rPr>
              <a:t>жергілікті</a:t>
            </a:r>
            <a:r>
              <a:rPr sz="2000" b="0" u="none" spc="50" dirty="0">
                <a:latin typeface="Times New Roman"/>
                <a:cs typeface="Times New Roman"/>
              </a:rPr>
              <a:t> </a:t>
            </a:r>
            <a:r>
              <a:rPr sz="2000" b="0" u="none" spc="-10" dirty="0">
                <a:latin typeface="Times New Roman"/>
                <a:cs typeface="Times New Roman"/>
              </a:rPr>
              <a:t>басқару»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ts val="2280"/>
              </a:lnSpc>
            </a:pPr>
            <a:r>
              <a:rPr sz="2000" b="0" u="none" dirty="0">
                <a:latin typeface="Times New Roman"/>
                <a:cs typeface="Times New Roman"/>
              </a:rPr>
              <a:t>БББ</a:t>
            </a:r>
            <a:r>
              <a:rPr sz="2000" b="0" u="none" spc="-15" dirty="0">
                <a:latin typeface="Times New Roman"/>
                <a:cs typeface="Times New Roman"/>
              </a:rPr>
              <a:t> </a:t>
            </a:r>
            <a:r>
              <a:rPr sz="2000" b="0" u="none" spc="-10" dirty="0">
                <a:latin typeface="Times New Roman"/>
                <a:cs typeface="Times New Roman"/>
              </a:rPr>
              <a:t>негізгі</a:t>
            </a:r>
            <a:r>
              <a:rPr sz="2000" b="0" u="none" spc="5" dirty="0">
                <a:latin typeface="Times New Roman"/>
                <a:cs typeface="Times New Roman"/>
              </a:rPr>
              <a:t> </a:t>
            </a:r>
            <a:r>
              <a:rPr sz="2000" b="0" u="none" spc="-15" dirty="0">
                <a:latin typeface="Times New Roman"/>
                <a:cs typeface="Times New Roman"/>
              </a:rPr>
              <a:t>атрибуттары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4839" y="1277987"/>
            <a:ext cx="8608697" cy="531226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969060" y="1325371"/>
            <a:ext cx="68402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Әріптестерімен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және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мемлекеттік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органдар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мен</a:t>
            </a:r>
            <a:r>
              <a:rPr sz="1200" spc="-5" dirty="0">
                <a:latin typeface="Times New Roman"/>
                <a:cs typeface="Times New Roman"/>
              </a:rPr>
              <a:t> ұйымдар,</a:t>
            </a:r>
            <a:r>
              <a:rPr sz="1200" dirty="0">
                <a:latin typeface="Times New Roman"/>
                <a:cs typeface="Times New Roman"/>
              </a:rPr>
              <a:t> бизнес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өкілдерімен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өзара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іс-қимылды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дамыту,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200" spc="-15" dirty="0">
                <a:latin typeface="Times New Roman"/>
                <a:cs typeface="Times New Roman"/>
              </a:rPr>
              <a:t>берілген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міндетті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орындауда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байланыстар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орнатады.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6555" y="3995166"/>
            <a:ext cx="22028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Қызметті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жоспарлау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мен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жүзеге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асыру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үшін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қажетті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ақпаратты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6555" y="4360926"/>
            <a:ext cx="22047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2300" algn="l"/>
                <a:tab pos="1130935" algn="l"/>
                <a:tab pos="1451610" algn="l"/>
              </a:tabLst>
            </a:pPr>
            <a:r>
              <a:rPr sz="1200" spc="25" dirty="0">
                <a:latin typeface="Times New Roman"/>
                <a:cs typeface="Times New Roman"/>
              </a:rPr>
              <a:t>т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л</a:t>
            </a:r>
            <a:r>
              <a:rPr sz="1200" spc="10" dirty="0">
                <a:latin typeface="Times New Roman"/>
                <a:cs typeface="Times New Roman"/>
              </a:rPr>
              <a:t>д</a:t>
            </a:r>
            <a:r>
              <a:rPr sz="1200" spc="-5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у	</a:t>
            </a:r>
            <a:r>
              <a:rPr sz="1200" spc="5" dirty="0">
                <a:latin typeface="Times New Roman"/>
                <a:cs typeface="Times New Roman"/>
              </a:rPr>
              <a:t>ж</a:t>
            </a:r>
            <a:r>
              <a:rPr sz="1200" spc="-5" dirty="0">
                <a:latin typeface="Times New Roman"/>
                <a:cs typeface="Times New Roman"/>
              </a:rPr>
              <a:t>ә</a:t>
            </a:r>
            <a:r>
              <a:rPr sz="1200" dirty="0">
                <a:latin typeface="Times New Roman"/>
                <a:cs typeface="Times New Roman"/>
              </a:rPr>
              <a:t>не	өз	ө</a:t>
            </a:r>
            <a:r>
              <a:rPr sz="1200" spc="15" dirty="0">
                <a:latin typeface="Times New Roman"/>
                <a:cs typeface="Times New Roman"/>
              </a:rPr>
              <a:t>к</a:t>
            </a:r>
            <a:r>
              <a:rPr sz="1200" spc="-50" dirty="0">
                <a:latin typeface="Times New Roman"/>
                <a:cs typeface="Times New Roman"/>
              </a:rPr>
              <a:t>і</a:t>
            </a:r>
            <a:r>
              <a:rPr sz="1200" dirty="0">
                <a:latin typeface="Times New Roman"/>
                <a:cs typeface="Times New Roman"/>
              </a:rPr>
              <a:t>л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30" dirty="0">
                <a:latin typeface="Times New Roman"/>
                <a:cs typeface="Times New Roman"/>
              </a:rPr>
              <a:t>т</a:t>
            </a:r>
            <a:r>
              <a:rPr sz="1200" spc="-25" dirty="0">
                <a:latin typeface="Times New Roman"/>
                <a:cs typeface="Times New Roman"/>
              </a:rPr>
              <a:t>і</a:t>
            </a:r>
            <a:r>
              <a:rPr sz="1200" spc="20" dirty="0">
                <a:latin typeface="Times New Roman"/>
                <a:cs typeface="Times New Roman"/>
              </a:rPr>
              <a:t>л</a:t>
            </a:r>
            <a:r>
              <a:rPr sz="1200" spc="-50" dirty="0">
                <a:latin typeface="Times New Roman"/>
                <a:cs typeface="Times New Roman"/>
              </a:rPr>
              <a:t>і</a:t>
            </a:r>
            <a:r>
              <a:rPr sz="1200" spc="80" dirty="0">
                <a:latin typeface="Times New Roman"/>
                <a:cs typeface="Times New Roman"/>
              </a:rPr>
              <a:t>г</a:t>
            </a:r>
            <a:r>
              <a:rPr sz="1200" dirty="0">
                <a:latin typeface="Times New Roman"/>
                <a:cs typeface="Times New Roman"/>
              </a:rPr>
              <a:t>і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6555" y="4543501"/>
            <a:ext cx="18624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шегінде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шешім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қабылдайды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09746" y="1948637"/>
            <a:ext cx="147193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10" dirty="0">
                <a:solidFill>
                  <a:srgbClr val="FFFFFF"/>
                </a:solidFill>
                <a:latin typeface="Times New Roman"/>
                <a:cs typeface="Times New Roman"/>
              </a:rPr>
              <a:t>Ынтымақшыл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24576" y="2640025"/>
            <a:ext cx="1109345" cy="817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125"/>
              </a:lnSpc>
              <a:spcBef>
                <a:spcPts val="95"/>
              </a:spcBef>
            </a:pPr>
            <a:r>
              <a:rPr sz="1900" spc="-10" dirty="0">
                <a:solidFill>
                  <a:srgbClr val="FFFFFF"/>
                </a:solidFill>
                <a:latin typeface="Times New Roman"/>
                <a:cs typeface="Times New Roman"/>
              </a:rPr>
              <a:t>1.Кретивті</a:t>
            </a:r>
            <a:endParaRPr sz="1900">
              <a:latin typeface="Times New Roman"/>
              <a:cs typeface="Times New Roman"/>
            </a:endParaRPr>
          </a:p>
          <a:p>
            <a:pPr marL="67310" marR="57150" indent="231140">
              <a:lnSpc>
                <a:spcPts val="1989"/>
              </a:lnSpc>
              <a:spcBef>
                <a:spcPts val="155"/>
              </a:spcBef>
            </a:pPr>
            <a:r>
              <a:rPr sz="1900" spc="-5" dirty="0">
                <a:solidFill>
                  <a:srgbClr val="FFFFFF"/>
                </a:solidFill>
                <a:latin typeface="Times New Roman"/>
                <a:cs typeface="Times New Roman"/>
              </a:rPr>
              <a:t>және </a:t>
            </a:r>
            <a:r>
              <a:rPr sz="1900" dirty="0">
                <a:solidFill>
                  <a:srgbClr val="FFFFFF"/>
                </a:solidFill>
                <a:latin typeface="Times New Roman"/>
                <a:cs typeface="Times New Roman"/>
              </a:rPr>
              <a:t> ж</a:t>
            </a:r>
            <a:r>
              <a:rPr sz="1900" spc="-5" dirty="0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sz="1900" spc="-15" dirty="0">
                <a:solidFill>
                  <a:srgbClr val="FFFFFF"/>
                </a:solidFill>
                <a:latin typeface="Times New Roman"/>
                <a:cs typeface="Times New Roman"/>
              </a:rPr>
              <a:t>ң</a:t>
            </a:r>
            <a:r>
              <a:rPr sz="1900" spc="-5" dirty="0">
                <a:solidFill>
                  <a:srgbClr val="FFFFFF"/>
                </a:solidFill>
                <a:latin typeface="Times New Roman"/>
                <a:cs typeface="Times New Roman"/>
              </a:rPr>
              <a:t>ашыл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00496" y="4781550"/>
            <a:ext cx="135763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solidFill>
                  <a:srgbClr val="FFFFFF"/>
                </a:solidFill>
                <a:latin typeface="Times New Roman"/>
                <a:cs typeface="Times New Roman"/>
              </a:rPr>
              <a:t>1.Көшбасшы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56282" y="4653229"/>
            <a:ext cx="1302385" cy="568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135"/>
              </a:lnSpc>
              <a:spcBef>
                <a:spcPts val="95"/>
              </a:spcBef>
            </a:pPr>
            <a:r>
              <a:rPr sz="1900" spc="-20" dirty="0">
                <a:solidFill>
                  <a:srgbClr val="FFFFFF"/>
                </a:solidFill>
                <a:latin typeface="Times New Roman"/>
                <a:cs typeface="Times New Roman"/>
              </a:rPr>
              <a:t>1.Іскер</a:t>
            </a:r>
            <a:r>
              <a:rPr sz="1900" spc="-5" dirty="0">
                <a:solidFill>
                  <a:srgbClr val="FFFFFF"/>
                </a:solidFill>
                <a:latin typeface="Times New Roman"/>
                <a:cs typeface="Times New Roman"/>
              </a:rPr>
              <a:t> және</a:t>
            </a:r>
            <a:endParaRPr sz="1900">
              <a:latin typeface="Times New Roman"/>
              <a:cs typeface="Times New Roman"/>
            </a:endParaRPr>
          </a:p>
          <a:p>
            <a:pPr marL="143510">
              <a:lnSpc>
                <a:spcPts val="2135"/>
              </a:lnSpc>
            </a:pPr>
            <a:r>
              <a:rPr sz="1900" spc="-20" dirty="0">
                <a:solidFill>
                  <a:srgbClr val="FFFFFF"/>
                </a:solidFill>
                <a:latin typeface="Times New Roman"/>
                <a:cs typeface="Times New Roman"/>
              </a:rPr>
              <a:t>талдаушы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73351" y="2760725"/>
            <a:ext cx="1471930" cy="57975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33655" marR="5080" indent="-21590">
              <a:lnSpc>
                <a:spcPts val="2090"/>
              </a:lnSpc>
              <a:spcBef>
                <a:spcPts val="320"/>
              </a:spcBef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900" spc="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ұты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1900" spc="5" dirty="0">
                <a:solidFill>
                  <a:srgbClr val="FFFFFF"/>
                </a:solidFill>
                <a:latin typeface="Calibri"/>
                <a:cs typeface="Calibri"/>
              </a:rPr>
              <a:t>ш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ы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ғ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а 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бағдарланған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367017" y="2275459"/>
            <a:ext cx="2209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3510" marR="5080" indent="-131445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Жаңа идеяларды </a:t>
            </a:r>
            <a:r>
              <a:rPr sz="1200" dirty="0">
                <a:latin typeface="Times New Roman"/>
                <a:cs typeface="Times New Roman"/>
              </a:rPr>
              <a:t>ұсыну мен сыни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ойлау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арқылы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жаңаша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көзқарас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52486" y="2641219"/>
            <a:ext cx="11239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қалыптастырады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86727" y="4070350"/>
            <a:ext cx="162813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3505" algn="r">
              <a:lnSpc>
                <a:spcPct val="100000"/>
              </a:lnSpc>
              <a:spcBef>
                <a:spcPts val="100"/>
              </a:spcBef>
            </a:pPr>
            <a:r>
              <a:rPr sz="1200" spc="-85" dirty="0">
                <a:latin typeface="Times New Roman"/>
                <a:cs typeface="Times New Roman"/>
              </a:rPr>
              <a:t>Т</a:t>
            </a:r>
            <a:r>
              <a:rPr sz="1200" spc="20" dirty="0">
                <a:latin typeface="Times New Roman"/>
                <a:cs typeface="Times New Roman"/>
              </a:rPr>
              <a:t>о</a:t>
            </a:r>
            <a:r>
              <a:rPr sz="1200" dirty="0">
                <a:latin typeface="Times New Roman"/>
                <a:cs typeface="Times New Roman"/>
              </a:rPr>
              <a:t>пп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н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ж</a:t>
            </a:r>
            <a:r>
              <a:rPr sz="1200" dirty="0">
                <a:latin typeface="Times New Roman"/>
                <a:cs typeface="Times New Roman"/>
              </a:rPr>
              <a:t>ұ</a:t>
            </a:r>
            <a:r>
              <a:rPr sz="1200" spc="5" dirty="0">
                <a:latin typeface="Times New Roman"/>
                <a:cs typeface="Times New Roman"/>
              </a:rPr>
              <a:t>мы</a:t>
            </a:r>
            <a:r>
              <a:rPr sz="1200" dirty="0">
                <a:latin typeface="Times New Roman"/>
                <a:cs typeface="Times New Roman"/>
              </a:rPr>
              <a:t>с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ж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spc="15" dirty="0">
                <a:latin typeface="Times New Roman"/>
                <a:cs typeface="Times New Roman"/>
              </a:rPr>
              <a:t>с</a:t>
            </a:r>
            <a:r>
              <a:rPr sz="1200" spc="-80" dirty="0">
                <a:latin typeface="Times New Roman"/>
                <a:cs typeface="Times New Roman"/>
              </a:rPr>
              <a:t>а</a:t>
            </a:r>
            <a:r>
              <a:rPr sz="1200" spc="-120" dirty="0">
                <a:latin typeface="Times New Roman"/>
                <a:cs typeface="Times New Roman"/>
              </a:rPr>
              <a:t>у</a:t>
            </a:r>
            <a:r>
              <a:rPr sz="1200" spc="-15" dirty="0">
                <a:latin typeface="Times New Roman"/>
                <a:cs typeface="Times New Roman"/>
              </a:rPr>
              <a:t>д</a:t>
            </a:r>
            <a:r>
              <a:rPr sz="1200" dirty="0">
                <a:latin typeface="Times New Roman"/>
                <a:cs typeface="Times New Roman"/>
              </a:rPr>
              <a:t>а  </a:t>
            </a:r>
            <a:r>
              <a:rPr sz="1200" spc="-15" dirty="0">
                <a:latin typeface="Times New Roman"/>
                <a:cs typeface="Times New Roman"/>
              </a:rPr>
              <a:t>белсенділік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танытып,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жауапкершілікте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болады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35860" y="5597753"/>
            <a:ext cx="5552440" cy="9220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329565" algn="ctr">
              <a:lnSpc>
                <a:spcPts val="2135"/>
              </a:lnSpc>
              <a:spcBef>
                <a:spcPts val="95"/>
              </a:spcBef>
            </a:pPr>
            <a:r>
              <a:rPr sz="1900" spc="-10" dirty="0">
                <a:solidFill>
                  <a:srgbClr val="FFFFFF"/>
                </a:solidFill>
                <a:latin typeface="Times New Roman"/>
                <a:cs typeface="Times New Roman"/>
              </a:rPr>
              <a:t>1.Ашық</a:t>
            </a:r>
            <a:r>
              <a:rPr sz="1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Times New Roman"/>
                <a:cs typeface="Times New Roman"/>
              </a:rPr>
              <a:t>және</a:t>
            </a:r>
            <a:endParaRPr sz="1900">
              <a:latin typeface="Times New Roman"/>
              <a:cs typeface="Times New Roman"/>
            </a:endParaRPr>
          </a:p>
          <a:p>
            <a:pPr marR="328930" algn="ctr">
              <a:lnSpc>
                <a:spcPts val="2135"/>
              </a:lnSpc>
            </a:pPr>
            <a:r>
              <a:rPr sz="1900" dirty="0">
                <a:solidFill>
                  <a:srgbClr val="FFFFFF"/>
                </a:solidFill>
                <a:latin typeface="Times New Roman"/>
                <a:cs typeface="Times New Roman"/>
              </a:rPr>
              <a:t>адал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1200" spc="-15" dirty="0">
                <a:latin typeface="Times New Roman"/>
                <a:cs typeface="Times New Roman"/>
              </a:rPr>
              <a:t>Әдептілік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нормалары </a:t>
            </a:r>
            <a:r>
              <a:rPr sz="1200" dirty="0">
                <a:latin typeface="Times New Roman"/>
                <a:cs typeface="Times New Roman"/>
              </a:rPr>
              <a:t>мен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стандарттарын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қолдану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және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нолдік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төзімділікті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ұстанады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230" y="359790"/>
            <a:ext cx="6621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«6В04141–</a:t>
            </a:r>
            <a:r>
              <a:rPr sz="1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МЕМЛЕКЕТТІК</a:t>
            </a:r>
            <a:r>
              <a:rPr sz="12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ЖӘНЕ</a:t>
            </a:r>
            <a:r>
              <a:rPr sz="1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ЖЕРГІЛІКТІ</a:t>
            </a:r>
            <a:r>
              <a:rPr sz="12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БАСҚАРУ»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БІЛІМ</a:t>
            </a:r>
            <a:r>
              <a:rPr sz="12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БЕРУ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БАҒДАРЛАМАСЫ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98575" y="764540"/>
            <a:ext cx="701992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786889" marR="5080" indent="-1774825">
              <a:lnSpc>
                <a:spcPts val="2590"/>
              </a:lnSpc>
              <a:spcBef>
                <a:spcPts val="425"/>
              </a:spcBef>
            </a:pPr>
            <a:r>
              <a:rPr sz="2400" u="none" dirty="0">
                <a:solidFill>
                  <a:srgbClr val="445262"/>
                </a:solidFill>
              </a:rPr>
              <a:t>Қазақстандағы,</a:t>
            </a:r>
            <a:r>
              <a:rPr sz="2400" u="none" spc="-30" dirty="0">
                <a:solidFill>
                  <a:srgbClr val="445262"/>
                </a:solidFill>
              </a:rPr>
              <a:t> </a:t>
            </a:r>
            <a:r>
              <a:rPr sz="2400" u="none" spc="-25" dirty="0">
                <a:solidFill>
                  <a:srgbClr val="445262"/>
                </a:solidFill>
              </a:rPr>
              <a:t>шет</a:t>
            </a:r>
            <a:r>
              <a:rPr sz="2400" u="none" spc="40" dirty="0">
                <a:solidFill>
                  <a:srgbClr val="445262"/>
                </a:solidFill>
              </a:rPr>
              <a:t> </a:t>
            </a:r>
            <a:r>
              <a:rPr sz="2400" u="none" spc="-10" dirty="0">
                <a:solidFill>
                  <a:srgbClr val="445262"/>
                </a:solidFill>
              </a:rPr>
              <a:t>елдегі</a:t>
            </a:r>
            <a:r>
              <a:rPr sz="2400" u="none" dirty="0">
                <a:solidFill>
                  <a:srgbClr val="445262"/>
                </a:solidFill>
              </a:rPr>
              <a:t> ең </a:t>
            </a:r>
            <a:r>
              <a:rPr sz="2400" u="none" spc="-10" dirty="0">
                <a:solidFill>
                  <a:srgbClr val="445262"/>
                </a:solidFill>
              </a:rPr>
              <a:t>үздік</a:t>
            </a:r>
            <a:r>
              <a:rPr sz="2400" u="none" spc="10" dirty="0">
                <a:solidFill>
                  <a:srgbClr val="445262"/>
                </a:solidFill>
              </a:rPr>
              <a:t> </a:t>
            </a:r>
            <a:r>
              <a:rPr sz="2400" u="none" spc="5" dirty="0">
                <a:solidFill>
                  <a:srgbClr val="445262"/>
                </a:solidFill>
              </a:rPr>
              <a:t>ББ</a:t>
            </a:r>
            <a:r>
              <a:rPr sz="2400" u="none" spc="-30" dirty="0">
                <a:solidFill>
                  <a:srgbClr val="445262"/>
                </a:solidFill>
              </a:rPr>
              <a:t> </a:t>
            </a:r>
            <a:r>
              <a:rPr sz="2400" u="none" spc="-10" dirty="0">
                <a:solidFill>
                  <a:srgbClr val="445262"/>
                </a:solidFill>
              </a:rPr>
              <a:t>жүргізілген </a:t>
            </a:r>
            <a:r>
              <a:rPr sz="2400" u="none" spc="-585" dirty="0">
                <a:solidFill>
                  <a:srgbClr val="445262"/>
                </a:solidFill>
              </a:rPr>
              <a:t> </a:t>
            </a:r>
            <a:r>
              <a:rPr sz="2400" u="none" spc="-10" dirty="0">
                <a:solidFill>
                  <a:srgbClr val="445262"/>
                </a:solidFill>
              </a:rPr>
              <a:t>бенчмаркинг</a:t>
            </a:r>
            <a:r>
              <a:rPr sz="2400" u="none" spc="-15" dirty="0">
                <a:solidFill>
                  <a:srgbClr val="445262"/>
                </a:solidFill>
              </a:rPr>
              <a:t> </a:t>
            </a:r>
            <a:r>
              <a:rPr sz="2400" u="none" spc="-10" dirty="0">
                <a:solidFill>
                  <a:srgbClr val="445262"/>
                </a:solidFill>
              </a:rPr>
              <a:t>нәтижелері</a:t>
            </a:r>
            <a:endParaRPr sz="2400"/>
          </a:p>
        </p:txBody>
      </p:sp>
      <p:grpSp>
        <p:nvGrpSpPr>
          <p:cNvPr id="4" name="object 4"/>
          <p:cNvGrpSpPr/>
          <p:nvPr/>
        </p:nvGrpSpPr>
        <p:grpSpPr>
          <a:xfrm>
            <a:off x="222250" y="3379978"/>
            <a:ext cx="1454785" cy="662305"/>
            <a:chOff x="222250" y="3379978"/>
            <a:chExt cx="1454785" cy="662305"/>
          </a:xfrm>
        </p:grpSpPr>
        <p:sp>
          <p:nvSpPr>
            <p:cNvPr id="5" name="object 5"/>
            <p:cNvSpPr/>
            <p:nvPr/>
          </p:nvSpPr>
          <p:spPr>
            <a:xfrm>
              <a:off x="228600" y="3386328"/>
              <a:ext cx="1442085" cy="649605"/>
            </a:xfrm>
            <a:custGeom>
              <a:avLst/>
              <a:gdLst/>
              <a:ahLst/>
              <a:cxnLst/>
              <a:rect l="l" t="t" r="r" b="b"/>
              <a:pathLst>
                <a:path w="1442085" h="649604">
                  <a:moveTo>
                    <a:pt x="1333500" y="0"/>
                  </a:moveTo>
                  <a:lnTo>
                    <a:pt x="108204" y="0"/>
                  </a:lnTo>
                  <a:lnTo>
                    <a:pt x="66088" y="8495"/>
                  </a:lnTo>
                  <a:lnTo>
                    <a:pt x="31694" y="31670"/>
                  </a:lnTo>
                  <a:lnTo>
                    <a:pt x="8504" y="66061"/>
                  </a:lnTo>
                  <a:lnTo>
                    <a:pt x="0" y="108204"/>
                  </a:lnTo>
                  <a:lnTo>
                    <a:pt x="0" y="541020"/>
                  </a:lnTo>
                  <a:lnTo>
                    <a:pt x="8504" y="583162"/>
                  </a:lnTo>
                  <a:lnTo>
                    <a:pt x="31694" y="617553"/>
                  </a:lnTo>
                  <a:lnTo>
                    <a:pt x="66088" y="640728"/>
                  </a:lnTo>
                  <a:lnTo>
                    <a:pt x="108204" y="649224"/>
                  </a:lnTo>
                  <a:lnTo>
                    <a:pt x="1333500" y="649224"/>
                  </a:lnTo>
                  <a:lnTo>
                    <a:pt x="1375642" y="640728"/>
                  </a:lnTo>
                  <a:lnTo>
                    <a:pt x="1410033" y="617553"/>
                  </a:lnTo>
                  <a:lnTo>
                    <a:pt x="1433208" y="583162"/>
                  </a:lnTo>
                  <a:lnTo>
                    <a:pt x="1441704" y="541020"/>
                  </a:lnTo>
                  <a:lnTo>
                    <a:pt x="1441704" y="108204"/>
                  </a:lnTo>
                  <a:lnTo>
                    <a:pt x="1433208" y="66061"/>
                  </a:lnTo>
                  <a:lnTo>
                    <a:pt x="1410033" y="31670"/>
                  </a:lnTo>
                  <a:lnTo>
                    <a:pt x="1375642" y="8495"/>
                  </a:lnTo>
                  <a:lnTo>
                    <a:pt x="133350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8600" y="3386328"/>
              <a:ext cx="1442085" cy="649605"/>
            </a:xfrm>
            <a:custGeom>
              <a:avLst/>
              <a:gdLst/>
              <a:ahLst/>
              <a:cxnLst/>
              <a:rect l="l" t="t" r="r" b="b"/>
              <a:pathLst>
                <a:path w="1442085" h="649604">
                  <a:moveTo>
                    <a:pt x="0" y="108204"/>
                  </a:moveTo>
                  <a:lnTo>
                    <a:pt x="8504" y="66061"/>
                  </a:lnTo>
                  <a:lnTo>
                    <a:pt x="31694" y="31670"/>
                  </a:lnTo>
                  <a:lnTo>
                    <a:pt x="66088" y="8495"/>
                  </a:lnTo>
                  <a:lnTo>
                    <a:pt x="108204" y="0"/>
                  </a:lnTo>
                  <a:lnTo>
                    <a:pt x="1333500" y="0"/>
                  </a:lnTo>
                  <a:lnTo>
                    <a:pt x="1375642" y="8495"/>
                  </a:lnTo>
                  <a:lnTo>
                    <a:pt x="1410033" y="31670"/>
                  </a:lnTo>
                  <a:lnTo>
                    <a:pt x="1433208" y="66061"/>
                  </a:lnTo>
                  <a:lnTo>
                    <a:pt x="1441704" y="108204"/>
                  </a:lnTo>
                  <a:lnTo>
                    <a:pt x="1441704" y="541020"/>
                  </a:lnTo>
                  <a:lnTo>
                    <a:pt x="1433208" y="583162"/>
                  </a:lnTo>
                  <a:lnTo>
                    <a:pt x="1410033" y="617553"/>
                  </a:lnTo>
                  <a:lnTo>
                    <a:pt x="1375642" y="640728"/>
                  </a:lnTo>
                  <a:lnTo>
                    <a:pt x="1333500" y="649224"/>
                  </a:lnTo>
                  <a:lnTo>
                    <a:pt x="108204" y="649224"/>
                  </a:lnTo>
                  <a:lnTo>
                    <a:pt x="66088" y="640728"/>
                  </a:lnTo>
                  <a:lnTo>
                    <a:pt x="31694" y="617553"/>
                  </a:lnTo>
                  <a:lnTo>
                    <a:pt x="8504" y="583162"/>
                  </a:lnTo>
                  <a:lnTo>
                    <a:pt x="0" y="541020"/>
                  </a:lnTo>
                  <a:lnTo>
                    <a:pt x="0" y="108204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07314" y="3409899"/>
            <a:ext cx="10871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Қазақстан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ЖОО-дары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962657" y="2733801"/>
            <a:ext cx="1668145" cy="662305"/>
            <a:chOff x="1962657" y="2733801"/>
            <a:chExt cx="1668145" cy="662305"/>
          </a:xfrm>
        </p:grpSpPr>
        <p:sp>
          <p:nvSpPr>
            <p:cNvPr id="9" name="object 9"/>
            <p:cNvSpPr/>
            <p:nvPr/>
          </p:nvSpPr>
          <p:spPr>
            <a:xfrm>
              <a:off x="1969007" y="2740151"/>
              <a:ext cx="1655445" cy="649605"/>
            </a:xfrm>
            <a:custGeom>
              <a:avLst/>
              <a:gdLst/>
              <a:ahLst/>
              <a:cxnLst/>
              <a:rect l="l" t="t" r="r" b="b"/>
              <a:pathLst>
                <a:path w="1655445" h="649604">
                  <a:moveTo>
                    <a:pt x="1546859" y="0"/>
                  </a:moveTo>
                  <a:lnTo>
                    <a:pt x="108204" y="0"/>
                  </a:lnTo>
                  <a:lnTo>
                    <a:pt x="66061" y="8495"/>
                  </a:lnTo>
                  <a:lnTo>
                    <a:pt x="31670" y="31670"/>
                  </a:lnTo>
                  <a:lnTo>
                    <a:pt x="8495" y="66061"/>
                  </a:lnTo>
                  <a:lnTo>
                    <a:pt x="0" y="108203"/>
                  </a:lnTo>
                  <a:lnTo>
                    <a:pt x="0" y="541020"/>
                  </a:lnTo>
                  <a:lnTo>
                    <a:pt x="8495" y="583162"/>
                  </a:lnTo>
                  <a:lnTo>
                    <a:pt x="31670" y="617553"/>
                  </a:lnTo>
                  <a:lnTo>
                    <a:pt x="66061" y="640728"/>
                  </a:lnTo>
                  <a:lnTo>
                    <a:pt x="108204" y="649224"/>
                  </a:lnTo>
                  <a:lnTo>
                    <a:pt x="1546859" y="649224"/>
                  </a:lnTo>
                  <a:lnTo>
                    <a:pt x="1589002" y="640728"/>
                  </a:lnTo>
                  <a:lnTo>
                    <a:pt x="1623393" y="617553"/>
                  </a:lnTo>
                  <a:lnTo>
                    <a:pt x="1646568" y="583162"/>
                  </a:lnTo>
                  <a:lnTo>
                    <a:pt x="1655064" y="541020"/>
                  </a:lnTo>
                  <a:lnTo>
                    <a:pt x="1655064" y="108203"/>
                  </a:lnTo>
                  <a:lnTo>
                    <a:pt x="1646568" y="66061"/>
                  </a:lnTo>
                  <a:lnTo>
                    <a:pt x="1623393" y="31670"/>
                  </a:lnTo>
                  <a:lnTo>
                    <a:pt x="1589002" y="8495"/>
                  </a:lnTo>
                  <a:lnTo>
                    <a:pt x="154685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69007" y="2740151"/>
              <a:ext cx="1655445" cy="649605"/>
            </a:xfrm>
            <a:custGeom>
              <a:avLst/>
              <a:gdLst/>
              <a:ahLst/>
              <a:cxnLst/>
              <a:rect l="l" t="t" r="r" b="b"/>
              <a:pathLst>
                <a:path w="1655445" h="649604">
                  <a:moveTo>
                    <a:pt x="0" y="108203"/>
                  </a:moveTo>
                  <a:lnTo>
                    <a:pt x="8495" y="66061"/>
                  </a:lnTo>
                  <a:lnTo>
                    <a:pt x="31670" y="31670"/>
                  </a:lnTo>
                  <a:lnTo>
                    <a:pt x="66061" y="8495"/>
                  </a:lnTo>
                  <a:lnTo>
                    <a:pt x="108204" y="0"/>
                  </a:lnTo>
                  <a:lnTo>
                    <a:pt x="1546859" y="0"/>
                  </a:lnTo>
                  <a:lnTo>
                    <a:pt x="1589002" y="8495"/>
                  </a:lnTo>
                  <a:lnTo>
                    <a:pt x="1623393" y="31670"/>
                  </a:lnTo>
                  <a:lnTo>
                    <a:pt x="1646568" y="66061"/>
                  </a:lnTo>
                  <a:lnTo>
                    <a:pt x="1655064" y="108203"/>
                  </a:lnTo>
                  <a:lnTo>
                    <a:pt x="1655064" y="541020"/>
                  </a:lnTo>
                  <a:lnTo>
                    <a:pt x="1646568" y="583162"/>
                  </a:lnTo>
                  <a:lnTo>
                    <a:pt x="1623393" y="617553"/>
                  </a:lnTo>
                  <a:lnTo>
                    <a:pt x="1589002" y="640728"/>
                  </a:lnTo>
                  <a:lnTo>
                    <a:pt x="1546859" y="649224"/>
                  </a:lnTo>
                  <a:lnTo>
                    <a:pt x="108204" y="649224"/>
                  </a:lnTo>
                  <a:lnTo>
                    <a:pt x="66061" y="640728"/>
                  </a:lnTo>
                  <a:lnTo>
                    <a:pt x="31670" y="617553"/>
                  </a:lnTo>
                  <a:lnTo>
                    <a:pt x="8495" y="583162"/>
                  </a:lnTo>
                  <a:lnTo>
                    <a:pt x="0" y="541020"/>
                  </a:lnTo>
                  <a:lnTo>
                    <a:pt x="0" y="108203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100833" y="2762834"/>
            <a:ext cx="13919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Әл-Фараби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атындағы</a:t>
            </a:r>
            <a:r>
              <a:rPr sz="1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ҚҰУ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962657" y="4495546"/>
            <a:ext cx="1585595" cy="805180"/>
            <a:chOff x="1962657" y="4495546"/>
            <a:chExt cx="1585595" cy="805180"/>
          </a:xfrm>
        </p:grpSpPr>
        <p:sp>
          <p:nvSpPr>
            <p:cNvPr id="13" name="object 13"/>
            <p:cNvSpPr/>
            <p:nvPr/>
          </p:nvSpPr>
          <p:spPr>
            <a:xfrm>
              <a:off x="1969007" y="4501896"/>
              <a:ext cx="1572895" cy="792480"/>
            </a:xfrm>
            <a:custGeom>
              <a:avLst/>
              <a:gdLst/>
              <a:ahLst/>
              <a:cxnLst/>
              <a:rect l="l" t="t" r="r" b="b"/>
              <a:pathLst>
                <a:path w="1572895" h="792479">
                  <a:moveTo>
                    <a:pt x="1440688" y="0"/>
                  </a:moveTo>
                  <a:lnTo>
                    <a:pt x="132080" y="0"/>
                  </a:lnTo>
                  <a:lnTo>
                    <a:pt x="90350" y="6738"/>
                  </a:lnTo>
                  <a:lnTo>
                    <a:pt x="54095" y="25497"/>
                  </a:lnTo>
                  <a:lnTo>
                    <a:pt x="25497" y="54095"/>
                  </a:lnTo>
                  <a:lnTo>
                    <a:pt x="6738" y="90350"/>
                  </a:lnTo>
                  <a:lnTo>
                    <a:pt x="0" y="132079"/>
                  </a:lnTo>
                  <a:lnTo>
                    <a:pt x="0" y="660399"/>
                  </a:lnTo>
                  <a:lnTo>
                    <a:pt x="6738" y="702129"/>
                  </a:lnTo>
                  <a:lnTo>
                    <a:pt x="25497" y="738384"/>
                  </a:lnTo>
                  <a:lnTo>
                    <a:pt x="54095" y="766982"/>
                  </a:lnTo>
                  <a:lnTo>
                    <a:pt x="90350" y="785741"/>
                  </a:lnTo>
                  <a:lnTo>
                    <a:pt x="132080" y="792479"/>
                  </a:lnTo>
                  <a:lnTo>
                    <a:pt x="1440688" y="792479"/>
                  </a:lnTo>
                  <a:lnTo>
                    <a:pt x="1482417" y="785741"/>
                  </a:lnTo>
                  <a:lnTo>
                    <a:pt x="1518672" y="766982"/>
                  </a:lnTo>
                  <a:lnTo>
                    <a:pt x="1547270" y="738384"/>
                  </a:lnTo>
                  <a:lnTo>
                    <a:pt x="1566029" y="702129"/>
                  </a:lnTo>
                  <a:lnTo>
                    <a:pt x="1572768" y="660399"/>
                  </a:lnTo>
                  <a:lnTo>
                    <a:pt x="1572768" y="132079"/>
                  </a:lnTo>
                  <a:lnTo>
                    <a:pt x="1566029" y="90350"/>
                  </a:lnTo>
                  <a:lnTo>
                    <a:pt x="1547270" y="54095"/>
                  </a:lnTo>
                  <a:lnTo>
                    <a:pt x="1518672" y="25497"/>
                  </a:lnTo>
                  <a:lnTo>
                    <a:pt x="1482417" y="6738"/>
                  </a:lnTo>
                  <a:lnTo>
                    <a:pt x="1440688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969007" y="4501896"/>
              <a:ext cx="1572895" cy="792480"/>
            </a:xfrm>
            <a:custGeom>
              <a:avLst/>
              <a:gdLst/>
              <a:ahLst/>
              <a:cxnLst/>
              <a:rect l="l" t="t" r="r" b="b"/>
              <a:pathLst>
                <a:path w="1572895" h="792479">
                  <a:moveTo>
                    <a:pt x="0" y="132079"/>
                  </a:moveTo>
                  <a:lnTo>
                    <a:pt x="6738" y="90350"/>
                  </a:lnTo>
                  <a:lnTo>
                    <a:pt x="25497" y="54095"/>
                  </a:lnTo>
                  <a:lnTo>
                    <a:pt x="54095" y="25497"/>
                  </a:lnTo>
                  <a:lnTo>
                    <a:pt x="90350" y="6738"/>
                  </a:lnTo>
                  <a:lnTo>
                    <a:pt x="132080" y="0"/>
                  </a:lnTo>
                  <a:lnTo>
                    <a:pt x="1440688" y="0"/>
                  </a:lnTo>
                  <a:lnTo>
                    <a:pt x="1482417" y="6738"/>
                  </a:lnTo>
                  <a:lnTo>
                    <a:pt x="1518672" y="25497"/>
                  </a:lnTo>
                  <a:lnTo>
                    <a:pt x="1547270" y="54095"/>
                  </a:lnTo>
                  <a:lnTo>
                    <a:pt x="1566029" y="90350"/>
                  </a:lnTo>
                  <a:lnTo>
                    <a:pt x="1572768" y="132079"/>
                  </a:lnTo>
                  <a:lnTo>
                    <a:pt x="1572768" y="660399"/>
                  </a:lnTo>
                  <a:lnTo>
                    <a:pt x="1566029" y="702129"/>
                  </a:lnTo>
                  <a:lnTo>
                    <a:pt x="1547270" y="738384"/>
                  </a:lnTo>
                  <a:lnTo>
                    <a:pt x="1518672" y="766982"/>
                  </a:lnTo>
                  <a:lnTo>
                    <a:pt x="1482417" y="785741"/>
                  </a:lnTo>
                  <a:lnTo>
                    <a:pt x="1440688" y="792479"/>
                  </a:lnTo>
                  <a:lnTo>
                    <a:pt x="132080" y="792479"/>
                  </a:lnTo>
                  <a:lnTo>
                    <a:pt x="90350" y="785741"/>
                  </a:lnTo>
                  <a:lnTo>
                    <a:pt x="54095" y="766982"/>
                  </a:lnTo>
                  <a:lnTo>
                    <a:pt x="25497" y="738384"/>
                  </a:lnTo>
                  <a:lnTo>
                    <a:pt x="6738" y="702129"/>
                  </a:lnTo>
                  <a:lnTo>
                    <a:pt x="0" y="660399"/>
                  </a:lnTo>
                  <a:lnTo>
                    <a:pt x="0" y="132079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117217" y="4461764"/>
            <a:ext cx="127825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0190" marR="247015" algn="ctr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зи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я  ұлттық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университеті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81044" y="2235707"/>
            <a:ext cx="5074920" cy="741045"/>
          </a:xfrm>
          <a:prstGeom prst="rect">
            <a:avLst/>
          </a:prstGeom>
          <a:ln w="9144">
            <a:solidFill>
              <a:srgbClr val="5B9BD4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91440" marR="535940" algn="just">
              <a:lnSpc>
                <a:spcPct val="100000"/>
              </a:lnSpc>
              <a:spcBef>
                <a:spcPts val="285"/>
              </a:spcBef>
            </a:pPr>
            <a:r>
              <a:rPr sz="1400" spc="-10" dirty="0">
                <a:latin typeface="Calibri"/>
                <a:cs typeface="Calibri"/>
              </a:rPr>
              <a:t>ББ мазмұны </a:t>
            </a:r>
            <a:r>
              <a:rPr sz="1400" spc="-5" dirty="0">
                <a:latin typeface="Calibri"/>
                <a:cs typeface="Calibri"/>
              </a:rPr>
              <a:t>Базалық және </a:t>
            </a:r>
            <a:r>
              <a:rPr sz="1400" spc="-15" dirty="0">
                <a:latin typeface="Calibri"/>
                <a:cs typeface="Calibri"/>
              </a:rPr>
              <a:t>Бейіндеуші </a:t>
            </a:r>
            <a:r>
              <a:rPr sz="1400" spc="-10" dirty="0">
                <a:latin typeface="Calibri"/>
                <a:cs typeface="Calibri"/>
              </a:rPr>
              <a:t>пәндер циклінен </a:t>
            </a:r>
            <a:r>
              <a:rPr sz="1400" spc="-5" dirty="0">
                <a:latin typeface="Calibri"/>
                <a:cs typeface="Calibri"/>
              </a:rPr>
              <a:t>–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жалпы 56 </a:t>
            </a:r>
            <a:r>
              <a:rPr sz="1400" spc="-15" dirty="0">
                <a:latin typeface="Calibri"/>
                <a:cs typeface="Calibri"/>
              </a:rPr>
              <a:t>кредит; </a:t>
            </a:r>
            <a:r>
              <a:rPr sz="1400" spc="-10" dirty="0">
                <a:latin typeface="Calibri"/>
                <a:cs typeface="Calibri"/>
              </a:rPr>
              <a:t>(бейіндік пәндер </a:t>
            </a:r>
            <a:r>
              <a:rPr sz="1400" spc="-15" dirty="0">
                <a:latin typeface="Calibri"/>
                <a:cs typeface="Calibri"/>
              </a:rPr>
              <a:t>60- кредитті </a:t>
            </a:r>
            <a:r>
              <a:rPr sz="1400" spc="-10" dirty="0">
                <a:latin typeface="Calibri"/>
                <a:cs typeface="Calibri"/>
              </a:rPr>
              <a:t>қамтиды); 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ББ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бойынша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барлығы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240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кредит,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барлығы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– </a:t>
            </a:r>
            <a:r>
              <a:rPr sz="1400" spc="-15" dirty="0">
                <a:latin typeface="Calibri"/>
                <a:cs typeface="Calibri"/>
              </a:rPr>
              <a:t>60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пән.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81044" y="3159251"/>
            <a:ext cx="5074920" cy="737870"/>
          </a:xfrm>
          <a:prstGeom prst="rect">
            <a:avLst/>
          </a:prstGeom>
          <a:ln w="9144">
            <a:solidFill>
              <a:srgbClr val="41709C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91440" marR="98425" algn="just">
              <a:lnSpc>
                <a:spcPct val="100000"/>
              </a:lnSpc>
              <a:spcBef>
                <a:spcPts val="280"/>
              </a:spcBef>
            </a:pPr>
            <a:r>
              <a:rPr sz="1400" spc="-10" dirty="0">
                <a:latin typeface="Calibri"/>
                <a:cs typeface="Calibri"/>
              </a:rPr>
              <a:t>Пәндер </a:t>
            </a:r>
            <a:r>
              <a:rPr sz="1400" spc="-5" dirty="0">
                <a:latin typeface="Calibri"/>
                <a:cs typeface="Calibri"/>
              </a:rPr>
              <a:t>5 </a:t>
            </a:r>
            <a:r>
              <a:rPr sz="1400" spc="-20" dirty="0">
                <a:latin typeface="Calibri"/>
                <a:cs typeface="Calibri"/>
              </a:rPr>
              <a:t>кредиттен </a:t>
            </a:r>
            <a:r>
              <a:rPr sz="1400" spc="-5" dirty="0">
                <a:latin typeface="Calibri"/>
                <a:cs typeface="Calibri"/>
              </a:rPr>
              <a:t>қамтылған, </a:t>
            </a:r>
            <a:r>
              <a:rPr sz="1400" spc="-20" dirty="0">
                <a:latin typeface="Calibri"/>
                <a:cs typeface="Calibri"/>
              </a:rPr>
              <a:t>тек </a:t>
            </a:r>
            <a:r>
              <a:rPr sz="1400" spc="-10" dirty="0">
                <a:latin typeface="Calibri"/>
                <a:cs typeface="Calibri"/>
              </a:rPr>
              <a:t>сервистік </a:t>
            </a:r>
            <a:r>
              <a:rPr sz="1400" spc="-20" dirty="0">
                <a:latin typeface="Calibri"/>
                <a:cs typeface="Calibri"/>
              </a:rPr>
              <a:t>пәндерде </a:t>
            </a:r>
            <a:r>
              <a:rPr sz="1400" spc="-5" dirty="0">
                <a:latin typeface="Calibri"/>
                <a:cs typeface="Calibri"/>
              </a:rPr>
              <a:t>ғана </a:t>
            </a:r>
            <a:r>
              <a:rPr sz="1400" spc="-10" dirty="0">
                <a:latin typeface="Calibri"/>
                <a:cs typeface="Calibri"/>
              </a:rPr>
              <a:t>3-4 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кредиттік </a:t>
            </a:r>
            <a:r>
              <a:rPr sz="1400" spc="-10" dirty="0">
                <a:latin typeface="Calibri"/>
                <a:cs typeface="Calibri"/>
              </a:rPr>
              <a:t>пәндер </a:t>
            </a:r>
            <a:r>
              <a:rPr sz="1400" spc="-15" dirty="0">
                <a:latin typeface="Calibri"/>
                <a:cs typeface="Calibri"/>
              </a:rPr>
              <a:t>кездеседі.</a:t>
            </a:r>
            <a:r>
              <a:rPr sz="1400" spc="-10" dirty="0">
                <a:latin typeface="Calibri"/>
                <a:cs typeface="Calibri"/>
              </a:rPr>
              <a:t> Бейіндік пәндер бойынша </a:t>
            </a:r>
            <a:r>
              <a:rPr sz="1400" spc="-5" dirty="0">
                <a:latin typeface="Calibri"/>
                <a:cs typeface="Calibri"/>
              </a:rPr>
              <a:t>басқару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салалары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бойынша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таңдау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пәндерін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5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кредиттен</a:t>
            </a:r>
            <a:r>
              <a:rPr sz="1400" spc="1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қойылған.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41832" y="2567939"/>
            <a:ext cx="2838450" cy="2912745"/>
          </a:xfrm>
          <a:custGeom>
            <a:avLst/>
            <a:gdLst/>
            <a:ahLst/>
            <a:cxnLst/>
            <a:rect l="l" t="t" r="r" b="b"/>
            <a:pathLst>
              <a:path w="2838450" h="2912745">
                <a:moveTo>
                  <a:pt x="1027430" y="2331720"/>
                </a:moveTo>
                <a:lnTo>
                  <a:pt x="1014730" y="2325370"/>
                </a:lnTo>
                <a:lnTo>
                  <a:pt x="951230" y="2293620"/>
                </a:lnTo>
                <a:lnTo>
                  <a:pt x="951230" y="2325370"/>
                </a:lnTo>
                <a:lnTo>
                  <a:pt x="15494" y="2325370"/>
                </a:lnTo>
                <a:lnTo>
                  <a:pt x="15494" y="1467612"/>
                </a:lnTo>
                <a:lnTo>
                  <a:pt x="2794" y="1467612"/>
                </a:lnTo>
                <a:lnTo>
                  <a:pt x="2794" y="2338070"/>
                </a:lnTo>
                <a:lnTo>
                  <a:pt x="951230" y="2338070"/>
                </a:lnTo>
                <a:lnTo>
                  <a:pt x="951230" y="2369820"/>
                </a:lnTo>
                <a:lnTo>
                  <a:pt x="1014730" y="2338070"/>
                </a:lnTo>
                <a:lnTo>
                  <a:pt x="1027430" y="2331720"/>
                </a:lnTo>
                <a:close/>
              </a:path>
              <a:path w="2838450" h="2912745">
                <a:moveTo>
                  <a:pt x="1027430" y="495300"/>
                </a:moveTo>
                <a:lnTo>
                  <a:pt x="1009142" y="486156"/>
                </a:lnTo>
                <a:lnTo>
                  <a:pt x="951230" y="457200"/>
                </a:lnTo>
                <a:lnTo>
                  <a:pt x="951230" y="486156"/>
                </a:lnTo>
                <a:lnTo>
                  <a:pt x="0" y="486156"/>
                </a:lnTo>
                <a:lnTo>
                  <a:pt x="0" y="818134"/>
                </a:lnTo>
                <a:lnTo>
                  <a:pt x="18288" y="818134"/>
                </a:lnTo>
                <a:lnTo>
                  <a:pt x="18288" y="504444"/>
                </a:lnTo>
                <a:lnTo>
                  <a:pt x="951230" y="504444"/>
                </a:lnTo>
                <a:lnTo>
                  <a:pt x="951230" y="533400"/>
                </a:lnTo>
                <a:lnTo>
                  <a:pt x="1009129" y="504444"/>
                </a:lnTo>
                <a:lnTo>
                  <a:pt x="1027430" y="495300"/>
                </a:lnTo>
                <a:close/>
              </a:path>
              <a:path w="2838450" h="2912745">
                <a:moveTo>
                  <a:pt x="2836926" y="960501"/>
                </a:moveTo>
                <a:lnTo>
                  <a:pt x="2818638" y="951357"/>
                </a:lnTo>
                <a:lnTo>
                  <a:pt x="2760726" y="922401"/>
                </a:lnTo>
                <a:lnTo>
                  <a:pt x="2760726" y="951357"/>
                </a:lnTo>
                <a:lnTo>
                  <a:pt x="1862328" y="951357"/>
                </a:lnTo>
                <a:lnTo>
                  <a:pt x="1862328" y="821436"/>
                </a:lnTo>
                <a:lnTo>
                  <a:pt x="1844040" y="821436"/>
                </a:lnTo>
                <a:lnTo>
                  <a:pt x="1844040" y="969645"/>
                </a:lnTo>
                <a:lnTo>
                  <a:pt x="2760726" y="969645"/>
                </a:lnTo>
                <a:lnTo>
                  <a:pt x="2760726" y="998601"/>
                </a:lnTo>
                <a:lnTo>
                  <a:pt x="2818625" y="969645"/>
                </a:lnTo>
                <a:lnTo>
                  <a:pt x="2836926" y="960501"/>
                </a:lnTo>
                <a:close/>
              </a:path>
              <a:path w="2838450" h="2912745">
                <a:moveTo>
                  <a:pt x="2836926" y="38100"/>
                </a:moveTo>
                <a:lnTo>
                  <a:pt x="2818638" y="28956"/>
                </a:lnTo>
                <a:lnTo>
                  <a:pt x="2760726" y="0"/>
                </a:lnTo>
                <a:lnTo>
                  <a:pt x="2760726" y="28956"/>
                </a:lnTo>
                <a:lnTo>
                  <a:pt x="1844040" y="28956"/>
                </a:lnTo>
                <a:lnTo>
                  <a:pt x="1844040" y="173482"/>
                </a:lnTo>
                <a:lnTo>
                  <a:pt x="1862328" y="173482"/>
                </a:lnTo>
                <a:lnTo>
                  <a:pt x="1862328" y="47244"/>
                </a:lnTo>
                <a:lnTo>
                  <a:pt x="2760726" y="47244"/>
                </a:lnTo>
                <a:lnTo>
                  <a:pt x="2760726" y="76200"/>
                </a:lnTo>
                <a:lnTo>
                  <a:pt x="2818625" y="47244"/>
                </a:lnTo>
                <a:lnTo>
                  <a:pt x="2836926" y="38100"/>
                </a:lnTo>
                <a:close/>
              </a:path>
              <a:path w="2838450" h="2912745">
                <a:moveTo>
                  <a:pt x="2838450" y="2874137"/>
                </a:moveTo>
                <a:lnTo>
                  <a:pt x="2820162" y="2864993"/>
                </a:lnTo>
                <a:lnTo>
                  <a:pt x="2762250" y="2836037"/>
                </a:lnTo>
                <a:lnTo>
                  <a:pt x="2762250" y="2864993"/>
                </a:lnTo>
                <a:lnTo>
                  <a:pt x="1822704" y="2864993"/>
                </a:lnTo>
                <a:lnTo>
                  <a:pt x="1822704" y="2726436"/>
                </a:lnTo>
                <a:lnTo>
                  <a:pt x="1804416" y="2726436"/>
                </a:lnTo>
                <a:lnTo>
                  <a:pt x="1804416" y="2883281"/>
                </a:lnTo>
                <a:lnTo>
                  <a:pt x="2762250" y="2883281"/>
                </a:lnTo>
                <a:lnTo>
                  <a:pt x="2762250" y="2912237"/>
                </a:lnTo>
                <a:lnTo>
                  <a:pt x="2820162" y="2883281"/>
                </a:lnTo>
                <a:lnTo>
                  <a:pt x="2838450" y="2874137"/>
                </a:lnTo>
                <a:close/>
              </a:path>
              <a:path w="2838450" h="2912745">
                <a:moveTo>
                  <a:pt x="2838450" y="1799844"/>
                </a:moveTo>
                <a:lnTo>
                  <a:pt x="2820162" y="1790700"/>
                </a:lnTo>
                <a:lnTo>
                  <a:pt x="2762250" y="1761744"/>
                </a:lnTo>
                <a:lnTo>
                  <a:pt x="2762250" y="1790700"/>
                </a:lnTo>
                <a:lnTo>
                  <a:pt x="1804416" y="1790700"/>
                </a:lnTo>
                <a:lnTo>
                  <a:pt x="1804416" y="1934591"/>
                </a:lnTo>
                <a:lnTo>
                  <a:pt x="1822704" y="1934591"/>
                </a:lnTo>
                <a:lnTo>
                  <a:pt x="1822704" y="1808988"/>
                </a:lnTo>
                <a:lnTo>
                  <a:pt x="2762250" y="1808988"/>
                </a:lnTo>
                <a:lnTo>
                  <a:pt x="2762250" y="1837944"/>
                </a:lnTo>
                <a:lnTo>
                  <a:pt x="2820162" y="1808988"/>
                </a:lnTo>
                <a:lnTo>
                  <a:pt x="2838450" y="1799844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781044" y="4000500"/>
            <a:ext cx="5074920" cy="737870"/>
          </a:xfrm>
          <a:prstGeom prst="rect">
            <a:avLst/>
          </a:prstGeom>
          <a:ln w="9144">
            <a:solidFill>
              <a:srgbClr val="5B9BD4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91440" marR="535940" algn="just">
              <a:lnSpc>
                <a:spcPct val="100000"/>
              </a:lnSpc>
              <a:spcBef>
                <a:spcPts val="280"/>
              </a:spcBef>
            </a:pPr>
            <a:r>
              <a:rPr sz="1400" spc="-10" dirty="0">
                <a:latin typeface="Calibri"/>
                <a:cs typeface="Calibri"/>
              </a:rPr>
              <a:t>ББ мазмұны </a:t>
            </a:r>
            <a:r>
              <a:rPr sz="1400" dirty="0">
                <a:latin typeface="Calibri"/>
                <a:cs typeface="Calibri"/>
              </a:rPr>
              <a:t>Базалық </a:t>
            </a:r>
            <a:r>
              <a:rPr sz="1400" spc="-5" dirty="0">
                <a:latin typeface="Calibri"/>
                <a:cs typeface="Calibri"/>
              </a:rPr>
              <a:t>және </a:t>
            </a:r>
            <a:r>
              <a:rPr sz="1400" spc="-15" dirty="0">
                <a:latin typeface="Calibri"/>
                <a:cs typeface="Calibri"/>
              </a:rPr>
              <a:t>Бейіндеуші пәндер </a:t>
            </a:r>
            <a:r>
              <a:rPr sz="1400" spc="-10" dirty="0">
                <a:latin typeface="Calibri"/>
                <a:cs typeface="Calibri"/>
              </a:rPr>
              <a:t>циклінен </a:t>
            </a:r>
            <a:r>
              <a:rPr sz="1400" spc="-5" dirty="0">
                <a:latin typeface="Calibri"/>
                <a:cs typeface="Calibri"/>
              </a:rPr>
              <a:t>–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жалпы 56 </a:t>
            </a:r>
            <a:r>
              <a:rPr sz="1400" spc="-15" dirty="0">
                <a:latin typeface="Calibri"/>
                <a:cs typeface="Calibri"/>
              </a:rPr>
              <a:t>кредит; </a:t>
            </a:r>
            <a:r>
              <a:rPr sz="1400" spc="-10" dirty="0">
                <a:latin typeface="Calibri"/>
                <a:cs typeface="Calibri"/>
              </a:rPr>
              <a:t>(бейіндік пәндер </a:t>
            </a:r>
            <a:r>
              <a:rPr sz="1400" spc="-15" dirty="0">
                <a:latin typeface="Calibri"/>
                <a:cs typeface="Calibri"/>
              </a:rPr>
              <a:t>60- кредитті </a:t>
            </a:r>
            <a:r>
              <a:rPr sz="1400" spc="-10" dirty="0">
                <a:latin typeface="Calibri"/>
                <a:cs typeface="Calibri"/>
              </a:rPr>
              <a:t>қамтиды); 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ББ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бойынша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барлығы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240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кредит,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барлығы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–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60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пән.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81044" y="5183123"/>
            <a:ext cx="5074920" cy="524510"/>
          </a:xfrm>
          <a:prstGeom prst="rect">
            <a:avLst/>
          </a:prstGeom>
          <a:ln w="9144">
            <a:solidFill>
              <a:srgbClr val="41709C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91440" marR="241935">
              <a:lnSpc>
                <a:spcPct val="100000"/>
              </a:lnSpc>
              <a:spcBef>
                <a:spcPts val="285"/>
              </a:spcBef>
            </a:pPr>
            <a:r>
              <a:rPr sz="1400" spc="-15" dirty="0">
                <a:latin typeface="Calibri"/>
                <a:cs typeface="Calibri"/>
              </a:rPr>
              <a:t>Пәндер</a:t>
            </a:r>
            <a:r>
              <a:rPr sz="1400" spc="6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5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кредиттен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қамтылған.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Бейіндік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пәндер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бойынша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5-7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кредиттен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қойылған.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08903" y="5145366"/>
            <a:ext cx="3211818" cy="124128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94767" y="110489"/>
            <a:ext cx="593784" cy="644652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316991"/>
            <a:ext cx="7595870" cy="307975"/>
          </a:xfrm>
          <a:custGeom>
            <a:avLst/>
            <a:gdLst/>
            <a:ahLst/>
            <a:cxnLst/>
            <a:rect l="l" t="t" r="r" b="b"/>
            <a:pathLst>
              <a:path w="7595870" h="307975">
                <a:moveTo>
                  <a:pt x="7595616" y="0"/>
                </a:moveTo>
                <a:lnTo>
                  <a:pt x="0" y="0"/>
                </a:lnTo>
                <a:lnTo>
                  <a:pt x="0" y="307847"/>
                </a:lnTo>
                <a:lnTo>
                  <a:pt x="7518654" y="307847"/>
                </a:lnTo>
                <a:lnTo>
                  <a:pt x="7595616" y="0"/>
                </a:lnTo>
                <a:close/>
              </a:path>
            </a:pathLst>
          </a:custGeom>
          <a:solidFill>
            <a:srgbClr val="00AB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6230" y="359790"/>
            <a:ext cx="6621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«6В04141–</a:t>
            </a:r>
            <a:r>
              <a:rPr sz="1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МЕМЛЕКЕТТІК</a:t>
            </a:r>
            <a:r>
              <a:rPr sz="12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ЖӘНЕ</a:t>
            </a:r>
            <a:r>
              <a:rPr sz="1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ЖЕРГІЛІКТІ</a:t>
            </a:r>
            <a:r>
              <a:rPr sz="12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БАСҚАРУ»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БІЛІМ</a:t>
            </a:r>
            <a:r>
              <a:rPr sz="12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БЕРУ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БАҒДАРЛАМАСЫ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1776" y="849484"/>
            <a:ext cx="8050530" cy="61785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u="none" spc="-10" dirty="0"/>
              <a:t>Қазақстан</a:t>
            </a:r>
            <a:r>
              <a:rPr u="none" spc="70" dirty="0"/>
              <a:t> </a:t>
            </a:r>
            <a:r>
              <a:rPr u="none" spc="-15" dirty="0"/>
              <a:t>Республикасы</a:t>
            </a:r>
            <a:r>
              <a:rPr u="none" spc="40" dirty="0"/>
              <a:t> </a:t>
            </a:r>
            <a:r>
              <a:rPr u="none" spc="-15" dirty="0"/>
              <a:t>ЖОО-ның</a:t>
            </a:r>
            <a:r>
              <a:rPr u="none" spc="25" dirty="0"/>
              <a:t> </a:t>
            </a:r>
            <a:r>
              <a:rPr u="none" spc="-10" dirty="0"/>
              <a:t>және</a:t>
            </a:r>
            <a:r>
              <a:rPr u="none" spc="20" dirty="0"/>
              <a:t> </a:t>
            </a:r>
            <a:r>
              <a:rPr u="none" dirty="0"/>
              <a:t>Ахмет</a:t>
            </a:r>
            <a:r>
              <a:rPr u="none" spc="-40" dirty="0"/>
              <a:t> </a:t>
            </a:r>
            <a:r>
              <a:rPr u="none" spc="-20" dirty="0"/>
              <a:t>Ясауи</a:t>
            </a:r>
            <a:r>
              <a:rPr u="none" spc="25" dirty="0"/>
              <a:t> </a:t>
            </a:r>
            <a:r>
              <a:rPr u="none" spc="-10" dirty="0"/>
              <a:t>университетінің</a:t>
            </a:r>
            <a:r>
              <a:rPr u="none" spc="70" dirty="0"/>
              <a:t> </a:t>
            </a:r>
            <a:r>
              <a:rPr u="none" dirty="0"/>
              <a:t>білім</a:t>
            </a:r>
          </a:p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u="none" spc="-20" dirty="0"/>
              <a:t>беру</a:t>
            </a:r>
            <a:r>
              <a:rPr u="none" spc="-10" dirty="0"/>
              <a:t> </a:t>
            </a:r>
            <a:r>
              <a:rPr u="none" spc="-15" dirty="0"/>
              <a:t>бағдарламаларының</a:t>
            </a:r>
            <a:r>
              <a:rPr u="none" spc="100" dirty="0"/>
              <a:t> </a:t>
            </a:r>
            <a:r>
              <a:rPr u="none" spc="-10" dirty="0"/>
              <a:t>рейтингісі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42771" y="1560398"/>
            <a:ext cx="657479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Times New Roman"/>
                <a:cs typeface="Times New Roman"/>
              </a:rPr>
              <a:t>(«Атамекен»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ҚР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Ұлттық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5" dirty="0" err="1">
                <a:latin typeface="Times New Roman"/>
                <a:cs typeface="Times New Roman"/>
              </a:rPr>
              <a:t>кәсіпкерлер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10" dirty="0" err="1" smtClean="0">
                <a:latin typeface="Times New Roman"/>
                <a:cs typeface="Times New Roman"/>
              </a:rPr>
              <a:t>палатасы</a:t>
            </a:r>
            <a:r>
              <a:rPr lang="ru-RU" sz="1800" spc="-10" dirty="0" smtClean="0">
                <a:latin typeface="Times New Roman"/>
                <a:cs typeface="Times New Roman"/>
              </a:rPr>
              <a:t>   </a:t>
            </a:r>
            <a:r>
              <a:rPr sz="1800" spc="5" dirty="0" smtClean="0">
                <a:latin typeface="Times New Roman"/>
                <a:cs typeface="Times New Roman"/>
              </a:rPr>
              <a:t>201</a:t>
            </a:r>
            <a:r>
              <a:rPr lang="ru-RU" sz="1800" spc="5" dirty="0" smtClean="0">
                <a:latin typeface="Times New Roman"/>
                <a:cs typeface="Times New Roman"/>
              </a:rPr>
              <a:t>9</a:t>
            </a:r>
            <a:r>
              <a:rPr sz="1800" spc="5" dirty="0" smtClean="0">
                <a:latin typeface="Times New Roman"/>
                <a:cs typeface="Times New Roman"/>
              </a:rPr>
              <a:t>,</a:t>
            </a:r>
            <a:r>
              <a:rPr sz="1800" spc="-30" dirty="0" smtClean="0">
                <a:latin typeface="Times New Roman"/>
                <a:cs typeface="Times New Roman"/>
              </a:rPr>
              <a:t> </a:t>
            </a:r>
            <a:r>
              <a:rPr sz="1800" spc="5" dirty="0" smtClean="0">
                <a:latin typeface="Times New Roman"/>
                <a:cs typeface="Times New Roman"/>
              </a:rPr>
              <a:t>20</a:t>
            </a:r>
            <a:r>
              <a:rPr lang="ru-RU" sz="1800" spc="5" dirty="0" smtClean="0">
                <a:latin typeface="Times New Roman"/>
                <a:cs typeface="Times New Roman"/>
              </a:rPr>
              <a:t>20</a:t>
            </a:r>
            <a:r>
              <a:rPr sz="1800" spc="5" dirty="0" smtClean="0">
                <a:latin typeface="Times New Roman"/>
                <a:cs typeface="Times New Roman"/>
              </a:rPr>
              <a:t>,</a:t>
            </a:r>
            <a:r>
              <a:rPr sz="1800" spc="-60" dirty="0" smtClean="0">
                <a:latin typeface="Times New Roman"/>
                <a:cs typeface="Times New Roman"/>
              </a:rPr>
              <a:t> </a:t>
            </a:r>
            <a:r>
              <a:rPr sz="1800" spc="5" dirty="0" smtClean="0">
                <a:latin typeface="Times New Roman"/>
                <a:cs typeface="Times New Roman"/>
              </a:rPr>
              <a:t>202</a:t>
            </a:r>
            <a:r>
              <a:rPr lang="ru-RU" sz="1800" spc="5" dirty="0" smtClean="0">
                <a:latin typeface="Times New Roman"/>
                <a:cs typeface="Times New Roman"/>
              </a:rPr>
              <a:t>1</a:t>
            </a:r>
            <a:r>
              <a:rPr lang="en-US" sz="1800" spc="5" dirty="0" smtClean="0">
                <a:latin typeface="Times New Roman"/>
                <a:cs typeface="Times New Roman"/>
              </a:rPr>
              <a:t>, 2022, 2023 </a:t>
            </a:r>
            <a:r>
              <a:rPr sz="1800" spc="5" dirty="0" smtClean="0">
                <a:latin typeface="Times New Roman"/>
                <a:cs typeface="Times New Roman"/>
              </a:rPr>
              <a:t>ж</a:t>
            </a:r>
            <a:r>
              <a:rPr sz="1800" spc="5" dirty="0">
                <a:latin typeface="Times New Roman"/>
                <a:cs typeface="Times New Roman"/>
              </a:rPr>
              <a:t>.)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19855" y="4797550"/>
            <a:ext cx="1981200" cy="1981200"/>
          </a:xfrm>
          <a:prstGeom prst="rect">
            <a:avLst/>
          </a:prstGeom>
        </p:spPr>
      </p:pic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839381" y="2345182"/>
          <a:ext cx="7563483" cy="1828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2419"/>
                <a:gridCol w="914400"/>
                <a:gridCol w="1143000"/>
                <a:gridCol w="1066800"/>
                <a:gridCol w="1143000"/>
                <a:gridCol w="1163864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Рейтинг</a:t>
                      </a:r>
                      <a:r>
                        <a:rPr sz="24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атауы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2019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2021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2022</a:t>
                      </a:r>
                      <a:endParaRPr sz="2400" b="1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  <a:endParaRPr sz="2400" b="1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BB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Атамекен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9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79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6/39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2795"/>
                        </a:lnSpc>
                      </a:pPr>
                      <a:r>
                        <a:rPr lang="en-US" sz="2400" b="1" dirty="0" smtClean="0">
                          <a:latin typeface="Times New Roman"/>
                          <a:cs typeface="Times New Roman"/>
                        </a:rPr>
                        <a:t>34/39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2795"/>
                        </a:lnSpc>
                      </a:pPr>
                      <a:r>
                        <a:rPr lang="en-US" sz="2400" b="1" dirty="0" smtClean="0">
                          <a:latin typeface="Times New Roman"/>
                          <a:cs typeface="Times New Roman"/>
                        </a:rPr>
                        <a:t>15/34</a:t>
                      </a:r>
                      <a:endParaRPr sz="24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2795"/>
                        </a:lnSpc>
                      </a:pPr>
                      <a:r>
                        <a:rPr lang="en-US" sz="2400" b="1" dirty="0" smtClean="0">
                          <a:latin typeface="Times New Roman"/>
                          <a:cs typeface="Times New Roman"/>
                        </a:rPr>
                        <a:t>13/33</a:t>
                      </a:r>
                      <a:endParaRPr sz="24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FF2"/>
                    </a:solidFill>
                  </a:tcPr>
                </a:tc>
              </a:tr>
              <a:tr h="4571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НААР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8/31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6/30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7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НКАОКА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FF2"/>
                    </a:solidFill>
                  </a:tcPr>
                </a:tc>
              </a:tr>
            </a:tbl>
          </a:graphicData>
        </a:graphic>
      </p:graphicFrame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0663" y="5259222"/>
            <a:ext cx="2388977" cy="12443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230" y="359790"/>
            <a:ext cx="6621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«6В04141–</a:t>
            </a:r>
            <a:r>
              <a:rPr sz="1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МЕМЛЕКЕТТІК</a:t>
            </a:r>
            <a:r>
              <a:rPr sz="12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ЖӘНЕ</a:t>
            </a:r>
            <a:r>
              <a:rPr sz="1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ЖЕРГІЛІКТІ</a:t>
            </a:r>
            <a:r>
              <a:rPr sz="12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БАСҚАРУ»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БІЛІМ</a:t>
            </a:r>
            <a:r>
              <a:rPr sz="12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БЕРУ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БАҒДАРЛАМАСЫ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3151" y="637413"/>
            <a:ext cx="795909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140460" marR="5080" indent="-1128395">
              <a:lnSpc>
                <a:spcPts val="2590"/>
              </a:lnSpc>
              <a:spcBef>
                <a:spcPts val="425"/>
              </a:spcBef>
            </a:pPr>
            <a:r>
              <a:rPr sz="2400" u="none" dirty="0"/>
              <a:t>Жұмыс</a:t>
            </a:r>
            <a:r>
              <a:rPr sz="2400" u="none" spc="-10" dirty="0"/>
              <a:t> </a:t>
            </a:r>
            <a:r>
              <a:rPr sz="2400" u="none" spc="-15" dirty="0"/>
              <a:t>берушілермен,</a:t>
            </a:r>
            <a:r>
              <a:rPr sz="2400" u="none" spc="50" dirty="0"/>
              <a:t> </a:t>
            </a:r>
            <a:r>
              <a:rPr sz="2400" u="none" spc="-10" dirty="0"/>
              <a:t>мемлекеттік</a:t>
            </a:r>
            <a:r>
              <a:rPr sz="2400" u="none" dirty="0"/>
              <a:t> </a:t>
            </a:r>
            <a:r>
              <a:rPr sz="2400" u="none" spc="-5" dirty="0"/>
              <a:t>билік</a:t>
            </a:r>
            <a:r>
              <a:rPr sz="2400" u="none" spc="15" dirty="0"/>
              <a:t> </a:t>
            </a:r>
            <a:r>
              <a:rPr sz="2400" u="none" dirty="0"/>
              <a:t>органдарымен, </a:t>
            </a:r>
            <a:r>
              <a:rPr sz="2400" u="none" spc="-585" dirty="0"/>
              <a:t> </a:t>
            </a:r>
            <a:r>
              <a:rPr sz="2400" u="none" dirty="0"/>
              <a:t>бизнес</a:t>
            </a:r>
            <a:r>
              <a:rPr sz="2400" u="none" spc="5" dirty="0"/>
              <a:t> </a:t>
            </a:r>
            <a:r>
              <a:rPr sz="2400" u="none" dirty="0"/>
              <a:t>өкілдерімен</a:t>
            </a:r>
            <a:r>
              <a:rPr sz="2400" u="none" spc="-35" dirty="0"/>
              <a:t> </a:t>
            </a:r>
            <a:r>
              <a:rPr sz="2400" u="none" dirty="0"/>
              <a:t>байланыс</a:t>
            </a:r>
            <a:r>
              <a:rPr sz="2400" u="none" spc="-20" dirty="0"/>
              <a:t> </a:t>
            </a:r>
            <a:r>
              <a:rPr sz="2400" u="none" spc="-10" dirty="0"/>
              <a:t>нәтижелері</a:t>
            </a:r>
            <a:endParaRPr sz="24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17182" y="1478407"/>
          <a:ext cx="8592185" cy="5250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040"/>
                <a:gridCol w="5817870"/>
                <a:gridCol w="1440180"/>
                <a:gridCol w="887095"/>
              </a:tblGrid>
              <a:tr h="490727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Мекеме</a:t>
                      </a:r>
                      <a:r>
                        <a:rPr sz="1400" b="1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атауы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Байланыс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717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нәтижелері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мерзімі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4556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Түркістан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облысының</a:t>
                      </a:r>
                      <a:r>
                        <a:rPr sz="13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Энергетика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тұрғын-үй</a:t>
                      </a:r>
                      <a:r>
                        <a:rPr sz="13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5" dirty="0">
                          <a:latin typeface="Times New Roman"/>
                          <a:cs typeface="Times New Roman"/>
                        </a:rPr>
                        <a:t>коммуналдық</a:t>
                      </a:r>
                      <a:r>
                        <a:rPr sz="13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шаруашылығы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басқармасы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10820" marR="201930" indent="106680">
                        <a:lnSpc>
                          <a:spcPts val="1560"/>
                        </a:lnSpc>
                        <a:spcBef>
                          <a:spcPts val="5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Іс-тәжірибе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3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елісім-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60960" indent="20955">
                        <a:lnSpc>
                          <a:spcPts val="1560"/>
                        </a:lnSpc>
                        <a:spcBef>
                          <a:spcPts val="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№18/1255 </a:t>
                      </a:r>
                      <a:r>
                        <a:rPr sz="1300" spc="-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962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Түркістан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облысының</a:t>
                      </a:r>
                      <a:r>
                        <a:rPr sz="13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0" dirty="0">
                          <a:latin typeface="Times New Roman"/>
                          <a:cs typeface="Times New Roman"/>
                        </a:rPr>
                        <a:t>Экономика</a:t>
                      </a:r>
                      <a:r>
                        <a:rPr sz="13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0" dirty="0">
                          <a:latin typeface="Times New Roman"/>
                          <a:cs typeface="Times New Roman"/>
                        </a:rPr>
                        <a:t>бюджеттік</a:t>
                      </a:r>
                      <a:r>
                        <a:rPr sz="13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5" dirty="0">
                          <a:latin typeface="Times New Roman"/>
                          <a:cs typeface="Times New Roman"/>
                        </a:rPr>
                        <a:t>жоспарлау</a:t>
                      </a:r>
                      <a:r>
                        <a:rPr sz="13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басқармасы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15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Іс-тәжірибе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150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келісім-шарты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51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№18/1256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ts val="1500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12.10.2018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556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«Түркістан»</a:t>
                      </a:r>
                      <a:r>
                        <a:rPr sz="13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әлеуметтік-кәсіпкерлік</a:t>
                      </a:r>
                      <a:r>
                        <a:rPr sz="13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корпорациясы</a:t>
                      </a:r>
                      <a:r>
                        <a:rPr sz="13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«Ұлттық</a:t>
                      </a:r>
                      <a:r>
                        <a:rPr sz="13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5" dirty="0">
                          <a:latin typeface="Times New Roman"/>
                          <a:cs typeface="Times New Roman"/>
                        </a:rPr>
                        <a:t>компаниясы»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Акционерлік</a:t>
                      </a:r>
                      <a:r>
                        <a:rPr sz="13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қоғамы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басқармасы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10820" marR="201930" indent="106680">
                        <a:lnSpc>
                          <a:spcPts val="1560"/>
                        </a:lnSpc>
                        <a:spcBef>
                          <a:spcPts val="10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Іс-тәжірибе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3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елісім-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60960" indent="20955">
                        <a:lnSpc>
                          <a:spcPts val="15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№18/1257 </a:t>
                      </a:r>
                      <a:r>
                        <a:rPr sz="1300" spc="-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Түркістан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облысының</a:t>
                      </a:r>
                      <a:r>
                        <a:rPr sz="13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35" dirty="0">
                          <a:latin typeface="Times New Roman"/>
                          <a:cs typeface="Times New Roman"/>
                        </a:rPr>
                        <a:t>Жер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инспекциясы</a:t>
                      </a:r>
                      <a:r>
                        <a:rPr sz="13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басқармасы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210820" marR="201930" indent="106680">
                        <a:lnSpc>
                          <a:spcPts val="156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Іс-тәжірибе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3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елісім-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60960" indent="20955">
                        <a:lnSpc>
                          <a:spcPts val="1560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№18/1258 </a:t>
                      </a:r>
                      <a:r>
                        <a:rPr sz="1300" spc="-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556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Түркістан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облысының</a:t>
                      </a:r>
                      <a:r>
                        <a:rPr sz="13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Жұмыспен</a:t>
                      </a:r>
                      <a:r>
                        <a:rPr sz="13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0" dirty="0">
                          <a:latin typeface="Times New Roman"/>
                          <a:cs typeface="Times New Roman"/>
                        </a:rPr>
                        <a:t>қамтуды</a:t>
                      </a:r>
                      <a:r>
                        <a:rPr sz="13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үйлестіру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әлеуметтік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бағдарламалар</a:t>
                      </a:r>
                      <a:r>
                        <a:rPr sz="13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басқармасы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2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Іс-тәжірибе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келісім-шарты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520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№18/1259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12.10.2018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962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Түркістан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облысының</a:t>
                      </a:r>
                      <a:r>
                        <a:rPr sz="13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Ішкі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саясат</a:t>
                      </a:r>
                      <a:r>
                        <a:rPr sz="13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басқармасы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210820" marR="201930" indent="106680">
                        <a:lnSpc>
                          <a:spcPts val="156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Іс-тәжірибе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3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елісім-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60960" indent="20955">
                        <a:lnSpc>
                          <a:spcPts val="1560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№18/1260 </a:t>
                      </a:r>
                      <a:r>
                        <a:rPr sz="1300" spc="-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556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Түркістан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облысының</a:t>
                      </a:r>
                      <a:r>
                        <a:rPr sz="13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Кәсіпкерлік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sz="13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индустриалды-инновациялық</a:t>
                      </a:r>
                      <a:r>
                        <a:rPr sz="13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даму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басқармасы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25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Іс-тәжірибе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келісім-шарты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52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№18/1261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12.10.2018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Түркістан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облысының</a:t>
                      </a:r>
                      <a:r>
                        <a:rPr sz="13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Отбасы,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балалар</a:t>
                      </a:r>
                      <a:r>
                        <a:rPr sz="13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жастар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істері</a:t>
                      </a:r>
                      <a:r>
                        <a:rPr sz="13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жөніндегі</a:t>
                      </a:r>
                      <a:r>
                        <a:rPr sz="13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басқарма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25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Іс-тәжірибе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1495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келісім-шарты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52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№18/1262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12.10.2018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3962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Түркістан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қаласы</a:t>
                      </a:r>
                      <a:r>
                        <a:rPr sz="13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әкімдігінің</a:t>
                      </a:r>
                      <a:r>
                        <a:rPr sz="13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Білім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бөлімі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10820" marR="201930" indent="106680">
                        <a:lnSpc>
                          <a:spcPts val="156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Іс-тәжірибе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3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елісім-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60960" indent="20955">
                        <a:lnSpc>
                          <a:spcPts val="1560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№18/1263 </a:t>
                      </a:r>
                      <a:r>
                        <a:rPr sz="1300" spc="-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9623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Түркістан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облысының</a:t>
                      </a:r>
                      <a:r>
                        <a:rPr sz="13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30" dirty="0">
                          <a:latin typeface="Times New Roman"/>
                          <a:cs typeface="Times New Roman"/>
                        </a:rPr>
                        <a:t>Ауыл</a:t>
                      </a:r>
                      <a:r>
                        <a:rPr sz="13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шаруашылығы</a:t>
                      </a:r>
                      <a:r>
                        <a:rPr sz="13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басқармасы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3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Іс-тәжірибе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149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келісім-шарты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530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№18/1272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ts val="1490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12.10.2018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529590"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ҚР</a:t>
                      </a:r>
                      <a:r>
                        <a:rPr sz="13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Мемлекеттік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5" dirty="0">
                          <a:latin typeface="Times New Roman"/>
                          <a:cs typeface="Times New Roman"/>
                        </a:rPr>
                        <a:t>қызмет</a:t>
                      </a:r>
                      <a:r>
                        <a:rPr sz="13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істері</a:t>
                      </a:r>
                      <a:r>
                        <a:rPr sz="13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сыбайлас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5" dirty="0">
                          <a:latin typeface="Times New Roman"/>
                          <a:cs typeface="Times New Roman"/>
                        </a:rPr>
                        <a:t>жемқорлыққа</a:t>
                      </a:r>
                      <a:r>
                        <a:rPr sz="13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қарсы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іс-қимыл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Агенттігінің</a:t>
                      </a:r>
                      <a:r>
                        <a:rPr sz="13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Түркістан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облысы</a:t>
                      </a:r>
                      <a:r>
                        <a:rPr sz="13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бойынша</a:t>
                      </a:r>
                      <a:r>
                        <a:rPr sz="13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департаменті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10820" marR="201930" indent="106680">
                        <a:lnSpc>
                          <a:spcPts val="1560"/>
                        </a:lnSpc>
                        <a:spcBef>
                          <a:spcPts val="20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Іс-тәжірибе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3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елісім-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ы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61594" indent="20955">
                        <a:lnSpc>
                          <a:spcPts val="1560"/>
                        </a:lnSpc>
                        <a:spcBef>
                          <a:spcPts val="20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№18/1491 </a:t>
                      </a:r>
                      <a:r>
                        <a:rPr sz="1300" spc="-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2018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230" y="359790"/>
            <a:ext cx="6621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«6В04141–</a:t>
            </a:r>
            <a:r>
              <a:rPr sz="1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МЕМЛЕКЕТТІК</a:t>
            </a:r>
            <a:r>
              <a:rPr sz="12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ЖӘНЕ</a:t>
            </a:r>
            <a:r>
              <a:rPr sz="1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ЖЕРГІЛІКТІ</a:t>
            </a:r>
            <a:r>
              <a:rPr sz="12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БАСҚАРУ»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БІЛІМ</a:t>
            </a:r>
            <a:r>
              <a:rPr sz="12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БЕРУ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БАҒДАРЛАМАСЫ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400" y="1676400"/>
          <a:ext cx="7696200" cy="10871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693"/>
                <a:gridCol w="2241844"/>
                <a:gridCol w="597692"/>
                <a:gridCol w="523228"/>
                <a:gridCol w="597693"/>
                <a:gridCol w="597693"/>
                <a:gridCol w="597693"/>
                <a:gridCol w="516638"/>
                <a:gridCol w="608895"/>
                <a:gridCol w="608895"/>
                <a:gridCol w="608236"/>
              </a:tblGrid>
              <a:tr h="3670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№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Бағдарлама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атауы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k-KZ" sz="1600" dirty="0" smtClean="0">
                          <a:latin typeface="Calibri"/>
                          <a:cs typeface="Calibri"/>
                        </a:rPr>
                        <a:t>Жалпы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</a:tr>
              <a:tr h="720090"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35" marR="2159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241300">
                        <a:lnSpc>
                          <a:spcPct val="114999"/>
                        </a:lnSpc>
                        <a:spcBef>
                          <a:spcPts val="405"/>
                        </a:spcBef>
                      </a:pPr>
                      <a:r>
                        <a:rPr sz="1600" spc="-10" dirty="0" err="1">
                          <a:latin typeface="Calibri"/>
                          <a:cs typeface="Calibri"/>
                        </a:rPr>
                        <a:t>Мемлекеттік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35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 err="1">
                          <a:latin typeface="Calibri"/>
                          <a:cs typeface="Calibri"/>
                        </a:rPr>
                        <a:t>және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600" spc="0" dirty="0" err="1" smtClean="0">
                          <a:latin typeface="Calibri"/>
                          <a:cs typeface="Calibri"/>
                        </a:rPr>
                        <a:t>жер</a:t>
                      </a:r>
                      <a:r>
                        <a:rPr lang="kk-KZ" sz="1600" spc="0" dirty="0" smtClean="0">
                          <a:latin typeface="Calibri"/>
                          <a:cs typeface="Calibri"/>
                        </a:rPr>
                        <a:t>гілікті</a:t>
                      </a:r>
                      <a:r>
                        <a:rPr lang="kk-KZ" sz="1600" spc="0" baseline="0" dirty="0" smtClean="0">
                          <a:latin typeface="Calibri"/>
                          <a:cs typeface="Calibri"/>
                        </a:rPr>
                        <a:t> басқару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9</a:t>
                      </a:r>
                      <a:r>
                        <a:rPr sz="1600" dirty="0" smtClean="0">
                          <a:latin typeface="Calibri"/>
                          <a:cs typeface="Calibri"/>
                        </a:rPr>
                        <a:t>,8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0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9</a:t>
                      </a:r>
                      <a:r>
                        <a:rPr sz="160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76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8</a:t>
                      </a:r>
                      <a:r>
                        <a:rPr sz="160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95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9</a:t>
                      </a:r>
                      <a:r>
                        <a:rPr sz="1600" dirty="0" smtClean="0">
                          <a:latin typeface="Calibri"/>
                          <a:cs typeface="Calibri"/>
                        </a:rPr>
                        <a:t>,8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2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9</a:t>
                      </a:r>
                      <a:r>
                        <a:rPr sz="160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32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9</a:t>
                      </a:r>
                      <a:r>
                        <a:rPr sz="160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70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9</a:t>
                      </a:r>
                      <a:r>
                        <a:rPr sz="160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96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9</a:t>
                      </a:r>
                      <a:r>
                        <a:rPr sz="160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79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9,6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733796" y="899109"/>
            <a:ext cx="8034020" cy="784860"/>
            <a:chOff x="733796" y="899109"/>
            <a:chExt cx="8034020" cy="78486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3796" y="1040869"/>
              <a:ext cx="474948" cy="17956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4607" y="899109"/>
              <a:ext cx="382371" cy="5103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30807" y="899109"/>
              <a:ext cx="815149" cy="51033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39824" y="899109"/>
              <a:ext cx="665772" cy="51033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57400" y="899109"/>
              <a:ext cx="1391285" cy="51033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03447" y="899109"/>
              <a:ext cx="812114" cy="51033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767328" y="899109"/>
              <a:ext cx="3027933" cy="51033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89192" y="899109"/>
              <a:ext cx="2278252" cy="51033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11223" y="1173429"/>
              <a:ext cx="421982" cy="51033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527047" y="1173429"/>
              <a:ext cx="1378966" cy="510336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666999" y="1173429"/>
              <a:ext cx="1406398" cy="51033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837431" y="1173429"/>
              <a:ext cx="1092504" cy="510336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623816" y="1173429"/>
              <a:ext cx="1229690" cy="510336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47360" y="1173429"/>
              <a:ext cx="382371" cy="51033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623560" y="1173429"/>
              <a:ext cx="1376044" cy="510336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763511" y="1173429"/>
              <a:ext cx="1183970" cy="510336"/>
            </a:xfrm>
            <a:prstGeom prst="rect">
              <a:avLst/>
            </a:prstGeom>
          </p:spPr>
        </p:pic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722477" y="956005"/>
            <a:ext cx="7898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u="none" spc="5" dirty="0" smtClean="0"/>
              <a:t>202</a:t>
            </a:r>
            <a:r>
              <a:rPr lang="en-US" u="none" spc="5" dirty="0" smtClean="0"/>
              <a:t>2</a:t>
            </a:r>
            <a:r>
              <a:rPr u="none" spc="5" dirty="0" smtClean="0"/>
              <a:t>-202</a:t>
            </a:r>
            <a:r>
              <a:rPr lang="en-US" u="none" spc="5" dirty="0" smtClean="0"/>
              <a:t>3</a:t>
            </a:r>
            <a:r>
              <a:rPr u="none" spc="-70" dirty="0" smtClean="0"/>
              <a:t> </a:t>
            </a:r>
            <a:r>
              <a:rPr u="none" spc="-10" dirty="0"/>
              <a:t>оқу</a:t>
            </a:r>
            <a:r>
              <a:rPr u="none" spc="25" dirty="0"/>
              <a:t> </a:t>
            </a:r>
            <a:r>
              <a:rPr u="none" spc="-15" dirty="0"/>
              <a:t>жылының</a:t>
            </a:r>
            <a:r>
              <a:rPr u="none" spc="35" dirty="0"/>
              <a:t> </a:t>
            </a:r>
            <a:r>
              <a:rPr u="none" spc="-5" dirty="0"/>
              <a:t>күзгі</a:t>
            </a:r>
            <a:r>
              <a:rPr u="none" spc="20" dirty="0"/>
              <a:t> </a:t>
            </a:r>
            <a:r>
              <a:rPr u="none" spc="-5" dirty="0"/>
              <a:t>сессия</a:t>
            </a:r>
            <a:r>
              <a:rPr u="none" spc="15" dirty="0"/>
              <a:t> </a:t>
            </a:r>
            <a:r>
              <a:rPr u="none" spc="-10" dirty="0"/>
              <a:t>нәтижесі</a:t>
            </a:r>
            <a:r>
              <a:rPr u="none" spc="90" dirty="0"/>
              <a:t> </a:t>
            </a:r>
            <a:r>
              <a:rPr u="none" spc="-15" dirty="0"/>
              <a:t>бойынша</a:t>
            </a:r>
            <a:r>
              <a:rPr u="none" spc="65" dirty="0"/>
              <a:t> </a:t>
            </a:r>
            <a:r>
              <a:rPr u="none" spc="-15" dirty="0"/>
              <a:t>ұйымдастырылған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u="none" spc="-15" dirty="0"/>
              <a:t>«Оқытушы</a:t>
            </a:r>
            <a:r>
              <a:rPr u="none" spc="60" dirty="0"/>
              <a:t> </a:t>
            </a:r>
            <a:r>
              <a:rPr u="none" spc="-25" dirty="0"/>
              <a:t>студенттер</a:t>
            </a:r>
            <a:r>
              <a:rPr u="none" spc="85" dirty="0"/>
              <a:t> </a:t>
            </a:r>
            <a:r>
              <a:rPr u="none" spc="-10" dirty="0"/>
              <a:t>көзімен»</a:t>
            </a:r>
            <a:r>
              <a:rPr u="none" spc="40" dirty="0"/>
              <a:t> </a:t>
            </a:r>
            <a:r>
              <a:rPr u="none" spc="-15" dirty="0"/>
              <a:t>онлайн-сауалнама</a:t>
            </a:r>
            <a:r>
              <a:rPr u="none" spc="95" dirty="0"/>
              <a:t> </a:t>
            </a:r>
            <a:r>
              <a:rPr u="none" spc="-10" dirty="0"/>
              <a:t>мәліметі</a:t>
            </a:r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508000" y="3523615"/>
          <a:ext cx="8352153" cy="24327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3410"/>
                <a:gridCol w="1391285"/>
                <a:gridCol w="1228089"/>
                <a:gridCol w="1105535"/>
                <a:gridCol w="1473834"/>
              </a:tblGrid>
              <a:tr h="567563">
                <a:tc rowSpan="2">
                  <a:txBody>
                    <a:bodyPr/>
                    <a:lstStyle/>
                    <a:p>
                      <a:pPr marL="1270" algn="ctr">
                        <a:lnSpc>
                          <a:spcPts val="1870"/>
                        </a:lnSpc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Оқу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түрі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870"/>
                        </a:lnSpc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Курс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149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87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70"/>
                        </a:lnSpc>
                      </a:pP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II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870"/>
                        </a:lnSpc>
                      </a:pP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III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70"/>
                        </a:lnSpc>
                      </a:pP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IV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</a:tr>
              <a:tr h="301371">
                <a:tc>
                  <a:txBody>
                    <a:bodyPr/>
                    <a:lstStyle/>
                    <a:p>
                      <a:pPr marL="635" algn="ctr">
                        <a:lnSpc>
                          <a:spcPts val="1870"/>
                        </a:lnSpc>
                      </a:pPr>
                      <a:r>
                        <a:rPr sz="16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Грант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870"/>
                        </a:lnSpc>
                      </a:pP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87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87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87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301497">
                <a:tc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Квота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875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</a:pPr>
                      <a:r>
                        <a:rPr lang="ru-RU" sz="1600" spc="-40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875"/>
                        </a:lnSpc>
                      </a:pPr>
                      <a:r>
                        <a:rPr sz="1600" spc="1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600" spc="1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875"/>
                        </a:lnSpc>
                      </a:pPr>
                      <a:r>
                        <a:rPr sz="1600" spc="1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600" spc="10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</a:tr>
              <a:tr h="301371">
                <a:tc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Ақылы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</a:pPr>
                      <a:r>
                        <a:rPr lang="ru-RU" sz="1600" spc="-35" dirty="0" smtClean="0">
                          <a:latin typeface="Times New Roman"/>
                          <a:cs typeface="Times New Roman"/>
                        </a:rPr>
                        <a:t>7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875"/>
                        </a:lnSpc>
                      </a:pP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8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875"/>
                        </a:lnSpc>
                      </a:pPr>
                      <a:r>
                        <a:rPr lang="ru-RU" sz="1600" spc="15" dirty="0" smtClean="0">
                          <a:latin typeface="Times New Roman"/>
                          <a:cs typeface="Times New Roman"/>
                        </a:rPr>
                        <a:t>7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875"/>
                        </a:lnSpc>
                      </a:pP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14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357987">
                <a:tc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</a:pPr>
                      <a:r>
                        <a:rPr sz="1600" b="1" spc="-4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lang="ru-RU" sz="1600" b="1" spc="-4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ТЕ</a:t>
                      </a:r>
                      <a:r>
                        <a:rPr lang="ru-RU" sz="1600" b="1" spc="-40" baseline="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b="1" spc="-1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600" b="1" spc="-15" dirty="0" err="1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рант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875"/>
                        </a:lnSpc>
                      </a:pP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75"/>
                        </a:lnSpc>
                      </a:pP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75"/>
                        </a:lnSpc>
                      </a:pP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875"/>
                        </a:lnSpc>
                      </a:pP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FF2"/>
                    </a:solidFill>
                  </a:tcPr>
                </a:tc>
              </a:tr>
              <a:tr h="301434">
                <a:tc>
                  <a:txBody>
                    <a:bodyPr/>
                    <a:lstStyle/>
                    <a:p>
                      <a:pPr algn="ctr">
                        <a:lnSpc>
                          <a:spcPts val="1880"/>
                        </a:lnSpc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Жалпы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саны: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80"/>
                        </a:lnSpc>
                      </a:pPr>
                      <a:r>
                        <a:rPr sz="1600" b="1" spc="1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600" b="1" spc="1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80"/>
                        </a:lnSpc>
                      </a:pPr>
                      <a:r>
                        <a:rPr sz="1600" b="1" spc="1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600" b="1" spc="1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880"/>
                        </a:lnSpc>
                      </a:pPr>
                      <a:r>
                        <a:rPr lang="ru-RU" sz="1600" b="1" spc="10" dirty="0" smtClean="0">
                          <a:latin typeface="Times New Roman"/>
                          <a:cs typeface="Times New Roman"/>
                        </a:rPr>
                        <a:t>19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880"/>
                        </a:lnSpc>
                      </a:pPr>
                      <a:r>
                        <a:rPr sz="1600" b="1" spc="10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ru-RU" sz="1600" b="1" spc="1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</a:tbl>
          </a:graphicData>
        </a:graphic>
      </p:graphicFrame>
      <p:sp>
        <p:nvSpPr>
          <p:cNvPr id="23" name="object 23"/>
          <p:cNvSpPr txBox="1"/>
          <p:nvPr/>
        </p:nvSpPr>
        <p:spPr>
          <a:xfrm>
            <a:off x="902614" y="2984753"/>
            <a:ext cx="7552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Білімгерлердің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контингентін</a:t>
            </a:r>
            <a:r>
              <a:rPr sz="1800" b="1" spc="9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қалыптастыру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нәтижелері</a:t>
            </a:r>
            <a:r>
              <a:rPr sz="1800" b="1" spc="7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(қаңтар,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b="1" spc="5" dirty="0" smtClean="0">
                <a:latin typeface="Times New Roman"/>
                <a:cs typeface="Times New Roman"/>
              </a:rPr>
              <a:t>202</a:t>
            </a:r>
            <a:r>
              <a:rPr lang="ru-RU" b="1" spc="5" dirty="0" smtClean="0">
                <a:latin typeface="Times New Roman"/>
                <a:cs typeface="Times New Roman"/>
              </a:rPr>
              <a:t>4</a:t>
            </a:r>
            <a:r>
              <a:rPr sz="1800" b="1" spc="5" dirty="0" smtClean="0">
                <a:latin typeface="Times New Roman"/>
                <a:cs typeface="Times New Roman"/>
              </a:rPr>
              <a:t>ж</a:t>
            </a:r>
            <a:r>
              <a:rPr lang="ru-RU" sz="1800" b="1" spc="5" dirty="0" smtClean="0">
                <a:latin typeface="Times New Roman"/>
                <a:cs typeface="Times New Roman"/>
              </a:rPr>
              <a:t>.</a:t>
            </a:r>
            <a:r>
              <a:rPr sz="1800" b="1" spc="5" dirty="0" smtClean="0">
                <a:latin typeface="Times New Roman"/>
                <a:cs typeface="Times New Roman"/>
              </a:rPr>
              <a:t>)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3242" y="6086347"/>
            <a:ext cx="56661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800" spc="-25" dirty="0">
                <a:latin typeface="Times New Roman"/>
                <a:cs typeface="Times New Roman"/>
              </a:rPr>
              <a:t>Ескерту: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5" dirty="0" err="1">
                <a:latin typeface="Times New Roman"/>
                <a:cs typeface="Times New Roman"/>
              </a:rPr>
              <a:t>Жалпы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lang="ru-RU" spc="-15" dirty="0" smtClean="0">
                <a:latin typeface="Times New Roman"/>
                <a:cs typeface="Times New Roman"/>
              </a:rPr>
              <a:t>БББ</a:t>
            </a:r>
            <a:r>
              <a:rPr sz="1800" spc="50" dirty="0" smtClean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бойынша</a:t>
            </a:r>
            <a:r>
              <a:rPr sz="1800" dirty="0">
                <a:latin typeface="Times New Roman"/>
                <a:cs typeface="Times New Roman"/>
              </a:rPr>
              <a:t> 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lang="ru-RU" spc="5" dirty="0" smtClean="0">
                <a:latin typeface="Times New Roman"/>
                <a:cs typeface="Times New Roman"/>
              </a:rPr>
              <a:t>74</a:t>
            </a:r>
            <a:r>
              <a:rPr sz="1800" spc="-10" dirty="0" smtClean="0">
                <a:latin typeface="Times New Roman"/>
                <a:cs typeface="Times New Roman"/>
              </a:rPr>
              <a:t> </a:t>
            </a:r>
            <a:r>
              <a:rPr sz="1800" spc="-30" dirty="0" err="1" smtClean="0">
                <a:latin typeface="Times New Roman"/>
                <a:cs typeface="Times New Roman"/>
              </a:rPr>
              <a:t>студе</a:t>
            </a:r>
            <a:r>
              <a:rPr lang="ru-RU" sz="1800" spc="-30" dirty="0" err="1" smtClean="0">
                <a:latin typeface="Times New Roman"/>
                <a:cs typeface="Times New Roman"/>
              </a:rPr>
              <a:t>нт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230" y="359790"/>
            <a:ext cx="6621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«6В04141–</a:t>
            </a:r>
            <a:r>
              <a:rPr sz="1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МЕМЛЕКЕТТІК</a:t>
            </a:r>
            <a:r>
              <a:rPr sz="12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ЖӘНЕ</a:t>
            </a:r>
            <a:r>
              <a:rPr sz="1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ЖЕРГІЛІКТІ</a:t>
            </a:r>
            <a:r>
              <a:rPr sz="12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БАСҚАРУ»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БІЛІМ</a:t>
            </a:r>
            <a:r>
              <a:rPr sz="12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БЕРУ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БАҒДАРЛАМАСЫ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0026" y="645033"/>
            <a:ext cx="4664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dirty="0"/>
              <a:t>Түлектердің</a:t>
            </a:r>
            <a:r>
              <a:rPr sz="2400" u="none" spc="-50" dirty="0"/>
              <a:t> </a:t>
            </a:r>
            <a:r>
              <a:rPr sz="2400" u="none" spc="-10" dirty="0"/>
              <a:t>жұмысқа</a:t>
            </a:r>
            <a:r>
              <a:rPr sz="2400" u="none" dirty="0"/>
              <a:t> </a:t>
            </a:r>
            <a:r>
              <a:rPr sz="2400" u="none" spc="-5" dirty="0"/>
              <a:t>орналасуы</a:t>
            </a:r>
            <a:endParaRPr sz="24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94994" y="1095883"/>
          <a:ext cx="8065769" cy="22694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8590"/>
                <a:gridCol w="2688590"/>
                <a:gridCol w="2688589"/>
              </a:tblGrid>
              <a:tr h="3962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endParaRPr lang="ru-RU" sz="2000" b="1" spc="-10" dirty="0" smtClean="0">
                        <a:solidFill>
                          <a:srgbClr val="FFFFFF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28575">
                      <a:solidFill>
                        <a:srgbClr val="6FAC46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Бітірушу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саны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28575">
                      <a:solidFill>
                        <a:srgbClr val="6FAC46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Пайызбен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28575">
                      <a:solidFill>
                        <a:srgbClr val="6FAC46"/>
                      </a:solidFill>
                      <a:prstDash val="solid"/>
                    </a:lnB>
                    <a:solidFill>
                      <a:srgbClr val="00ABBB"/>
                    </a:solidFill>
                  </a:tcPr>
                </a:tc>
              </a:tr>
              <a:tr h="39623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2019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28575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CCEEF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21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28575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CCEE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92,4*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28575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CCEEF1"/>
                    </a:solidFill>
                  </a:tcPr>
                </a:tc>
              </a:tr>
              <a:tr h="39623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2020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CCEEF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16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CCEE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93,7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CCEEF1"/>
                    </a:solidFill>
                  </a:tcPr>
                </a:tc>
              </a:tr>
              <a:tr h="39623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2021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CCEEF1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spc="-114" dirty="0">
                          <a:latin typeface="Times New Roman"/>
                          <a:cs typeface="Times New Roman"/>
                        </a:rPr>
                        <a:t>11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CCEE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63,63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CCEEF1"/>
                    </a:solidFill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spc="5" dirty="0" smtClean="0">
                          <a:latin typeface="Times New Roman"/>
                          <a:cs typeface="Times New Roman"/>
                        </a:rPr>
                        <a:t>2022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F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18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F1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ru-RU" sz="2000" b="1" dirty="0" smtClean="0">
                          <a:latin typeface="Times New Roman"/>
                          <a:cs typeface="Times New Roman"/>
                        </a:rPr>
                        <a:t>-</a:t>
                      </a:r>
                    </a:p>
                  </a:txBody>
                  <a:tcPr marL="0" marR="0" marT="3683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F1"/>
                    </a:solidFill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ru-RU" sz="2000" b="1" dirty="0" smtClean="0">
                          <a:latin typeface="Times New Roman"/>
                          <a:cs typeface="Times New Roman"/>
                        </a:rPr>
                        <a:t>2023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 cap="flat" cmpd="sng" algn="ctr">
                      <a:solidFill>
                        <a:srgbClr val="6FAC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FAC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CCEEF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ru-RU" sz="2000" b="1" dirty="0" smtClean="0">
                          <a:latin typeface="Times New Roman"/>
                          <a:cs typeface="Times New Roman"/>
                        </a:rPr>
                        <a:t>19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 cap="flat" cmpd="sng" algn="ctr">
                      <a:solidFill>
                        <a:srgbClr val="6FAC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FAC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CCEEF1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ru-RU" sz="2000" b="1" dirty="0" smtClean="0">
                          <a:latin typeface="Times New Roman"/>
                          <a:cs typeface="Times New Roman"/>
                        </a:rPr>
                        <a:t>82</a:t>
                      </a:r>
                    </a:p>
                  </a:txBody>
                  <a:tcPr marL="0" marR="0" marT="36830" marB="0">
                    <a:lnL w="12700" cap="flat" cmpd="sng" algn="ctr">
                      <a:solidFill>
                        <a:srgbClr val="6FAC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FAC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CCEEF1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52983" y="3581399"/>
            <a:ext cx="7895590" cy="2974789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endParaRPr lang="ru-RU" sz="1400" spc="-2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400" spc="-25" dirty="0" err="1" smtClean="0">
                <a:latin typeface="Times New Roman"/>
                <a:cs typeface="Times New Roman"/>
              </a:rPr>
              <a:t>Ескерту</a:t>
            </a:r>
            <a:r>
              <a:rPr sz="1400" spc="-25" dirty="0">
                <a:latin typeface="Times New Roman"/>
                <a:cs typeface="Times New Roman"/>
              </a:rPr>
              <a:t>: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*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бұл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жерде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шетелдік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студенттер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болғандықтан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есепке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алынбайды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-30" dirty="0">
                <a:latin typeface="Times New Roman"/>
                <a:cs typeface="Times New Roman"/>
              </a:rPr>
              <a:t>**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бұл </a:t>
            </a:r>
            <a:r>
              <a:rPr sz="1400" spc="-15" dirty="0">
                <a:latin typeface="Times New Roman"/>
                <a:cs typeface="Times New Roman"/>
              </a:rPr>
              <a:t>жерде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барлығы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шетелдік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студенттер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болғандықтан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есепке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алынбайды</a:t>
            </a:r>
            <a:endParaRPr sz="1400" dirty="0">
              <a:latin typeface="Times New Roman"/>
              <a:cs typeface="Times New Roman"/>
            </a:endParaRPr>
          </a:p>
          <a:p>
            <a:pPr marL="64769" algn="ctr">
              <a:lnSpc>
                <a:spcPct val="100000"/>
              </a:lnSpc>
              <a:spcBef>
                <a:spcPts val="204"/>
              </a:spcBef>
            </a:pPr>
            <a:r>
              <a:rPr b="1" spc="5" dirty="0">
                <a:solidFill>
                  <a:schemeClr val="tx2"/>
                </a:solidFill>
                <a:latin typeface="Times New Roman"/>
                <a:cs typeface="Times New Roman"/>
              </a:rPr>
              <a:t>Жұмыс</a:t>
            </a:r>
            <a:r>
              <a:rPr b="1" spc="-5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chemeClr val="tx2"/>
                </a:solidFill>
                <a:latin typeface="Times New Roman"/>
                <a:cs typeface="Times New Roman"/>
              </a:rPr>
              <a:t>берушілер</a:t>
            </a:r>
            <a:endParaRPr dirty="0">
              <a:solidFill>
                <a:schemeClr val="tx2"/>
              </a:solidFill>
              <a:latin typeface="Times New Roman"/>
              <a:cs typeface="Times New Roman"/>
            </a:endParaRPr>
          </a:p>
          <a:p>
            <a:pPr marL="12700" marR="2670175">
              <a:lnSpc>
                <a:spcPct val="107100"/>
              </a:lnSpc>
              <a:spcBef>
                <a:spcPts val="985"/>
              </a:spcBef>
            </a:pPr>
            <a:r>
              <a:rPr sz="1400" spc="-10" dirty="0">
                <a:latin typeface="Times New Roman"/>
                <a:cs typeface="Times New Roman"/>
              </a:rPr>
              <a:t>Түркістан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облысы бойынша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Мемлекеттік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қызмет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істер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департаменті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Түркістан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облысының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әкімдігі</a:t>
            </a: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-10" dirty="0">
                <a:latin typeface="Times New Roman"/>
                <a:cs typeface="Times New Roman"/>
              </a:rPr>
              <a:t>«Түркістан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облысының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жұмыспен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қамтуды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үйлестіру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және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әлеуметтік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бағдарламалар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басқармасы»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МК</a:t>
            </a: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spc="-15" dirty="0">
                <a:latin typeface="Times New Roman"/>
                <a:cs typeface="Times New Roman"/>
              </a:rPr>
              <a:t>«Түркістан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облысының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туризм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басқармасы»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МК</a:t>
            </a: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-15" dirty="0">
                <a:latin typeface="Times New Roman"/>
                <a:cs typeface="Times New Roman"/>
              </a:rPr>
              <a:t>«Түркістан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облысының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жолаушылар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көлігі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және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автомобиль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жолдары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басқармасы»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МК</a:t>
            </a: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-10" dirty="0">
                <a:latin typeface="Times New Roman"/>
                <a:cs typeface="Times New Roman"/>
              </a:rPr>
              <a:t>«Түркістан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облысының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цифрландыру,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мемлекеттік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қызметтер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көрсету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және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архивтер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басқармасы»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МК</a:t>
            </a:r>
            <a:endParaRPr sz="1400" dirty="0">
              <a:latin typeface="Times New Roman"/>
              <a:cs typeface="Times New Roman"/>
            </a:endParaRPr>
          </a:p>
          <a:p>
            <a:pPr marL="12700" marR="2006600">
              <a:lnSpc>
                <a:spcPct val="105700"/>
              </a:lnSpc>
              <a:spcBef>
                <a:spcPts val="25"/>
              </a:spcBef>
            </a:pPr>
            <a:r>
              <a:rPr sz="1400" spc="-15" dirty="0">
                <a:latin typeface="Times New Roman"/>
                <a:cs typeface="Times New Roman"/>
              </a:rPr>
              <a:t>«Түркістан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облысының </a:t>
            </a:r>
            <a:r>
              <a:rPr sz="1400" spc="-10" dirty="0">
                <a:latin typeface="Times New Roman"/>
                <a:cs typeface="Times New Roman"/>
              </a:rPr>
              <a:t>стратегия </a:t>
            </a:r>
            <a:r>
              <a:rPr sz="1400" spc="-5" dirty="0">
                <a:latin typeface="Times New Roman"/>
                <a:cs typeface="Times New Roman"/>
              </a:rPr>
              <a:t>және </a:t>
            </a:r>
            <a:r>
              <a:rPr sz="1400" spc="-15" dirty="0">
                <a:latin typeface="Times New Roman"/>
                <a:cs typeface="Times New Roman"/>
              </a:rPr>
              <a:t>экономикалық </a:t>
            </a:r>
            <a:r>
              <a:rPr sz="1400" spc="-5" dirty="0">
                <a:latin typeface="Times New Roman"/>
                <a:cs typeface="Times New Roman"/>
              </a:rPr>
              <a:t>даму басқармасы» МК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Түркістан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облысының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Мемлекеттік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кірістер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департаменті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230" y="359790"/>
            <a:ext cx="6621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«6В04141–</a:t>
            </a:r>
            <a:r>
              <a:rPr sz="1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МЕМЛЕКЕТТІК</a:t>
            </a:r>
            <a:r>
              <a:rPr sz="12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ЖӘНЕ</a:t>
            </a:r>
            <a:r>
              <a:rPr sz="1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ЖЕРГІЛІКТІ</a:t>
            </a:r>
            <a:r>
              <a:rPr sz="12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БАСҚАРУ»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БІЛІМ</a:t>
            </a:r>
            <a:r>
              <a:rPr sz="12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БЕРУ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БАҒДАРЛАМАСЫ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2245360" marR="5080" indent="-1796414">
              <a:lnSpc>
                <a:spcPts val="3020"/>
              </a:lnSpc>
              <a:spcBef>
                <a:spcPts val="490"/>
              </a:spcBef>
            </a:pPr>
            <a:r>
              <a:rPr sz="2800" b="0" u="none" dirty="0">
                <a:latin typeface="Times New Roman"/>
                <a:cs typeface="Times New Roman"/>
              </a:rPr>
              <a:t>ББ</a:t>
            </a:r>
            <a:r>
              <a:rPr sz="2800" b="0" u="none" spc="15" dirty="0">
                <a:latin typeface="Times New Roman"/>
                <a:cs typeface="Times New Roman"/>
              </a:rPr>
              <a:t> </a:t>
            </a:r>
            <a:r>
              <a:rPr sz="2800" b="0" u="none" spc="-5" dirty="0">
                <a:latin typeface="Times New Roman"/>
                <a:cs typeface="Times New Roman"/>
              </a:rPr>
              <a:t>білікті</a:t>
            </a:r>
            <a:r>
              <a:rPr sz="2800" b="0" u="none" spc="-40" dirty="0">
                <a:latin typeface="Times New Roman"/>
                <a:cs typeface="Times New Roman"/>
              </a:rPr>
              <a:t> </a:t>
            </a:r>
            <a:r>
              <a:rPr sz="2800" b="0" u="none" spc="-10" dirty="0">
                <a:latin typeface="Times New Roman"/>
                <a:cs typeface="Times New Roman"/>
              </a:rPr>
              <a:t>оқытушылармен</a:t>
            </a:r>
            <a:r>
              <a:rPr sz="2800" b="0" u="none" spc="-35" dirty="0">
                <a:latin typeface="Times New Roman"/>
                <a:cs typeface="Times New Roman"/>
              </a:rPr>
              <a:t> </a:t>
            </a:r>
            <a:r>
              <a:rPr sz="2800" b="0" u="none" dirty="0">
                <a:latin typeface="Times New Roman"/>
                <a:cs typeface="Times New Roman"/>
              </a:rPr>
              <a:t>қамтамасыз</a:t>
            </a:r>
            <a:r>
              <a:rPr sz="2800" b="0" u="none" spc="-55" dirty="0">
                <a:latin typeface="Times New Roman"/>
                <a:cs typeface="Times New Roman"/>
              </a:rPr>
              <a:t> </a:t>
            </a:r>
            <a:r>
              <a:rPr sz="2800" b="0" u="none" spc="-5" dirty="0">
                <a:latin typeface="Times New Roman"/>
                <a:cs typeface="Times New Roman"/>
              </a:rPr>
              <a:t>етілуі </a:t>
            </a:r>
            <a:r>
              <a:rPr sz="2800" b="0" u="none" spc="-685" dirty="0">
                <a:latin typeface="Times New Roman"/>
                <a:cs typeface="Times New Roman"/>
              </a:rPr>
              <a:t> </a:t>
            </a:r>
            <a:r>
              <a:rPr sz="2800" b="0" u="none" dirty="0">
                <a:latin typeface="Times New Roman"/>
                <a:cs typeface="Times New Roman"/>
              </a:rPr>
              <a:t>(9-косымшаға</a:t>
            </a:r>
            <a:r>
              <a:rPr sz="2800" b="0" u="none" spc="-25" dirty="0">
                <a:latin typeface="Times New Roman"/>
                <a:cs typeface="Times New Roman"/>
              </a:rPr>
              <a:t> </a:t>
            </a:r>
            <a:r>
              <a:rPr sz="2800" b="0" u="none" spc="-5" dirty="0">
                <a:latin typeface="Times New Roman"/>
                <a:cs typeface="Times New Roman"/>
              </a:rPr>
              <a:t>сәйкес)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0850" y="2088260"/>
          <a:ext cx="8229600" cy="10794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086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3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ББ</a:t>
                      </a:r>
                      <a:r>
                        <a:rPr sz="135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бойынша</a:t>
                      </a:r>
                      <a:r>
                        <a:rPr sz="135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ППС 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саны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1614"/>
                        </a:lnSpc>
                        <a:spcBef>
                          <a:spcPts val="290"/>
                        </a:spcBef>
                      </a:pPr>
                      <a:r>
                        <a:rPr sz="13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Бейініне</a:t>
                      </a:r>
                      <a:r>
                        <a:rPr sz="135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сәйкес</a:t>
                      </a:r>
                      <a:endParaRPr sz="135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ts val="1614"/>
                        </a:lnSpc>
                      </a:pPr>
                      <a:r>
                        <a:rPr sz="13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оқытылатын 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пән</a:t>
                      </a:r>
                      <a:r>
                        <a:rPr sz="135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саны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614"/>
                        </a:lnSpc>
                        <a:spcBef>
                          <a:spcPts val="290"/>
                        </a:spcBef>
                      </a:pPr>
                      <a:r>
                        <a:rPr sz="13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Бейінніне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сәйкес</a:t>
                      </a:r>
                      <a:r>
                        <a:rPr sz="135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соңғы</a:t>
                      </a:r>
                      <a:r>
                        <a:rPr sz="13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350">
                        <a:latin typeface="Calibri"/>
                        <a:cs typeface="Calibri"/>
                      </a:endParaRPr>
                    </a:p>
                    <a:p>
                      <a:pPr marL="410209" marR="403860" algn="ctr">
                        <a:lnSpc>
                          <a:spcPts val="1630"/>
                        </a:lnSpc>
                        <a:spcBef>
                          <a:spcPts val="40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жылда</a:t>
                      </a:r>
                      <a:r>
                        <a:rPr sz="135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біліктілік </a:t>
                      </a:r>
                      <a:r>
                        <a:rPr sz="1350" b="1" spc="-2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сертификаттары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614"/>
                        </a:lnSpc>
                        <a:spcBef>
                          <a:spcPts val="290"/>
                        </a:spcBef>
                      </a:pPr>
                      <a:r>
                        <a:rPr sz="13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ББ</a:t>
                      </a:r>
                      <a:r>
                        <a:rPr sz="135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бойынша</a:t>
                      </a:r>
                      <a:r>
                        <a:rPr sz="135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ғылыми</a:t>
                      </a:r>
                      <a:endParaRPr sz="1350">
                        <a:latin typeface="Calibri"/>
                        <a:cs typeface="Calibri"/>
                      </a:endParaRPr>
                    </a:p>
                    <a:p>
                      <a:pPr marL="4445" algn="ctr">
                        <a:lnSpc>
                          <a:spcPts val="1614"/>
                        </a:lnSpc>
                      </a:pPr>
                      <a:r>
                        <a:rPr sz="135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дәрежелігі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350" spc="-15" dirty="0">
                          <a:latin typeface="Calibri"/>
                          <a:cs typeface="Calibri"/>
                        </a:rPr>
                        <a:t>96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350" spc="-15" dirty="0">
                          <a:latin typeface="Calibri"/>
                          <a:cs typeface="Calibri"/>
                        </a:rPr>
                        <a:t>53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350" spc="-15" dirty="0">
                          <a:latin typeface="Calibri"/>
                          <a:cs typeface="Calibri"/>
                        </a:rPr>
                        <a:t>13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350" spc="-15" dirty="0">
                          <a:latin typeface="Calibri"/>
                          <a:cs typeface="Calibri"/>
                        </a:rPr>
                        <a:t>75%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2169032" y="3550158"/>
            <a:ext cx="197485" cy="510540"/>
          </a:xfrm>
          <a:custGeom>
            <a:avLst/>
            <a:gdLst/>
            <a:ahLst/>
            <a:cxnLst/>
            <a:rect l="l" t="t" r="r" b="b"/>
            <a:pathLst>
              <a:path w="197485" h="510539">
                <a:moveTo>
                  <a:pt x="0" y="0"/>
                </a:moveTo>
                <a:lnTo>
                  <a:pt x="0" y="500379"/>
                </a:lnTo>
                <a:lnTo>
                  <a:pt x="24830" y="500999"/>
                </a:lnTo>
                <a:lnTo>
                  <a:pt x="49577" y="502856"/>
                </a:lnTo>
                <a:lnTo>
                  <a:pt x="74205" y="505952"/>
                </a:lnTo>
                <a:lnTo>
                  <a:pt x="98679" y="510285"/>
                </a:lnTo>
                <a:lnTo>
                  <a:pt x="197231" y="19684"/>
                </a:lnTo>
                <a:lnTo>
                  <a:pt x="148357" y="11090"/>
                </a:lnTo>
                <a:lnTo>
                  <a:pt x="99139" y="4937"/>
                </a:lnTo>
                <a:lnTo>
                  <a:pt x="49658" y="1236"/>
                </a:lnTo>
                <a:lnTo>
                  <a:pt x="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72054" y="3718305"/>
            <a:ext cx="902335" cy="1500505"/>
          </a:xfrm>
          <a:custGeom>
            <a:avLst/>
            <a:gdLst/>
            <a:ahLst/>
            <a:cxnLst/>
            <a:rect l="l" t="t" r="r" b="b"/>
            <a:pathLst>
              <a:path w="902335" h="1500504">
                <a:moveTo>
                  <a:pt x="98551" y="0"/>
                </a:moveTo>
                <a:lnTo>
                  <a:pt x="0" y="490601"/>
                </a:lnTo>
                <a:lnTo>
                  <a:pt x="42181" y="500993"/>
                </a:lnTo>
                <a:lnTo>
                  <a:pt x="83232" y="514969"/>
                </a:lnTo>
                <a:lnTo>
                  <a:pt x="122926" y="532445"/>
                </a:lnTo>
                <a:lnTo>
                  <a:pt x="161036" y="553339"/>
                </a:lnTo>
                <a:lnTo>
                  <a:pt x="201038" y="580320"/>
                </a:lnTo>
                <a:lnTo>
                  <a:pt x="237627" y="610424"/>
                </a:lnTo>
                <a:lnTo>
                  <a:pt x="270732" y="643361"/>
                </a:lnTo>
                <a:lnTo>
                  <a:pt x="300283" y="678843"/>
                </a:lnTo>
                <a:lnTo>
                  <a:pt x="326210" y="716583"/>
                </a:lnTo>
                <a:lnTo>
                  <a:pt x="348442" y="756293"/>
                </a:lnTo>
                <a:lnTo>
                  <a:pt x="366909" y="797685"/>
                </a:lnTo>
                <a:lnTo>
                  <a:pt x="381541" y="840472"/>
                </a:lnTo>
                <a:lnTo>
                  <a:pt x="392268" y="884364"/>
                </a:lnTo>
                <a:lnTo>
                  <a:pt x="399019" y="929075"/>
                </a:lnTo>
                <a:lnTo>
                  <a:pt x="401724" y="974317"/>
                </a:lnTo>
                <a:lnTo>
                  <a:pt x="400313" y="1019802"/>
                </a:lnTo>
                <a:lnTo>
                  <a:pt x="394716" y="1065241"/>
                </a:lnTo>
                <a:lnTo>
                  <a:pt x="384862" y="1110347"/>
                </a:lnTo>
                <a:lnTo>
                  <a:pt x="370680" y="1154833"/>
                </a:lnTo>
                <a:lnTo>
                  <a:pt x="352102" y="1198409"/>
                </a:lnTo>
                <a:lnTo>
                  <a:pt x="329056" y="1240790"/>
                </a:lnTo>
                <a:lnTo>
                  <a:pt x="756793" y="1500505"/>
                </a:lnTo>
                <a:lnTo>
                  <a:pt x="781505" y="1457364"/>
                </a:lnTo>
                <a:lnTo>
                  <a:pt x="804020" y="1413127"/>
                </a:lnTo>
                <a:lnTo>
                  <a:pt x="824303" y="1367877"/>
                </a:lnTo>
                <a:lnTo>
                  <a:pt x="842317" y="1321697"/>
                </a:lnTo>
                <a:lnTo>
                  <a:pt x="858028" y="1274674"/>
                </a:lnTo>
                <a:lnTo>
                  <a:pt x="871399" y="1226891"/>
                </a:lnTo>
                <a:lnTo>
                  <a:pt x="882395" y="1178433"/>
                </a:lnTo>
                <a:lnTo>
                  <a:pt x="890824" y="1130665"/>
                </a:lnTo>
                <a:lnTo>
                  <a:pt x="896906" y="1083033"/>
                </a:lnTo>
                <a:lnTo>
                  <a:pt x="900683" y="1035599"/>
                </a:lnTo>
                <a:lnTo>
                  <a:pt x="902197" y="988425"/>
                </a:lnTo>
                <a:lnTo>
                  <a:pt x="901488" y="941572"/>
                </a:lnTo>
                <a:lnTo>
                  <a:pt x="898598" y="895102"/>
                </a:lnTo>
                <a:lnTo>
                  <a:pt x="893566" y="849077"/>
                </a:lnTo>
                <a:lnTo>
                  <a:pt x="886436" y="803558"/>
                </a:lnTo>
                <a:lnTo>
                  <a:pt x="877247" y="758607"/>
                </a:lnTo>
                <a:lnTo>
                  <a:pt x="866040" y="714287"/>
                </a:lnTo>
                <a:lnTo>
                  <a:pt x="852857" y="670658"/>
                </a:lnTo>
                <a:lnTo>
                  <a:pt x="837738" y="627782"/>
                </a:lnTo>
                <a:lnTo>
                  <a:pt x="820725" y="585721"/>
                </a:lnTo>
                <a:lnTo>
                  <a:pt x="801859" y="544537"/>
                </a:lnTo>
                <a:lnTo>
                  <a:pt x="781181" y="504292"/>
                </a:lnTo>
                <a:lnTo>
                  <a:pt x="758731" y="465046"/>
                </a:lnTo>
                <a:lnTo>
                  <a:pt x="734552" y="426862"/>
                </a:lnTo>
                <a:lnTo>
                  <a:pt x="708683" y="389802"/>
                </a:lnTo>
                <a:lnTo>
                  <a:pt x="681166" y="353927"/>
                </a:lnTo>
                <a:lnTo>
                  <a:pt x="652042" y="319300"/>
                </a:lnTo>
                <a:lnTo>
                  <a:pt x="621352" y="285980"/>
                </a:lnTo>
                <a:lnTo>
                  <a:pt x="589137" y="254032"/>
                </a:lnTo>
                <a:lnTo>
                  <a:pt x="555438" y="223515"/>
                </a:lnTo>
                <a:lnTo>
                  <a:pt x="520296" y="194492"/>
                </a:lnTo>
                <a:lnTo>
                  <a:pt x="483753" y="167025"/>
                </a:lnTo>
                <a:lnTo>
                  <a:pt x="445849" y="141175"/>
                </a:lnTo>
                <a:lnTo>
                  <a:pt x="406625" y="117004"/>
                </a:lnTo>
                <a:lnTo>
                  <a:pt x="366122" y="94573"/>
                </a:lnTo>
                <a:lnTo>
                  <a:pt x="324382" y="73945"/>
                </a:lnTo>
                <a:lnTo>
                  <a:pt x="281445" y="55181"/>
                </a:lnTo>
                <a:lnTo>
                  <a:pt x="237352" y="38343"/>
                </a:lnTo>
                <a:lnTo>
                  <a:pt x="192145" y="23492"/>
                </a:lnTo>
                <a:lnTo>
                  <a:pt x="145864" y="10690"/>
                </a:lnTo>
                <a:lnTo>
                  <a:pt x="98551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83816" y="5287009"/>
            <a:ext cx="1020444" cy="741045"/>
          </a:xfrm>
          <a:custGeom>
            <a:avLst/>
            <a:gdLst/>
            <a:ahLst/>
            <a:cxnLst/>
            <a:rect l="l" t="t" r="r" b="b"/>
            <a:pathLst>
              <a:path w="1020444" h="741045">
                <a:moveTo>
                  <a:pt x="592454" y="0"/>
                </a:moveTo>
                <a:lnTo>
                  <a:pt x="563970" y="42008"/>
                </a:lnTo>
                <a:lnTo>
                  <a:pt x="531823" y="80431"/>
                </a:lnTo>
                <a:lnTo>
                  <a:pt x="496349" y="115115"/>
                </a:lnTo>
                <a:lnTo>
                  <a:pt x="457882" y="145908"/>
                </a:lnTo>
                <a:lnTo>
                  <a:pt x="416754" y="172659"/>
                </a:lnTo>
                <a:lnTo>
                  <a:pt x="373300" y="195214"/>
                </a:lnTo>
                <a:lnTo>
                  <a:pt x="327854" y="213423"/>
                </a:lnTo>
                <a:lnTo>
                  <a:pt x="280749" y="227132"/>
                </a:lnTo>
                <a:lnTo>
                  <a:pt x="232320" y="236190"/>
                </a:lnTo>
                <a:lnTo>
                  <a:pt x="182900" y="240444"/>
                </a:lnTo>
                <a:lnTo>
                  <a:pt x="132823" y="239743"/>
                </a:lnTo>
                <a:lnTo>
                  <a:pt x="82422" y="233933"/>
                </a:lnTo>
                <a:lnTo>
                  <a:pt x="0" y="727443"/>
                </a:lnTo>
                <a:lnTo>
                  <a:pt x="48436" y="734319"/>
                </a:lnTo>
                <a:lnTo>
                  <a:pt x="96802" y="738804"/>
                </a:lnTo>
                <a:lnTo>
                  <a:pt x="145023" y="740932"/>
                </a:lnTo>
                <a:lnTo>
                  <a:pt x="193025" y="740736"/>
                </a:lnTo>
                <a:lnTo>
                  <a:pt x="240736" y="738250"/>
                </a:lnTo>
                <a:lnTo>
                  <a:pt x="288080" y="733508"/>
                </a:lnTo>
                <a:lnTo>
                  <a:pt x="334985" y="726543"/>
                </a:lnTo>
                <a:lnTo>
                  <a:pt x="381377" y="717390"/>
                </a:lnTo>
                <a:lnTo>
                  <a:pt x="427183" y="706083"/>
                </a:lnTo>
                <a:lnTo>
                  <a:pt x="472328" y="692655"/>
                </a:lnTo>
                <a:lnTo>
                  <a:pt x="516739" y="677139"/>
                </a:lnTo>
                <a:lnTo>
                  <a:pt x="560342" y="659571"/>
                </a:lnTo>
                <a:lnTo>
                  <a:pt x="603065" y="639982"/>
                </a:lnTo>
                <a:lnTo>
                  <a:pt x="644832" y="618409"/>
                </a:lnTo>
                <a:lnTo>
                  <a:pt x="685571" y="594883"/>
                </a:lnTo>
                <a:lnTo>
                  <a:pt x="725208" y="569440"/>
                </a:lnTo>
                <a:lnTo>
                  <a:pt x="763669" y="542112"/>
                </a:lnTo>
                <a:lnTo>
                  <a:pt x="800880" y="512934"/>
                </a:lnTo>
                <a:lnTo>
                  <a:pt x="836768" y="481939"/>
                </a:lnTo>
                <a:lnTo>
                  <a:pt x="871260" y="449161"/>
                </a:lnTo>
                <a:lnTo>
                  <a:pt x="904281" y="414635"/>
                </a:lnTo>
                <a:lnTo>
                  <a:pt x="935759" y="378393"/>
                </a:lnTo>
                <a:lnTo>
                  <a:pt x="965619" y="340470"/>
                </a:lnTo>
                <a:lnTo>
                  <a:pt x="993787" y="300899"/>
                </a:lnTo>
                <a:lnTo>
                  <a:pt x="1020190" y="259714"/>
                </a:lnTo>
                <a:lnTo>
                  <a:pt x="59245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899170" y="3559936"/>
            <a:ext cx="1172210" cy="2280920"/>
            <a:chOff x="899170" y="3559936"/>
            <a:chExt cx="1172210" cy="2280920"/>
          </a:xfrm>
        </p:grpSpPr>
        <p:sp>
          <p:nvSpPr>
            <p:cNvPr id="9" name="object 9"/>
            <p:cNvSpPr/>
            <p:nvPr/>
          </p:nvSpPr>
          <p:spPr>
            <a:xfrm>
              <a:off x="899170" y="4024629"/>
              <a:ext cx="918844" cy="1816100"/>
            </a:xfrm>
            <a:custGeom>
              <a:avLst/>
              <a:gdLst/>
              <a:ahLst/>
              <a:cxnLst/>
              <a:rect l="l" t="t" r="r" b="b"/>
              <a:pathLst>
                <a:path w="918844" h="1816100">
                  <a:moveTo>
                    <a:pt x="439536" y="0"/>
                  </a:moveTo>
                  <a:lnTo>
                    <a:pt x="397851" y="29811"/>
                  </a:lnTo>
                  <a:lnTo>
                    <a:pt x="357929" y="61564"/>
                  </a:lnTo>
                  <a:lnTo>
                    <a:pt x="319823" y="95177"/>
                  </a:lnTo>
                  <a:lnTo>
                    <a:pt x="283584" y="130567"/>
                  </a:lnTo>
                  <a:lnTo>
                    <a:pt x="249266" y="167653"/>
                  </a:lnTo>
                  <a:lnTo>
                    <a:pt x="216921" y="206351"/>
                  </a:lnTo>
                  <a:lnTo>
                    <a:pt x="186601" y="246580"/>
                  </a:lnTo>
                  <a:lnTo>
                    <a:pt x="158359" y="288258"/>
                  </a:lnTo>
                  <a:lnTo>
                    <a:pt x="132248" y="331302"/>
                  </a:lnTo>
                  <a:lnTo>
                    <a:pt x="108321" y="375629"/>
                  </a:lnTo>
                  <a:lnTo>
                    <a:pt x="86630" y="421159"/>
                  </a:lnTo>
                  <a:lnTo>
                    <a:pt x="67227" y="467808"/>
                  </a:lnTo>
                  <a:lnTo>
                    <a:pt x="50165" y="515494"/>
                  </a:lnTo>
                  <a:lnTo>
                    <a:pt x="35497" y="564136"/>
                  </a:lnTo>
                  <a:lnTo>
                    <a:pt x="23275" y="613650"/>
                  </a:lnTo>
                  <a:lnTo>
                    <a:pt x="13552" y="663956"/>
                  </a:lnTo>
                  <a:lnTo>
                    <a:pt x="6709" y="711965"/>
                  </a:lnTo>
                  <a:lnTo>
                    <a:pt x="2206" y="759762"/>
                  </a:lnTo>
                  <a:lnTo>
                    <a:pt x="0" y="807286"/>
                  </a:lnTo>
                  <a:lnTo>
                    <a:pt x="47" y="854476"/>
                  </a:lnTo>
                  <a:lnTo>
                    <a:pt x="2306" y="901273"/>
                  </a:lnTo>
                  <a:lnTo>
                    <a:pt x="6733" y="947615"/>
                  </a:lnTo>
                  <a:lnTo>
                    <a:pt x="13285" y="993444"/>
                  </a:lnTo>
                  <a:lnTo>
                    <a:pt x="21918" y="1038697"/>
                  </a:lnTo>
                  <a:lnTo>
                    <a:pt x="32590" y="1083315"/>
                  </a:lnTo>
                  <a:lnTo>
                    <a:pt x="45257" y="1127238"/>
                  </a:lnTo>
                  <a:lnTo>
                    <a:pt x="59877" y="1170404"/>
                  </a:lnTo>
                  <a:lnTo>
                    <a:pt x="76406" y="1212754"/>
                  </a:lnTo>
                  <a:lnTo>
                    <a:pt x="94801" y="1254228"/>
                  </a:lnTo>
                  <a:lnTo>
                    <a:pt x="115020" y="1294765"/>
                  </a:lnTo>
                  <a:lnTo>
                    <a:pt x="137018" y="1334304"/>
                  </a:lnTo>
                  <a:lnTo>
                    <a:pt x="160754" y="1372785"/>
                  </a:lnTo>
                  <a:lnTo>
                    <a:pt x="186183" y="1410149"/>
                  </a:lnTo>
                  <a:lnTo>
                    <a:pt x="213264" y="1446334"/>
                  </a:lnTo>
                  <a:lnTo>
                    <a:pt x="241952" y="1481280"/>
                  </a:lnTo>
                  <a:lnTo>
                    <a:pt x="272204" y="1514926"/>
                  </a:lnTo>
                  <a:lnTo>
                    <a:pt x="303979" y="1547213"/>
                  </a:lnTo>
                  <a:lnTo>
                    <a:pt x="337232" y="1578081"/>
                  </a:lnTo>
                  <a:lnTo>
                    <a:pt x="371920" y="1607468"/>
                  </a:lnTo>
                  <a:lnTo>
                    <a:pt x="408000" y="1635314"/>
                  </a:lnTo>
                  <a:lnTo>
                    <a:pt x="445430" y="1661559"/>
                  </a:lnTo>
                  <a:lnTo>
                    <a:pt x="484166" y="1686142"/>
                  </a:lnTo>
                  <a:lnTo>
                    <a:pt x="524165" y="1709004"/>
                  </a:lnTo>
                  <a:lnTo>
                    <a:pt x="565383" y="1730084"/>
                  </a:lnTo>
                  <a:lnTo>
                    <a:pt x="607779" y="1749321"/>
                  </a:lnTo>
                  <a:lnTo>
                    <a:pt x="651309" y="1766656"/>
                  </a:lnTo>
                  <a:lnTo>
                    <a:pt x="695929" y="1782027"/>
                  </a:lnTo>
                  <a:lnTo>
                    <a:pt x="741597" y="1795374"/>
                  </a:lnTo>
                  <a:lnTo>
                    <a:pt x="788269" y="1806638"/>
                  </a:lnTo>
                  <a:lnTo>
                    <a:pt x="835903" y="1815757"/>
                  </a:lnTo>
                  <a:lnTo>
                    <a:pt x="918326" y="1322197"/>
                  </a:lnTo>
                  <a:lnTo>
                    <a:pt x="868416" y="1311243"/>
                  </a:lnTo>
                  <a:lnTo>
                    <a:pt x="820252" y="1295384"/>
                  </a:lnTo>
                  <a:lnTo>
                    <a:pt x="774163" y="1274833"/>
                  </a:lnTo>
                  <a:lnTo>
                    <a:pt x="730477" y="1249807"/>
                  </a:lnTo>
                  <a:lnTo>
                    <a:pt x="689523" y="1220517"/>
                  </a:lnTo>
                  <a:lnTo>
                    <a:pt x="651632" y="1187180"/>
                  </a:lnTo>
                  <a:lnTo>
                    <a:pt x="617130" y="1150008"/>
                  </a:lnTo>
                  <a:lnTo>
                    <a:pt x="586348" y="1109218"/>
                  </a:lnTo>
                  <a:lnTo>
                    <a:pt x="561225" y="1068027"/>
                  </a:lnTo>
                  <a:lnTo>
                    <a:pt x="540506" y="1025421"/>
                  </a:lnTo>
                  <a:lnTo>
                    <a:pt x="524133" y="981691"/>
                  </a:lnTo>
                  <a:lnTo>
                    <a:pt x="512052" y="937128"/>
                  </a:lnTo>
                  <a:lnTo>
                    <a:pt x="504205" y="892022"/>
                  </a:lnTo>
                  <a:lnTo>
                    <a:pt x="500539" y="846664"/>
                  </a:lnTo>
                  <a:lnTo>
                    <a:pt x="500996" y="801345"/>
                  </a:lnTo>
                  <a:lnTo>
                    <a:pt x="505520" y="756356"/>
                  </a:lnTo>
                  <a:lnTo>
                    <a:pt x="514057" y="711987"/>
                  </a:lnTo>
                  <a:lnTo>
                    <a:pt x="526549" y="668529"/>
                  </a:lnTo>
                  <a:lnTo>
                    <a:pt x="542942" y="626274"/>
                  </a:lnTo>
                  <a:lnTo>
                    <a:pt x="563180" y="585512"/>
                  </a:lnTo>
                  <a:lnTo>
                    <a:pt x="587206" y="546533"/>
                  </a:lnTo>
                  <a:lnTo>
                    <a:pt x="614964" y="509629"/>
                  </a:lnTo>
                  <a:lnTo>
                    <a:pt x="646400" y="475091"/>
                  </a:lnTo>
                  <a:lnTo>
                    <a:pt x="681457" y="443209"/>
                  </a:lnTo>
                  <a:lnTo>
                    <a:pt x="720079" y="414274"/>
                  </a:lnTo>
                  <a:lnTo>
                    <a:pt x="439536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09776" y="3559936"/>
              <a:ext cx="561340" cy="586740"/>
            </a:xfrm>
            <a:custGeom>
              <a:avLst/>
              <a:gdLst/>
              <a:ahLst/>
              <a:cxnLst/>
              <a:rect l="l" t="t" r="r" b="b"/>
              <a:pathLst>
                <a:path w="561339" h="586739">
                  <a:moveTo>
                    <a:pt x="561086" y="0"/>
                  </a:moveTo>
                  <a:lnTo>
                    <a:pt x="511189" y="1244"/>
                  </a:lnTo>
                  <a:lnTo>
                    <a:pt x="461571" y="4960"/>
                  </a:lnTo>
                  <a:lnTo>
                    <a:pt x="412319" y="11120"/>
                  </a:lnTo>
                  <a:lnTo>
                    <a:pt x="363521" y="19699"/>
                  </a:lnTo>
                  <a:lnTo>
                    <a:pt x="315264" y="30669"/>
                  </a:lnTo>
                  <a:lnTo>
                    <a:pt x="267636" y="44005"/>
                  </a:lnTo>
                  <a:lnTo>
                    <a:pt x="220726" y="59680"/>
                  </a:lnTo>
                  <a:lnTo>
                    <a:pt x="174620" y="77667"/>
                  </a:lnTo>
                  <a:lnTo>
                    <a:pt x="129407" y="97940"/>
                  </a:lnTo>
                  <a:lnTo>
                    <a:pt x="85174" y="120473"/>
                  </a:lnTo>
                  <a:lnTo>
                    <a:pt x="42009" y="145239"/>
                  </a:lnTo>
                  <a:lnTo>
                    <a:pt x="0" y="172212"/>
                  </a:lnTo>
                  <a:lnTo>
                    <a:pt x="280543" y="586486"/>
                  </a:lnTo>
                  <a:lnTo>
                    <a:pt x="323134" y="560616"/>
                  </a:lnTo>
                  <a:lnTo>
                    <a:pt x="367867" y="539213"/>
                  </a:lnTo>
                  <a:lnTo>
                    <a:pt x="414385" y="522382"/>
                  </a:lnTo>
                  <a:lnTo>
                    <a:pt x="462331" y="510229"/>
                  </a:lnTo>
                  <a:lnTo>
                    <a:pt x="511350" y="502860"/>
                  </a:lnTo>
                  <a:lnTo>
                    <a:pt x="561086" y="500380"/>
                  </a:lnTo>
                  <a:lnTo>
                    <a:pt x="561086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187320" y="3678682"/>
            <a:ext cx="1143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59100" y="4272788"/>
            <a:ext cx="2025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29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59482" y="5585256"/>
            <a:ext cx="2025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18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64158" y="4888179"/>
            <a:ext cx="203200" cy="238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36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94510" y="3717493"/>
            <a:ext cx="114300" cy="238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663696" y="3776471"/>
            <a:ext cx="82550" cy="85725"/>
          </a:xfrm>
          <a:custGeom>
            <a:avLst/>
            <a:gdLst/>
            <a:ahLst/>
            <a:cxnLst/>
            <a:rect l="l" t="t" r="r" b="b"/>
            <a:pathLst>
              <a:path w="82550" h="85725">
                <a:moveTo>
                  <a:pt x="82296" y="0"/>
                </a:moveTo>
                <a:lnTo>
                  <a:pt x="0" y="0"/>
                </a:lnTo>
                <a:lnTo>
                  <a:pt x="0" y="85343"/>
                </a:lnTo>
                <a:lnTo>
                  <a:pt x="82296" y="85343"/>
                </a:lnTo>
                <a:lnTo>
                  <a:pt x="8229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772661" y="3699713"/>
            <a:ext cx="10604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Ғылым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докторы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663696" y="4221479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82296" y="0"/>
                </a:moveTo>
                <a:lnTo>
                  <a:pt x="0" y="0"/>
                </a:lnTo>
                <a:lnTo>
                  <a:pt x="0" y="82296"/>
                </a:lnTo>
                <a:lnTo>
                  <a:pt x="82296" y="82296"/>
                </a:lnTo>
                <a:lnTo>
                  <a:pt x="82296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772661" y="4145026"/>
            <a:ext cx="1219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Ғылым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кандидаты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663696" y="4666488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82296" y="0"/>
                </a:moveTo>
                <a:lnTo>
                  <a:pt x="0" y="0"/>
                </a:lnTo>
                <a:lnTo>
                  <a:pt x="0" y="82295"/>
                </a:lnTo>
                <a:lnTo>
                  <a:pt x="82296" y="82295"/>
                </a:lnTo>
                <a:lnTo>
                  <a:pt x="82296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772661" y="4589779"/>
            <a:ext cx="2787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hD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663696" y="5111496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82296" y="0"/>
                </a:moveTo>
                <a:lnTo>
                  <a:pt x="0" y="0"/>
                </a:lnTo>
                <a:lnTo>
                  <a:pt x="0" y="82295"/>
                </a:lnTo>
                <a:lnTo>
                  <a:pt x="82296" y="82295"/>
                </a:lnTo>
                <a:lnTo>
                  <a:pt x="8229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772661" y="5034229"/>
            <a:ext cx="5676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Маги</a:t>
            </a:r>
            <a:r>
              <a:rPr sz="1200" spc="-10" dirty="0">
                <a:latin typeface="Calibri"/>
                <a:cs typeface="Calibri"/>
              </a:rPr>
              <a:t>ст</a:t>
            </a:r>
            <a:r>
              <a:rPr sz="1200" dirty="0">
                <a:latin typeface="Calibri"/>
                <a:cs typeface="Calibri"/>
              </a:rPr>
              <a:t>р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663696" y="5556503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82296" y="0"/>
                </a:moveTo>
                <a:lnTo>
                  <a:pt x="0" y="0"/>
                </a:lnTo>
                <a:lnTo>
                  <a:pt x="0" y="82296"/>
                </a:lnTo>
                <a:lnTo>
                  <a:pt x="82296" y="82296"/>
                </a:lnTo>
                <a:lnTo>
                  <a:pt x="82296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772661" y="5479491"/>
            <a:ext cx="1185545" cy="39433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sz="1200" dirty="0">
                <a:latin typeface="Calibri"/>
                <a:cs typeface="Calibri"/>
              </a:rPr>
              <a:t>Ғылыми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дәрежесі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жоқ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ОПҚ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88889" y="3470335"/>
            <a:ext cx="2795270" cy="236474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225425" algn="ctr">
              <a:lnSpc>
                <a:spcPct val="100000"/>
              </a:lnSpc>
              <a:spcBef>
                <a:spcPts val="245"/>
              </a:spcBef>
            </a:pPr>
            <a:r>
              <a:rPr sz="1600" b="1" spc="-5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М</a:t>
            </a:r>
            <a:r>
              <a:rPr sz="1600" b="1" spc="1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аман</a:t>
            </a:r>
            <a:r>
              <a:rPr sz="1600" b="1" spc="5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д</a:t>
            </a:r>
            <a:r>
              <a:rPr sz="1600" b="1" spc="-5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ы</a:t>
            </a:r>
            <a:r>
              <a:rPr sz="1600" b="1" spc="5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қ</a:t>
            </a:r>
            <a:r>
              <a:rPr sz="1600" b="1" spc="-8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б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е</a:t>
            </a:r>
            <a:r>
              <a:rPr sz="16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йін</a:t>
            </a: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і</a:t>
            </a:r>
            <a:r>
              <a:rPr sz="16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б</a:t>
            </a:r>
            <a:r>
              <a:rPr sz="16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ой</a:t>
            </a: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ы</a:t>
            </a:r>
            <a:r>
              <a:rPr sz="16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нш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endParaRPr sz="1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226060" algn="ctr">
              <a:lnSpc>
                <a:spcPct val="100000"/>
              </a:lnSpc>
              <a:spcBef>
                <a:spcPts val="145"/>
              </a:spcBef>
            </a:pP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ОПҚ</a:t>
            </a:r>
            <a:r>
              <a:rPr sz="16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мәліметі:</a:t>
            </a:r>
            <a:endParaRPr sz="1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93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Э.ғ.д.</a:t>
            </a:r>
            <a:r>
              <a:rPr sz="160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профессор</a:t>
            </a:r>
            <a:r>
              <a:rPr sz="1600" b="1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endParaRPr sz="16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94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Э.ғ.к.</a:t>
            </a:r>
            <a:r>
              <a:rPr sz="1600" b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доцент</a:t>
            </a:r>
            <a:r>
              <a:rPr sz="1600" b="1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160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endParaRPr sz="16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93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PhD,</a:t>
            </a:r>
            <a:r>
              <a:rPr sz="1600" b="1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доцент</a:t>
            </a:r>
            <a:r>
              <a:rPr sz="16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160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endParaRPr sz="16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94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PhD,</a:t>
            </a:r>
            <a:r>
              <a:rPr sz="1600" b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аға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0000"/>
                </a:solidFill>
                <a:latin typeface="Calibri"/>
                <a:cs typeface="Calibri"/>
              </a:rPr>
              <a:t>оқытушы</a:t>
            </a:r>
            <a:r>
              <a:rPr sz="1600" b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160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endParaRPr sz="16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93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Магистр,</a:t>
            </a:r>
            <a:r>
              <a:rPr sz="16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аға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0000"/>
                </a:solidFill>
                <a:latin typeface="Calibri"/>
                <a:cs typeface="Calibri"/>
              </a:rPr>
              <a:t>оқытушы</a:t>
            </a:r>
            <a:r>
              <a:rPr sz="1600" b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ru-RU" sz="1600" b="1" spc="5" dirty="0" smtClean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endParaRPr sz="16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88889" y="5924499"/>
            <a:ext cx="85788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latin typeface="Calibri"/>
                <a:cs typeface="Calibri"/>
              </a:rPr>
              <a:t>Жалп</a:t>
            </a:r>
            <a:r>
              <a:rPr sz="1600" b="1" spc="10" dirty="0">
                <a:latin typeface="Calibri"/>
                <a:cs typeface="Calibri"/>
              </a:rPr>
              <a:t>ы</a:t>
            </a:r>
            <a:r>
              <a:rPr sz="1600" b="1" dirty="0">
                <a:latin typeface="Calibri"/>
                <a:cs typeface="Calibri"/>
              </a:rPr>
              <a:t>:</a:t>
            </a:r>
            <a:r>
              <a:rPr sz="1600" b="1" spc="-65" dirty="0">
                <a:latin typeface="Calibri"/>
                <a:cs typeface="Calibri"/>
              </a:rPr>
              <a:t> </a:t>
            </a:r>
            <a:r>
              <a:rPr lang="ru-RU" sz="1600" b="1" dirty="0" smtClean="0">
                <a:latin typeface="Calibri"/>
                <a:cs typeface="Calibri"/>
              </a:rPr>
              <a:t>8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1516</Words>
  <Application>Microsoft Office PowerPoint</Application>
  <PresentationFormat>Экран (4:3)</PresentationFormat>
  <Paragraphs>445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Қ.А.Ясауи атындағы Халықаралық қазақ-түрік университеті Экономика, басқару және құқық факультеті   Менеджмент және туризм кафедрасы</vt:lpstr>
      <vt:lpstr>ББ бағдарламасының сипаттамасы</vt:lpstr>
      <vt:lpstr>«6В04141- Мемлекеттік және жергілікті басқару» БББ негізгі атрибуттары</vt:lpstr>
      <vt:lpstr>Қазақстандағы, шет елдегі ең үздік ББ жүргізілген  бенчмаркинг нәтижелері</vt:lpstr>
      <vt:lpstr>Қазақстан Республикасы ЖОО-ның және Ахмет Ясауи университетінің білім беру бағдарламаларының рейтингісі</vt:lpstr>
      <vt:lpstr>Жұмыс берушілермен, мемлекеттік билік органдарымен,  бизнес өкілдерімен байланыс нәтижелері</vt:lpstr>
      <vt:lpstr>2022-2023 оқу жылының күзгі сессия нәтижесі бойынша ұйымдастырылған «Оқытушы студенттер көзімен» онлайн-сауалнама мәліметі</vt:lpstr>
      <vt:lpstr>Түлектердің жұмысқа орналасуы</vt:lpstr>
      <vt:lpstr>ББ білікті оқытушылармен қамтамасыз етілуі  (9-косымшаға сәйкес)</vt:lpstr>
      <vt:lpstr>Білім беру бағдарламасы пәндерінің оқу және ғылыми әдебиеттермен  қамтамасыз етілу картасы (№2 қосымша - 2023-2024)</vt:lpstr>
      <vt:lpstr>ББ инфраструктурамен қамтамасыз етілуі  (6 қосымшаға сәйкес)</vt:lpstr>
      <vt:lpstr>«6В04141- Мемлекеттік және жергілікті басқару» БББ түлегінің моделі</vt:lpstr>
      <vt:lpstr>SWOT талдау</vt:lpstr>
      <vt:lpstr>SWOT талдау</vt:lpstr>
      <vt:lpstr>БББ жақсарту ұсыныстары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Қ.А.Ясауи атындағы Халықаралық қазақ-түрік университеті Экономика, басқару және құқық факультеті   Менеджмент және туризм кафедрасы</dc:title>
  <cp:lastModifiedBy>Pro</cp:lastModifiedBy>
  <cp:revision>31</cp:revision>
  <dcterms:created xsi:type="dcterms:W3CDTF">2024-02-04T08:09:59Z</dcterms:created>
  <dcterms:modified xsi:type="dcterms:W3CDTF">2024-02-06T14:00:37Z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2024-02-04T00:00:00Z</vt:filetime>
  </property>
</Properties>
</file>