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311" r:id="rId4"/>
    <p:sldId id="313" r:id="rId5"/>
    <p:sldId id="316" r:id="rId6"/>
    <p:sldId id="297" r:id="rId7"/>
    <p:sldId id="298" r:id="rId8"/>
    <p:sldId id="299" r:id="rId9"/>
    <p:sldId id="300" r:id="rId10"/>
    <p:sldId id="306" r:id="rId11"/>
    <p:sldId id="309" r:id="rId12"/>
    <p:sldId id="310" r:id="rId13"/>
    <p:sldId id="314" r:id="rId14"/>
    <p:sldId id="320" r:id="rId15"/>
    <p:sldId id="319" r:id="rId16"/>
    <p:sldId id="29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46" y="6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FB8A8C-C3F7-4E94-8002-6BC73D9AA474}"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ru-RU"/>
        </a:p>
      </dgm:t>
    </dgm:pt>
    <dgm:pt modelId="{E9EA3829-34EA-4218-9320-991F84AB0501}">
      <dgm:prSet phldrT="[Текст]"/>
      <dgm:spPr/>
      <dgm:t>
        <a:bodyPr/>
        <a:lstStyle/>
        <a:p>
          <a:r>
            <a:rPr lang="kk-KZ" b="1" dirty="0">
              <a:latin typeface="Times New Roman" panose="02020603050405020304" pitchFamily="18" charset="0"/>
              <a:cs typeface="Times New Roman" panose="02020603050405020304" pitchFamily="18" charset="0"/>
            </a:rPr>
            <a:t>Заманауи мұғалім</a:t>
          </a:r>
          <a:endParaRPr lang="ru-RU" b="1" dirty="0">
            <a:latin typeface="Times New Roman" panose="02020603050405020304" pitchFamily="18" charset="0"/>
            <a:cs typeface="Times New Roman" panose="02020603050405020304" pitchFamily="18" charset="0"/>
          </a:endParaRPr>
        </a:p>
      </dgm:t>
    </dgm:pt>
    <dgm:pt modelId="{EC989426-F6F1-4F7B-85FB-86293A19D353}" type="parTrans" cxnId="{5557A4FA-EE29-471D-B7CD-768CB3CBA490}">
      <dgm:prSet/>
      <dgm:spPr/>
      <dgm:t>
        <a:bodyPr/>
        <a:lstStyle/>
        <a:p>
          <a:endParaRPr lang="ru-RU"/>
        </a:p>
      </dgm:t>
    </dgm:pt>
    <dgm:pt modelId="{92582EDA-AEA7-4A01-AC9A-EE539255F53C}" type="sibTrans" cxnId="{5557A4FA-EE29-471D-B7CD-768CB3CBA490}">
      <dgm:prSet/>
      <dgm:spPr/>
      <dgm:t>
        <a:bodyPr/>
        <a:lstStyle/>
        <a:p>
          <a:endParaRPr lang="ru-RU"/>
        </a:p>
      </dgm:t>
    </dgm:pt>
    <dgm:pt modelId="{048017A6-E20E-49E5-BA1B-EBBA4CBE72DF}">
      <dgm:prSet phldrT="[Текст]" custT="1"/>
      <dgm:spPr/>
      <dgm:t>
        <a:bodyPr/>
        <a:lstStyle/>
        <a:p>
          <a:r>
            <a:rPr lang="kk-KZ" sz="1000" dirty="0">
              <a:latin typeface="Times New Roman" panose="02020603050405020304" pitchFamily="18" charset="0"/>
              <a:cs typeface="Times New Roman" panose="02020603050405020304" pitchFamily="18" charset="0"/>
            </a:rPr>
            <a:t>Ұйымдастырушылық-әдістемелік қабілетт</a:t>
          </a:r>
          <a:r>
            <a:rPr lang="kk-KZ" sz="1200" dirty="0">
              <a:latin typeface="Times New Roman" panose="02020603050405020304" pitchFamily="18" charset="0"/>
              <a:cs typeface="Times New Roman" panose="02020603050405020304" pitchFamily="18" charset="0"/>
            </a:rPr>
            <a:t>ер</a:t>
          </a:r>
          <a:endParaRPr lang="ru-RU" sz="1200" dirty="0"/>
        </a:p>
      </dgm:t>
    </dgm:pt>
    <dgm:pt modelId="{7BC676C5-EA38-4C8C-96FD-6B250B0D8623}" type="parTrans" cxnId="{2D609BA5-F629-4AA7-B575-E1AB81055639}">
      <dgm:prSet/>
      <dgm:spPr/>
      <dgm:t>
        <a:bodyPr/>
        <a:lstStyle/>
        <a:p>
          <a:endParaRPr lang="ru-RU"/>
        </a:p>
      </dgm:t>
    </dgm:pt>
    <dgm:pt modelId="{0F701B4A-7CF9-473B-89FC-682E4F13F1C5}" type="sibTrans" cxnId="{2D609BA5-F629-4AA7-B575-E1AB81055639}">
      <dgm:prSet/>
      <dgm:spPr/>
      <dgm:t>
        <a:bodyPr/>
        <a:lstStyle/>
        <a:p>
          <a:endParaRPr lang="ru-RU"/>
        </a:p>
      </dgm:t>
    </dgm:pt>
    <dgm:pt modelId="{1FD68DBF-7536-4B66-BBA5-806BA9C3E75C}">
      <dgm:prSet phldrT="[Текст]" custT="1"/>
      <dgm:spPr/>
      <dgm:t>
        <a:bodyPr/>
        <a:lstStyle/>
        <a:p>
          <a:r>
            <a:rPr lang="kk-KZ" sz="1100" dirty="0" smtClean="0">
              <a:latin typeface="Times New Roman" panose="02020603050405020304" pitchFamily="18" charset="0"/>
              <a:cs typeface="Times New Roman" panose="02020603050405020304" pitchFamily="18" charset="0"/>
            </a:rPr>
            <a:t>Қазіргі заманғы әскери өнер</a:t>
          </a:r>
          <a:endParaRPr lang="ru-RU" sz="1100" dirty="0"/>
        </a:p>
      </dgm:t>
    </dgm:pt>
    <dgm:pt modelId="{EDC4C414-3E5E-4D61-B506-10A5487F001F}" type="parTrans" cxnId="{91ABB273-E77C-4DB2-B93A-B6E595E07A27}">
      <dgm:prSet/>
      <dgm:spPr/>
      <dgm:t>
        <a:bodyPr/>
        <a:lstStyle/>
        <a:p>
          <a:endParaRPr lang="ru-RU"/>
        </a:p>
      </dgm:t>
    </dgm:pt>
    <dgm:pt modelId="{C90E9404-FDD3-4DC9-BDEA-A4888D6AFD89}" type="sibTrans" cxnId="{91ABB273-E77C-4DB2-B93A-B6E595E07A27}">
      <dgm:prSet/>
      <dgm:spPr/>
      <dgm:t>
        <a:bodyPr/>
        <a:lstStyle/>
        <a:p>
          <a:endParaRPr lang="ru-RU"/>
        </a:p>
      </dgm:t>
    </dgm:pt>
    <dgm:pt modelId="{5172EC45-EDB8-4FB4-A04C-0E20A589E05C}">
      <dgm:prSet phldrT="[Текст]"/>
      <dgm:spPr/>
      <dgm:t>
        <a:bodyPr/>
        <a:lstStyle/>
        <a:p>
          <a:r>
            <a:rPr lang="kk-KZ" dirty="0" smtClean="0"/>
            <a:t>Салауатты өмір салты</a:t>
          </a:r>
          <a:endParaRPr lang="ru-RU" dirty="0"/>
        </a:p>
      </dgm:t>
    </dgm:pt>
    <dgm:pt modelId="{04F0F9F8-8972-4DFA-9A53-B84AD2F83FB1}" type="parTrans" cxnId="{21553BF0-4E54-4087-97EF-E88A24595E03}">
      <dgm:prSet/>
      <dgm:spPr/>
      <dgm:t>
        <a:bodyPr/>
        <a:lstStyle/>
        <a:p>
          <a:endParaRPr lang="ru-RU"/>
        </a:p>
      </dgm:t>
    </dgm:pt>
    <dgm:pt modelId="{47243503-0801-4D3F-B4D9-BF51BF0B6DA6}" type="sibTrans" cxnId="{21553BF0-4E54-4087-97EF-E88A24595E03}">
      <dgm:prSet/>
      <dgm:spPr/>
      <dgm:t>
        <a:bodyPr/>
        <a:lstStyle/>
        <a:p>
          <a:endParaRPr lang="ru-RU"/>
        </a:p>
      </dgm:t>
    </dgm:pt>
    <dgm:pt modelId="{CA57EBC1-0A7E-4C8C-91E4-FC9B56222E7D}">
      <dgm:prSet phldrT="[Текст]" custT="1"/>
      <dgm:spPr/>
      <dgm:t>
        <a:bodyPr/>
        <a:lstStyle/>
        <a:p>
          <a:r>
            <a:rPr lang="kk-KZ" sz="1200" dirty="0">
              <a:latin typeface="Times New Roman" panose="02020603050405020304" pitchFamily="18" charset="0"/>
              <a:cs typeface="Times New Roman" panose="02020603050405020304" pitchFamily="18" charset="0"/>
            </a:rPr>
            <a:t>Қарым-қатынас</a:t>
          </a:r>
          <a:endParaRPr lang="ru-RU" sz="1200" dirty="0"/>
        </a:p>
      </dgm:t>
    </dgm:pt>
    <dgm:pt modelId="{3DDC3D68-DE8C-43A9-A3AA-ADD7BB6507C3}" type="parTrans" cxnId="{04406B78-5E26-459B-814A-BFF3B872CA2F}">
      <dgm:prSet/>
      <dgm:spPr/>
      <dgm:t>
        <a:bodyPr/>
        <a:lstStyle/>
        <a:p>
          <a:endParaRPr lang="ru-RU"/>
        </a:p>
      </dgm:t>
    </dgm:pt>
    <dgm:pt modelId="{BC22EEC0-001D-4BC9-BE6F-ED33130FE6D4}" type="sibTrans" cxnId="{04406B78-5E26-459B-814A-BFF3B872CA2F}">
      <dgm:prSet/>
      <dgm:spPr/>
      <dgm:t>
        <a:bodyPr/>
        <a:lstStyle/>
        <a:p>
          <a:endParaRPr lang="ru-RU"/>
        </a:p>
      </dgm:t>
    </dgm:pt>
    <dgm:pt modelId="{677E1173-5C9F-4D9B-BD2C-7C45BA08BD3F}">
      <dgm:prSet phldrT="[Текст]" custT="1"/>
      <dgm:spPr/>
      <dgm:t>
        <a:bodyPr/>
        <a:lstStyle/>
        <a:p>
          <a:r>
            <a:rPr lang="kk-KZ" sz="1000" dirty="0">
              <a:latin typeface="Times New Roman" panose="02020603050405020304" pitchFamily="18" charset="0"/>
              <a:cs typeface="Times New Roman" panose="02020603050405020304" pitchFamily="18" charset="0"/>
            </a:rPr>
            <a:t>Мәдени  құзыреттілік</a:t>
          </a:r>
          <a:endParaRPr lang="ru-RU" sz="1000" dirty="0"/>
        </a:p>
      </dgm:t>
    </dgm:pt>
    <dgm:pt modelId="{61CC70BE-5D25-4337-8440-9922653FBACC}" type="parTrans" cxnId="{CAAE23FB-11D1-4636-8EA4-AF4EFFD2F422}">
      <dgm:prSet/>
      <dgm:spPr/>
      <dgm:t>
        <a:bodyPr/>
        <a:lstStyle/>
        <a:p>
          <a:endParaRPr lang="ru-RU"/>
        </a:p>
      </dgm:t>
    </dgm:pt>
    <dgm:pt modelId="{76C79CEC-F931-4180-A191-2A7523DF9CE8}" type="sibTrans" cxnId="{CAAE23FB-11D1-4636-8EA4-AF4EFFD2F422}">
      <dgm:prSet/>
      <dgm:spPr/>
      <dgm:t>
        <a:bodyPr/>
        <a:lstStyle/>
        <a:p>
          <a:endParaRPr lang="ru-RU"/>
        </a:p>
      </dgm:t>
    </dgm:pt>
    <dgm:pt modelId="{2F79041B-48D9-4A01-9C33-4CD50093D4BD}">
      <dgm:prSet phldrT="[Текст]" custT="1"/>
      <dgm:spPr/>
      <dgm:t>
        <a:bodyPr/>
        <a:lstStyle/>
        <a:p>
          <a:r>
            <a:rPr lang="kk-KZ" sz="1100" dirty="0">
              <a:latin typeface="Times New Roman" panose="02020603050405020304" pitchFamily="18" charset="0"/>
              <a:cs typeface="Times New Roman" panose="02020603050405020304" pitchFamily="18" charset="0"/>
            </a:rPr>
            <a:t>Өмір бойы білім алу мүмкіндігі</a:t>
          </a:r>
          <a:endParaRPr lang="ru-RU" sz="1100" dirty="0"/>
        </a:p>
      </dgm:t>
    </dgm:pt>
    <dgm:pt modelId="{057D83FC-41A9-424C-868C-012327C625FB}" type="parTrans" cxnId="{17BC2A1E-90D2-4F3F-BD71-003026A1A549}">
      <dgm:prSet/>
      <dgm:spPr/>
      <dgm:t>
        <a:bodyPr/>
        <a:lstStyle/>
        <a:p>
          <a:endParaRPr lang="ru-RU"/>
        </a:p>
      </dgm:t>
    </dgm:pt>
    <dgm:pt modelId="{950EF9D0-1BDB-440F-8ECC-3A8904FF2A85}" type="sibTrans" cxnId="{17BC2A1E-90D2-4F3F-BD71-003026A1A549}">
      <dgm:prSet/>
      <dgm:spPr/>
      <dgm:t>
        <a:bodyPr/>
        <a:lstStyle/>
        <a:p>
          <a:endParaRPr lang="ru-RU"/>
        </a:p>
      </dgm:t>
    </dgm:pt>
    <dgm:pt modelId="{86B079E3-254D-4A26-870E-13F8F5E7F502}">
      <dgm:prSet phldrT="[Текст]" custT="1"/>
      <dgm:spPr/>
      <dgm:t>
        <a:bodyPr/>
        <a:lstStyle/>
        <a:p>
          <a:r>
            <a:rPr lang="kk-KZ" sz="1050" dirty="0">
              <a:latin typeface="Times New Roman" panose="02020603050405020304" pitchFamily="18" charset="0"/>
              <a:cs typeface="Times New Roman" panose="02020603050405020304" pitchFamily="18" charset="0"/>
            </a:rPr>
            <a:t>Ақпараттық дағдылар</a:t>
          </a:r>
          <a:endParaRPr lang="ru-RU" sz="1050" dirty="0"/>
        </a:p>
      </dgm:t>
    </dgm:pt>
    <dgm:pt modelId="{07D7DCCF-0F3D-4C36-8239-1C244FB617B9}" type="parTrans" cxnId="{5E526A8F-004C-438C-B069-2E8E4B6F6BB9}">
      <dgm:prSet/>
      <dgm:spPr/>
      <dgm:t>
        <a:bodyPr/>
        <a:lstStyle/>
        <a:p>
          <a:endParaRPr lang="ru-RU"/>
        </a:p>
      </dgm:t>
    </dgm:pt>
    <dgm:pt modelId="{8D19092C-EFA7-42D7-86E2-3FFCFD743D3C}" type="sibTrans" cxnId="{5E526A8F-004C-438C-B069-2E8E4B6F6BB9}">
      <dgm:prSet/>
      <dgm:spPr/>
      <dgm:t>
        <a:bodyPr/>
        <a:lstStyle/>
        <a:p>
          <a:endParaRPr lang="ru-RU"/>
        </a:p>
      </dgm:t>
    </dgm:pt>
    <dgm:pt modelId="{F2D50CA7-D737-41A2-887E-C3820C5E7F5D}">
      <dgm:prSet phldrT="[Текст]" custT="1"/>
      <dgm:spPr/>
      <dgm:t>
        <a:bodyPr/>
        <a:lstStyle/>
        <a:p>
          <a:r>
            <a:rPr lang="kk-KZ" sz="1200" dirty="0">
              <a:latin typeface="Times New Roman" panose="02020603050405020304" pitchFamily="18" charset="0"/>
              <a:cs typeface="Times New Roman" panose="02020603050405020304" pitchFamily="18" charset="0"/>
            </a:rPr>
            <a:t>Шығармашылық</a:t>
          </a:r>
          <a:endParaRPr lang="ru-RU" sz="1200" dirty="0"/>
        </a:p>
      </dgm:t>
    </dgm:pt>
    <dgm:pt modelId="{25BA1A2C-AD0E-4DCB-A39E-F25008CD0F6C}" type="parTrans" cxnId="{D88977DD-74D4-4C9A-86A7-C32DCDCE20F1}">
      <dgm:prSet/>
      <dgm:spPr/>
      <dgm:t>
        <a:bodyPr/>
        <a:lstStyle/>
        <a:p>
          <a:endParaRPr lang="ru-RU"/>
        </a:p>
      </dgm:t>
    </dgm:pt>
    <dgm:pt modelId="{C5D71C37-2D55-4E51-A6F9-42F906300A16}" type="sibTrans" cxnId="{D88977DD-74D4-4C9A-86A7-C32DCDCE20F1}">
      <dgm:prSet/>
      <dgm:spPr/>
      <dgm:t>
        <a:bodyPr/>
        <a:lstStyle/>
        <a:p>
          <a:endParaRPr lang="ru-RU"/>
        </a:p>
      </dgm:t>
    </dgm:pt>
    <dgm:pt modelId="{808209C9-2C27-4BAB-80B8-78F5DC159B88}">
      <dgm:prSet phldrT="[Текст]" custT="1"/>
      <dgm:spPr/>
      <dgm:t>
        <a:bodyPr/>
        <a:lstStyle/>
        <a:p>
          <a:r>
            <a:rPr lang="kk-KZ" sz="1200" dirty="0">
              <a:latin typeface="Times New Roman" panose="02020603050405020304" pitchFamily="18" charset="0"/>
              <a:cs typeface="Times New Roman" panose="02020603050405020304" pitchFamily="18" charset="0"/>
            </a:rPr>
            <a:t>Жауапкершілік</a:t>
          </a:r>
          <a:endParaRPr lang="ru-RU" sz="1200" dirty="0"/>
        </a:p>
      </dgm:t>
    </dgm:pt>
    <dgm:pt modelId="{F752C578-4A7D-4396-AEA5-0CEC8BA215F4}" type="parTrans" cxnId="{4D70EDCB-6A3A-4E1A-8B0E-391144C51B13}">
      <dgm:prSet/>
      <dgm:spPr/>
      <dgm:t>
        <a:bodyPr/>
        <a:lstStyle/>
        <a:p>
          <a:endParaRPr lang="ru-RU"/>
        </a:p>
      </dgm:t>
    </dgm:pt>
    <dgm:pt modelId="{63E2DE05-4922-422C-89D6-48887318396B}" type="sibTrans" cxnId="{4D70EDCB-6A3A-4E1A-8B0E-391144C51B13}">
      <dgm:prSet/>
      <dgm:spPr/>
      <dgm:t>
        <a:bodyPr/>
        <a:lstStyle/>
        <a:p>
          <a:endParaRPr lang="ru-RU"/>
        </a:p>
      </dgm:t>
    </dgm:pt>
    <dgm:pt modelId="{FD2B97CF-158E-4389-9251-4CD8D3578BEE}">
      <dgm:prSet phldrT="[Текст]" custT="1"/>
      <dgm:spPr/>
      <dgm:t>
        <a:bodyPr/>
        <a:lstStyle/>
        <a:p>
          <a:r>
            <a:rPr lang="kk-KZ" sz="1200" dirty="0" smtClean="0">
              <a:latin typeface="Times New Roman" panose="02020603050405020304" pitchFamily="18" charset="0"/>
              <a:cs typeface="Times New Roman" panose="02020603050405020304" pitchFamily="18" charset="0"/>
            </a:rPr>
            <a:t>Әскери педагогикалық білім</a:t>
          </a:r>
          <a:endParaRPr lang="ru-RU" sz="1200" dirty="0"/>
        </a:p>
      </dgm:t>
    </dgm:pt>
    <dgm:pt modelId="{7DB17EEE-43C8-45A2-B21B-A6D1EA3EB799}" type="sibTrans" cxnId="{A84633D2-468D-499A-9303-12566A763B10}">
      <dgm:prSet/>
      <dgm:spPr/>
      <dgm:t>
        <a:bodyPr/>
        <a:lstStyle/>
        <a:p>
          <a:endParaRPr lang="ru-RU"/>
        </a:p>
      </dgm:t>
    </dgm:pt>
    <dgm:pt modelId="{D78B9486-EED1-47C6-B4B6-0DC500D3F915}" type="parTrans" cxnId="{A84633D2-468D-499A-9303-12566A763B10}">
      <dgm:prSet/>
      <dgm:spPr/>
      <dgm:t>
        <a:bodyPr/>
        <a:lstStyle/>
        <a:p>
          <a:endParaRPr lang="ru-RU"/>
        </a:p>
      </dgm:t>
    </dgm:pt>
    <dgm:pt modelId="{06DFE16E-9816-4F14-B7ED-FC5FF81D77DC}" type="pres">
      <dgm:prSet presAssocID="{D2FB8A8C-C3F7-4E94-8002-6BC73D9AA474}" presName="Name0" presStyleCnt="0">
        <dgm:presLayoutVars>
          <dgm:chMax val="1"/>
          <dgm:dir/>
          <dgm:animLvl val="ctr"/>
          <dgm:resizeHandles val="exact"/>
        </dgm:presLayoutVars>
      </dgm:prSet>
      <dgm:spPr/>
      <dgm:t>
        <a:bodyPr/>
        <a:lstStyle/>
        <a:p>
          <a:endParaRPr lang="ru-RU"/>
        </a:p>
      </dgm:t>
    </dgm:pt>
    <dgm:pt modelId="{1C675A65-A554-4F4E-A411-D6E148D9B78F}" type="pres">
      <dgm:prSet presAssocID="{E9EA3829-34EA-4218-9320-991F84AB0501}" presName="centerShape" presStyleLbl="node0" presStyleIdx="0" presStyleCnt="1" custScaleX="131496" custScaleY="129250"/>
      <dgm:spPr/>
      <dgm:t>
        <a:bodyPr/>
        <a:lstStyle/>
        <a:p>
          <a:endParaRPr lang="ru-RU"/>
        </a:p>
      </dgm:t>
    </dgm:pt>
    <dgm:pt modelId="{AB7BD580-082B-4D06-A07B-A905E5518F53}" type="pres">
      <dgm:prSet presAssocID="{D78B9486-EED1-47C6-B4B6-0DC500D3F915}" presName="parTrans" presStyleLbl="sibTrans2D1" presStyleIdx="0" presStyleCnt="10"/>
      <dgm:spPr/>
      <dgm:t>
        <a:bodyPr/>
        <a:lstStyle/>
        <a:p>
          <a:endParaRPr lang="ru-RU"/>
        </a:p>
      </dgm:t>
    </dgm:pt>
    <dgm:pt modelId="{4C65902C-F1BF-4C44-A4DA-DF2B90DAD98E}" type="pres">
      <dgm:prSet presAssocID="{D78B9486-EED1-47C6-B4B6-0DC500D3F915}" presName="connectorText" presStyleLbl="sibTrans2D1" presStyleIdx="0" presStyleCnt="10"/>
      <dgm:spPr/>
      <dgm:t>
        <a:bodyPr/>
        <a:lstStyle/>
        <a:p>
          <a:endParaRPr lang="ru-RU"/>
        </a:p>
      </dgm:t>
    </dgm:pt>
    <dgm:pt modelId="{78DEFCA7-30A1-4AEE-9DE3-5874A1C7AB59}" type="pres">
      <dgm:prSet presAssocID="{FD2B97CF-158E-4389-9251-4CD8D3578BEE}" presName="node" presStyleLbl="node1" presStyleIdx="0" presStyleCnt="10">
        <dgm:presLayoutVars>
          <dgm:bulletEnabled val="1"/>
        </dgm:presLayoutVars>
      </dgm:prSet>
      <dgm:spPr/>
      <dgm:t>
        <a:bodyPr/>
        <a:lstStyle/>
        <a:p>
          <a:endParaRPr lang="ru-RU"/>
        </a:p>
      </dgm:t>
    </dgm:pt>
    <dgm:pt modelId="{D8AA3182-C513-4D31-8E5C-3D02B6A7D888}" type="pres">
      <dgm:prSet presAssocID="{7BC676C5-EA38-4C8C-96FD-6B250B0D8623}" presName="parTrans" presStyleLbl="sibTrans2D1" presStyleIdx="1" presStyleCnt="10"/>
      <dgm:spPr/>
      <dgm:t>
        <a:bodyPr/>
        <a:lstStyle/>
        <a:p>
          <a:endParaRPr lang="ru-RU"/>
        </a:p>
      </dgm:t>
    </dgm:pt>
    <dgm:pt modelId="{0FEADB8B-E581-4AB4-AF8A-55B3FEFCA4D2}" type="pres">
      <dgm:prSet presAssocID="{7BC676C5-EA38-4C8C-96FD-6B250B0D8623}" presName="connectorText" presStyleLbl="sibTrans2D1" presStyleIdx="1" presStyleCnt="10"/>
      <dgm:spPr/>
      <dgm:t>
        <a:bodyPr/>
        <a:lstStyle/>
        <a:p>
          <a:endParaRPr lang="ru-RU"/>
        </a:p>
      </dgm:t>
    </dgm:pt>
    <dgm:pt modelId="{895E6649-DABE-4D9F-A4F7-1EB974262DCC}" type="pres">
      <dgm:prSet presAssocID="{048017A6-E20E-49E5-BA1B-EBBA4CBE72DF}" presName="node" presStyleLbl="node1" presStyleIdx="1" presStyleCnt="10">
        <dgm:presLayoutVars>
          <dgm:bulletEnabled val="1"/>
        </dgm:presLayoutVars>
      </dgm:prSet>
      <dgm:spPr/>
      <dgm:t>
        <a:bodyPr/>
        <a:lstStyle/>
        <a:p>
          <a:endParaRPr lang="ru-RU"/>
        </a:p>
      </dgm:t>
    </dgm:pt>
    <dgm:pt modelId="{39D82508-87B1-49A1-928C-266200028742}" type="pres">
      <dgm:prSet presAssocID="{3DDC3D68-DE8C-43A9-A3AA-ADD7BB6507C3}" presName="parTrans" presStyleLbl="sibTrans2D1" presStyleIdx="2" presStyleCnt="10"/>
      <dgm:spPr/>
      <dgm:t>
        <a:bodyPr/>
        <a:lstStyle/>
        <a:p>
          <a:endParaRPr lang="ru-RU"/>
        </a:p>
      </dgm:t>
    </dgm:pt>
    <dgm:pt modelId="{9F4A9433-AAAD-463B-9A04-7F669F3FD42F}" type="pres">
      <dgm:prSet presAssocID="{3DDC3D68-DE8C-43A9-A3AA-ADD7BB6507C3}" presName="connectorText" presStyleLbl="sibTrans2D1" presStyleIdx="2" presStyleCnt="10"/>
      <dgm:spPr/>
      <dgm:t>
        <a:bodyPr/>
        <a:lstStyle/>
        <a:p>
          <a:endParaRPr lang="ru-RU"/>
        </a:p>
      </dgm:t>
    </dgm:pt>
    <dgm:pt modelId="{304BF689-31A8-4561-984F-1D42E0B133AC}" type="pres">
      <dgm:prSet presAssocID="{CA57EBC1-0A7E-4C8C-91E4-FC9B56222E7D}" presName="node" presStyleLbl="node1" presStyleIdx="2" presStyleCnt="10">
        <dgm:presLayoutVars>
          <dgm:bulletEnabled val="1"/>
        </dgm:presLayoutVars>
      </dgm:prSet>
      <dgm:spPr/>
      <dgm:t>
        <a:bodyPr/>
        <a:lstStyle/>
        <a:p>
          <a:endParaRPr lang="ru-RU"/>
        </a:p>
      </dgm:t>
    </dgm:pt>
    <dgm:pt modelId="{9C3C5C91-63A8-46A4-B2C7-F6D91F7DEEE5}" type="pres">
      <dgm:prSet presAssocID="{61CC70BE-5D25-4337-8440-9922653FBACC}" presName="parTrans" presStyleLbl="sibTrans2D1" presStyleIdx="3" presStyleCnt="10"/>
      <dgm:spPr/>
      <dgm:t>
        <a:bodyPr/>
        <a:lstStyle/>
        <a:p>
          <a:endParaRPr lang="ru-RU"/>
        </a:p>
      </dgm:t>
    </dgm:pt>
    <dgm:pt modelId="{978780BB-C9E3-4A32-9B18-6C525D9EFFBB}" type="pres">
      <dgm:prSet presAssocID="{61CC70BE-5D25-4337-8440-9922653FBACC}" presName="connectorText" presStyleLbl="sibTrans2D1" presStyleIdx="3" presStyleCnt="10"/>
      <dgm:spPr/>
      <dgm:t>
        <a:bodyPr/>
        <a:lstStyle/>
        <a:p>
          <a:endParaRPr lang="ru-RU"/>
        </a:p>
      </dgm:t>
    </dgm:pt>
    <dgm:pt modelId="{4C41D14B-BF19-4946-A78C-990BC19A76EF}" type="pres">
      <dgm:prSet presAssocID="{677E1173-5C9F-4D9B-BD2C-7C45BA08BD3F}" presName="node" presStyleLbl="node1" presStyleIdx="3" presStyleCnt="10" custScaleX="108274" custScaleY="97856">
        <dgm:presLayoutVars>
          <dgm:bulletEnabled val="1"/>
        </dgm:presLayoutVars>
      </dgm:prSet>
      <dgm:spPr/>
      <dgm:t>
        <a:bodyPr/>
        <a:lstStyle/>
        <a:p>
          <a:endParaRPr lang="ru-RU"/>
        </a:p>
      </dgm:t>
    </dgm:pt>
    <dgm:pt modelId="{D9BA1DE1-7EAB-4F81-ABDD-2B86C8148310}" type="pres">
      <dgm:prSet presAssocID="{057D83FC-41A9-424C-868C-012327C625FB}" presName="parTrans" presStyleLbl="sibTrans2D1" presStyleIdx="4" presStyleCnt="10"/>
      <dgm:spPr/>
      <dgm:t>
        <a:bodyPr/>
        <a:lstStyle/>
        <a:p>
          <a:endParaRPr lang="ru-RU"/>
        </a:p>
      </dgm:t>
    </dgm:pt>
    <dgm:pt modelId="{77E67F9D-B9BF-4914-87DA-33E7091CC84C}" type="pres">
      <dgm:prSet presAssocID="{057D83FC-41A9-424C-868C-012327C625FB}" presName="connectorText" presStyleLbl="sibTrans2D1" presStyleIdx="4" presStyleCnt="10"/>
      <dgm:spPr/>
      <dgm:t>
        <a:bodyPr/>
        <a:lstStyle/>
        <a:p>
          <a:endParaRPr lang="ru-RU"/>
        </a:p>
      </dgm:t>
    </dgm:pt>
    <dgm:pt modelId="{EF427E04-D19C-4F66-AEB5-6FFDE80E627A}" type="pres">
      <dgm:prSet presAssocID="{2F79041B-48D9-4A01-9C33-4CD50093D4BD}" presName="node" presStyleLbl="node1" presStyleIdx="4" presStyleCnt="10">
        <dgm:presLayoutVars>
          <dgm:bulletEnabled val="1"/>
        </dgm:presLayoutVars>
      </dgm:prSet>
      <dgm:spPr/>
      <dgm:t>
        <a:bodyPr/>
        <a:lstStyle/>
        <a:p>
          <a:endParaRPr lang="ru-RU"/>
        </a:p>
      </dgm:t>
    </dgm:pt>
    <dgm:pt modelId="{84E68DC7-E15C-4012-87B2-2AE35E00913F}" type="pres">
      <dgm:prSet presAssocID="{07D7DCCF-0F3D-4C36-8239-1C244FB617B9}" presName="parTrans" presStyleLbl="sibTrans2D1" presStyleIdx="5" presStyleCnt="10"/>
      <dgm:spPr/>
      <dgm:t>
        <a:bodyPr/>
        <a:lstStyle/>
        <a:p>
          <a:endParaRPr lang="ru-RU"/>
        </a:p>
      </dgm:t>
    </dgm:pt>
    <dgm:pt modelId="{8929F036-EF60-43D9-A3D8-28F01EE6FDA2}" type="pres">
      <dgm:prSet presAssocID="{07D7DCCF-0F3D-4C36-8239-1C244FB617B9}" presName="connectorText" presStyleLbl="sibTrans2D1" presStyleIdx="5" presStyleCnt="10"/>
      <dgm:spPr/>
      <dgm:t>
        <a:bodyPr/>
        <a:lstStyle/>
        <a:p>
          <a:endParaRPr lang="ru-RU"/>
        </a:p>
      </dgm:t>
    </dgm:pt>
    <dgm:pt modelId="{F2B5DB7B-F119-4104-8F8E-B20C0D27DEFD}" type="pres">
      <dgm:prSet presAssocID="{86B079E3-254D-4A26-870E-13F8F5E7F502}" presName="node" presStyleLbl="node1" presStyleIdx="5" presStyleCnt="10" custScaleX="103299">
        <dgm:presLayoutVars>
          <dgm:bulletEnabled val="1"/>
        </dgm:presLayoutVars>
      </dgm:prSet>
      <dgm:spPr/>
      <dgm:t>
        <a:bodyPr/>
        <a:lstStyle/>
        <a:p>
          <a:endParaRPr lang="ru-RU"/>
        </a:p>
      </dgm:t>
    </dgm:pt>
    <dgm:pt modelId="{6040535D-C797-42CB-B13B-C9A0ABBAF1F4}" type="pres">
      <dgm:prSet presAssocID="{25BA1A2C-AD0E-4DCB-A39E-F25008CD0F6C}" presName="parTrans" presStyleLbl="sibTrans2D1" presStyleIdx="6" presStyleCnt="10"/>
      <dgm:spPr/>
      <dgm:t>
        <a:bodyPr/>
        <a:lstStyle/>
        <a:p>
          <a:endParaRPr lang="ru-RU"/>
        </a:p>
      </dgm:t>
    </dgm:pt>
    <dgm:pt modelId="{22837943-5E1C-42E1-A909-9CCCC1E00974}" type="pres">
      <dgm:prSet presAssocID="{25BA1A2C-AD0E-4DCB-A39E-F25008CD0F6C}" presName="connectorText" presStyleLbl="sibTrans2D1" presStyleIdx="6" presStyleCnt="10"/>
      <dgm:spPr/>
      <dgm:t>
        <a:bodyPr/>
        <a:lstStyle/>
        <a:p>
          <a:endParaRPr lang="ru-RU"/>
        </a:p>
      </dgm:t>
    </dgm:pt>
    <dgm:pt modelId="{3BAC51F9-7402-441A-8D12-498E5F4AC2D6}" type="pres">
      <dgm:prSet presAssocID="{F2D50CA7-D737-41A2-887E-C3820C5E7F5D}" presName="node" presStyleLbl="node1" presStyleIdx="6" presStyleCnt="10">
        <dgm:presLayoutVars>
          <dgm:bulletEnabled val="1"/>
        </dgm:presLayoutVars>
      </dgm:prSet>
      <dgm:spPr/>
      <dgm:t>
        <a:bodyPr/>
        <a:lstStyle/>
        <a:p>
          <a:endParaRPr lang="ru-RU"/>
        </a:p>
      </dgm:t>
    </dgm:pt>
    <dgm:pt modelId="{399B7600-0C01-4C72-A5E2-62F225919082}" type="pres">
      <dgm:prSet presAssocID="{F752C578-4A7D-4396-AEA5-0CEC8BA215F4}" presName="parTrans" presStyleLbl="sibTrans2D1" presStyleIdx="7" presStyleCnt="10"/>
      <dgm:spPr/>
      <dgm:t>
        <a:bodyPr/>
        <a:lstStyle/>
        <a:p>
          <a:endParaRPr lang="ru-RU"/>
        </a:p>
      </dgm:t>
    </dgm:pt>
    <dgm:pt modelId="{0EE82E94-5567-45DF-9BA4-18CB0F9EFAEB}" type="pres">
      <dgm:prSet presAssocID="{F752C578-4A7D-4396-AEA5-0CEC8BA215F4}" presName="connectorText" presStyleLbl="sibTrans2D1" presStyleIdx="7" presStyleCnt="10"/>
      <dgm:spPr/>
      <dgm:t>
        <a:bodyPr/>
        <a:lstStyle/>
        <a:p>
          <a:endParaRPr lang="ru-RU"/>
        </a:p>
      </dgm:t>
    </dgm:pt>
    <dgm:pt modelId="{89D360EC-38F1-4108-B1A1-64F99635FCA3}" type="pres">
      <dgm:prSet presAssocID="{808209C9-2C27-4BAB-80B8-78F5DC159B88}" presName="node" presStyleLbl="node1" presStyleIdx="7" presStyleCnt="10">
        <dgm:presLayoutVars>
          <dgm:bulletEnabled val="1"/>
        </dgm:presLayoutVars>
      </dgm:prSet>
      <dgm:spPr/>
      <dgm:t>
        <a:bodyPr/>
        <a:lstStyle/>
        <a:p>
          <a:endParaRPr lang="ru-RU"/>
        </a:p>
      </dgm:t>
    </dgm:pt>
    <dgm:pt modelId="{44BDA9B8-591D-4083-82AF-02E86D3DD2D4}" type="pres">
      <dgm:prSet presAssocID="{EDC4C414-3E5E-4D61-B506-10A5487F001F}" presName="parTrans" presStyleLbl="sibTrans2D1" presStyleIdx="8" presStyleCnt="10"/>
      <dgm:spPr/>
      <dgm:t>
        <a:bodyPr/>
        <a:lstStyle/>
        <a:p>
          <a:endParaRPr lang="ru-RU"/>
        </a:p>
      </dgm:t>
    </dgm:pt>
    <dgm:pt modelId="{5143E2E3-27D0-40FF-9D3F-8F719661E858}" type="pres">
      <dgm:prSet presAssocID="{EDC4C414-3E5E-4D61-B506-10A5487F001F}" presName="connectorText" presStyleLbl="sibTrans2D1" presStyleIdx="8" presStyleCnt="10"/>
      <dgm:spPr/>
      <dgm:t>
        <a:bodyPr/>
        <a:lstStyle/>
        <a:p>
          <a:endParaRPr lang="ru-RU"/>
        </a:p>
      </dgm:t>
    </dgm:pt>
    <dgm:pt modelId="{7D45C659-073B-49AB-9E1C-6481B7FDCA05}" type="pres">
      <dgm:prSet presAssocID="{1FD68DBF-7536-4B66-BBA5-806BA9C3E75C}" presName="node" presStyleLbl="node1" presStyleIdx="8" presStyleCnt="10" custScaleX="107365">
        <dgm:presLayoutVars>
          <dgm:bulletEnabled val="1"/>
        </dgm:presLayoutVars>
      </dgm:prSet>
      <dgm:spPr/>
      <dgm:t>
        <a:bodyPr/>
        <a:lstStyle/>
        <a:p>
          <a:endParaRPr lang="ru-RU"/>
        </a:p>
      </dgm:t>
    </dgm:pt>
    <dgm:pt modelId="{26E8A76D-03A5-4CB8-98D6-05B2FB46DF0B}" type="pres">
      <dgm:prSet presAssocID="{04F0F9F8-8972-4DFA-9A53-B84AD2F83FB1}" presName="parTrans" presStyleLbl="sibTrans2D1" presStyleIdx="9" presStyleCnt="10"/>
      <dgm:spPr/>
      <dgm:t>
        <a:bodyPr/>
        <a:lstStyle/>
        <a:p>
          <a:endParaRPr lang="ru-RU"/>
        </a:p>
      </dgm:t>
    </dgm:pt>
    <dgm:pt modelId="{F56D68C6-F3F3-4991-B5CF-396E1A8F02EA}" type="pres">
      <dgm:prSet presAssocID="{04F0F9F8-8972-4DFA-9A53-B84AD2F83FB1}" presName="connectorText" presStyleLbl="sibTrans2D1" presStyleIdx="9" presStyleCnt="10"/>
      <dgm:spPr/>
      <dgm:t>
        <a:bodyPr/>
        <a:lstStyle/>
        <a:p>
          <a:endParaRPr lang="ru-RU"/>
        </a:p>
      </dgm:t>
    </dgm:pt>
    <dgm:pt modelId="{C843CE24-D7FF-4588-A93F-59C33A15DDD2}" type="pres">
      <dgm:prSet presAssocID="{5172EC45-EDB8-4FB4-A04C-0E20A589E05C}" presName="node" presStyleLbl="node1" presStyleIdx="9" presStyleCnt="10">
        <dgm:presLayoutVars>
          <dgm:bulletEnabled val="1"/>
        </dgm:presLayoutVars>
      </dgm:prSet>
      <dgm:spPr/>
      <dgm:t>
        <a:bodyPr/>
        <a:lstStyle/>
        <a:p>
          <a:endParaRPr lang="ru-RU"/>
        </a:p>
      </dgm:t>
    </dgm:pt>
  </dgm:ptLst>
  <dgm:cxnLst>
    <dgm:cxn modelId="{4D70EDCB-6A3A-4E1A-8B0E-391144C51B13}" srcId="{E9EA3829-34EA-4218-9320-991F84AB0501}" destId="{808209C9-2C27-4BAB-80B8-78F5DC159B88}" srcOrd="7" destOrd="0" parTransId="{F752C578-4A7D-4396-AEA5-0CEC8BA215F4}" sibTransId="{63E2DE05-4922-422C-89D6-48887318396B}"/>
    <dgm:cxn modelId="{D94BB1C7-1F25-4A66-974A-589A038EC266}" type="presOf" srcId="{25BA1A2C-AD0E-4DCB-A39E-F25008CD0F6C}" destId="{6040535D-C797-42CB-B13B-C9A0ABBAF1F4}" srcOrd="0" destOrd="0" presId="urn:microsoft.com/office/officeart/2005/8/layout/radial5"/>
    <dgm:cxn modelId="{B6887B56-5D76-4EE4-8168-FD7092E1268D}" type="presOf" srcId="{EDC4C414-3E5E-4D61-B506-10A5487F001F}" destId="{44BDA9B8-591D-4083-82AF-02E86D3DD2D4}" srcOrd="0" destOrd="0" presId="urn:microsoft.com/office/officeart/2005/8/layout/radial5"/>
    <dgm:cxn modelId="{A2087D30-BFE7-4744-A0FA-BDAD1A7A81AF}" type="presOf" srcId="{057D83FC-41A9-424C-868C-012327C625FB}" destId="{D9BA1DE1-7EAB-4F81-ABDD-2B86C8148310}" srcOrd="0" destOrd="0" presId="urn:microsoft.com/office/officeart/2005/8/layout/radial5"/>
    <dgm:cxn modelId="{D791F8C2-C00E-4072-B104-8E2B05D0EDBD}" type="presOf" srcId="{3DDC3D68-DE8C-43A9-A3AA-ADD7BB6507C3}" destId="{9F4A9433-AAAD-463B-9A04-7F669F3FD42F}" srcOrd="1" destOrd="0" presId="urn:microsoft.com/office/officeart/2005/8/layout/radial5"/>
    <dgm:cxn modelId="{8F6EAADE-DBF2-4DF6-94FD-970F6467E8FF}" type="presOf" srcId="{7BC676C5-EA38-4C8C-96FD-6B250B0D8623}" destId="{0FEADB8B-E581-4AB4-AF8A-55B3FEFCA4D2}" srcOrd="1" destOrd="0" presId="urn:microsoft.com/office/officeart/2005/8/layout/radial5"/>
    <dgm:cxn modelId="{D60F82BC-49AA-4CE0-B53B-902268B0CFC3}" type="presOf" srcId="{07D7DCCF-0F3D-4C36-8239-1C244FB617B9}" destId="{84E68DC7-E15C-4012-87B2-2AE35E00913F}" srcOrd="0" destOrd="0" presId="urn:microsoft.com/office/officeart/2005/8/layout/radial5"/>
    <dgm:cxn modelId="{A84633D2-468D-499A-9303-12566A763B10}" srcId="{E9EA3829-34EA-4218-9320-991F84AB0501}" destId="{FD2B97CF-158E-4389-9251-4CD8D3578BEE}" srcOrd="0" destOrd="0" parTransId="{D78B9486-EED1-47C6-B4B6-0DC500D3F915}" sibTransId="{7DB17EEE-43C8-45A2-B21B-A6D1EA3EB799}"/>
    <dgm:cxn modelId="{44C20279-3092-411D-887C-BB260661B5AA}" type="presOf" srcId="{25BA1A2C-AD0E-4DCB-A39E-F25008CD0F6C}" destId="{22837943-5E1C-42E1-A909-9CCCC1E00974}" srcOrd="1" destOrd="0" presId="urn:microsoft.com/office/officeart/2005/8/layout/radial5"/>
    <dgm:cxn modelId="{D88977DD-74D4-4C9A-86A7-C32DCDCE20F1}" srcId="{E9EA3829-34EA-4218-9320-991F84AB0501}" destId="{F2D50CA7-D737-41A2-887E-C3820C5E7F5D}" srcOrd="6" destOrd="0" parTransId="{25BA1A2C-AD0E-4DCB-A39E-F25008CD0F6C}" sibTransId="{C5D71C37-2D55-4E51-A6F9-42F906300A16}"/>
    <dgm:cxn modelId="{5FA9FA5B-BE02-4DDF-93BE-2BCE0C0E008F}" type="presOf" srcId="{61CC70BE-5D25-4337-8440-9922653FBACC}" destId="{9C3C5C91-63A8-46A4-B2C7-F6D91F7DEEE5}" srcOrd="0" destOrd="0" presId="urn:microsoft.com/office/officeart/2005/8/layout/radial5"/>
    <dgm:cxn modelId="{0D87806A-8537-4CA8-AE7F-6A28B478356D}" type="presOf" srcId="{057D83FC-41A9-424C-868C-012327C625FB}" destId="{77E67F9D-B9BF-4914-87DA-33E7091CC84C}" srcOrd="1" destOrd="0" presId="urn:microsoft.com/office/officeart/2005/8/layout/radial5"/>
    <dgm:cxn modelId="{FA7AEF1E-1EDF-408B-AAB6-3859F6C86855}" type="presOf" srcId="{048017A6-E20E-49E5-BA1B-EBBA4CBE72DF}" destId="{895E6649-DABE-4D9F-A4F7-1EB974262DCC}" srcOrd="0" destOrd="0" presId="urn:microsoft.com/office/officeart/2005/8/layout/radial5"/>
    <dgm:cxn modelId="{E8708511-2755-4948-B0EF-41C5FDD370F2}" type="presOf" srcId="{808209C9-2C27-4BAB-80B8-78F5DC159B88}" destId="{89D360EC-38F1-4108-B1A1-64F99635FCA3}" srcOrd="0" destOrd="0" presId="urn:microsoft.com/office/officeart/2005/8/layout/radial5"/>
    <dgm:cxn modelId="{DE89A390-CB20-4511-9E47-2B21BA4DD7D0}" type="presOf" srcId="{D78B9486-EED1-47C6-B4B6-0DC500D3F915}" destId="{AB7BD580-082B-4D06-A07B-A905E5518F53}" srcOrd="0" destOrd="0" presId="urn:microsoft.com/office/officeart/2005/8/layout/radial5"/>
    <dgm:cxn modelId="{3BAFCBF1-D029-4D85-8496-111ABADB8605}" type="presOf" srcId="{FD2B97CF-158E-4389-9251-4CD8D3578BEE}" destId="{78DEFCA7-30A1-4AEE-9DE3-5874A1C7AB59}" srcOrd="0" destOrd="0" presId="urn:microsoft.com/office/officeart/2005/8/layout/radial5"/>
    <dgm:cxn modelId="{31707D42-D046-42BF-91DE-EAE6A1B45799}" type="presOf" srcId="{1FD68DBF-7536-4B66-BBA5-806BA9C3E75C}" destId="{7D45C659-073B-49AB-9E1C-6481B7FDCA05}" srcOrd="0" destOrd="0" presId="urn:microsoft.com/office/officeart/2005/8/layout/radial5"/>
    <dgm:cxn modelId="{21553BF0-4E54-4087-97EF-E88A24595E03}" srcId="{E9EA3829-34EA-4218-9320-991F84AB0501}" destId="{5172EC45-EDB8-4FB4-A04C-0E20A589E05C}" srcOrd="9" destOrd="0" parTransId="{04F0F9F8-8972-4DFA-9A53-B84AD2F83FB1}" sibTransId="{47243503-0801-4D3F-B4D9-BF51BF0B6DA6}"/>
    <dgm:cxn modelId="{C7A75352-4A97-4903-811B-B37E0A1CD507}" type="presOf" srcId="{2F79041B-48D9-4A01-9C33-4CD50093D4BD}" destId="{EF427E04-D19C-4F66-AEB5-6FFDE80E627A}" srcOrd="0" destOrd="0" presId="urn:microsoft.com/office/officeart/2005/8/layout/radial5"/>
    <dgm:cxn modelId="{1FF32F08-470C-4D50-84EB-1D95D5EC8C71}" type="presOf" srcId="{7BC676C5-EA38-4C8C-96FD-6B250B0D8623}" destId="{D8AA3182-C513-4D31-8E5C-3D02B6A7D888}" srcOrd="0" destOrd="0" presId="urn:microsoft.com/office/officeart/2005/8/layout/radial5"/>
    <dgm:cxn modelId="{E1605057-05A5-4D20-8FF8-015BF592D766}" type="presOf" srcId="{E9EA3829-34EA-4218-9320-991F84AB0501}" destId="{1C675A65-A554-4F4E-A411-D6E148D9B78F}" srcOrd="0" destOrd="0" presId="urn:microsoft.com/office/officeart/2005/8/layout/radial5"/>
    <dgm:cxn modelId="{5E526A8F-004C-438C-B069-2E8E4B6F6BB9}" srcId="{E9EA3829-34EA-4218-9320-991F84AB0501}" destId="{86B079E3-254D-4A26-870E-13F8F5E7F502}" srcOrd="5" destOrd="0" parTransId="{07D7DCCF-0F3D-4C36-8239-1C244FB617B9}" sibTransId="{8D19092C-EFA7-42D7-86E2-3FFCFD743D3C}"/>
    <dgm:cxn modelId="{98F62920-13E9-4C12-A411-97AAA3345AC9}" type="presOf" srcId="{D78B9486-EED1-47C6-B4B6-0DC500D3F915}" destId="{4C65902C-F1BF-4C44-A4DA-DF2B90DAD98E}" srcOrd="1" destOrd="0" presId="urn:microsoft.com/office/officeart/2005/8/layout/radial5"/>
    <dgm:cxn modelId="{42BFADAD-EB09-464D-9B2D-61E795909F71}" type="presOf" srcId="{3DDC3D68-DE8C-43A9-A3AA-ADD7BB6507C3}" destId="{39D82508-87B1-49A1-928C-266200028742}" srcOrd="0" destOrd="0" presId="urn:microsoft.com/office/officeart/2005/8/layout/radial5"/>
    <dgm:cxn modelId="{09FAE1D4-3273-469D-8AAA-496D83EE6EF9}" type="presOf" srcId="{F2D50CA7-D737-41A2-887E-C3820C5E7F5D}" destId="{3BAC51F9-7402-441A-8D12-498E5F4AC2D6}" srcOrd="0" destOrd="0" presId="urn:microsoft.com/office/officeart/2005/8/layout/radial5"/>
    <dgm:cxn modelId="{2D609BA5-F629-4AA7-B575-E1AB81055639}" srcId="{E9EA3829-34EA-4218-9320-991F84AB0501}" destId="{048017A6-E20E-49E5-BA1B-EBBA4CBE72DF}" srcOrd="1" destOrd="0" parTransId="{7BC676C5-EA38-4C8C-96FD-6B250B0D8623}" sibTransId="{0F701B4A-7CF9-473B-89FC-682E4F13F1C5}"/>
    <dgm:cxn modelId="{0E8A7EF2-F64E-4755-849F-92A334E4A538}" type="presOf" srcId="{04F0F9F8-8972-4DFA-9A53-B84AD2F83FB1}" destId="{F56D68C6-F3F3-4991-B5CF-396E1A8F02EA}" srcOrd="1" destOrd="0" presId="urn:microsoft.com/office/officeart/2005/8/layout/radial5"/>
    <dgm:cxn modelId="{7CFC5766-F2B0-4CAB-9989-70905EA420F2}" type="presOf" srcId="{61CC70BE-5D25-4337-8440-9922653FBACC}" destId="{978780BB-C9E3-4A32-9B18-6C525D9EFFBB}" srcOrd="1" destOrd="0" presId="urn:microsoft.com/office/officeart/2005/8/layout/radial5"/>
    <dgm:cxn modelId="{777B4FC7-7CEE-410E-ADD6-0051E7572B2E}" type="presOf" srcId="{CA57EBC1-0A7E-4C8C-91E4-FC9B56222E7D}" destId="{304BF689-31A8-4561-984F-1D42E0B133AC}" srcOrd="0" destOrd="0" presId="urn:microsoft.com/office/officeart/2005/8/layout/radial5"/>
    <dgm:cxn modelId="{AE68C0E4-6386-4681-B21A-B98A557AEE61}" type="presOf" srcId="{5172EC45-EDB8-4FB4-A04C-0E20A589E05C}" destId="{C843CE24-D7FF-4588-A93F-59C33A15DDD2}" srcOrd="0" destOrd="0" presId="urn:microsoft.com/office/officeart/2005/8/layout/radial5"/>
    <dgm:cxn modelId="{17BC2A1E-90D2-4F3F-BD71-003026A1A549}" srcId="{E9EA3829-34EA-4218-9320-991F84AB0501}" destId="{2F79041B-48D9-4A01-9C33-4CD50093D4BD}" srcOrd="4" destOrd="0" parTransId="{057D83FC-41A9-424C-868C-012327C625FB}" sibTransId="{950EF9D0-1BDB-440F-8ECC-3A8904FF2A85}"/>
    <dgm:cxn modelId="{18831A5E-8D66-47EE-A808-611CE9DF150B}" type="presOf" srcId="{677E1173-5C9F-4D9B-BD2C-7C45BA08BD3F}" destId="{4C41D14B-BF19-4946-A78C-990BC19A76EF}" srcOrd="0" destOrd="0" presId="urn:microsoft.com/office/officeart/2005/8/layout/radial5"/>
    <dgm:cxn modelId="{91ABB273-E77C-4DB2-B93A-B6E595E07A27}" srcId="{E9EA3829-34EA-4218-9320-991F84AB0501}" destId="{1FD68DBF-7536-4B66-BBA5-806BA9C3E75C}" srcOrd="8" destOrd="0" parTransId="{EDC4C414-3E5E-4D61-B506-10A5487F001F}" sibTransId="{C90E9404-FDD3-4DC9-BDEA-A4888D6AFD89}"/>
    <dgm:cxn modelId="{CAAE23FB-11D1-4636-8EA4-AF4EFFD2F422}" srcId="{E9EA3829-34EA-4218-9320-991F84AB0501}" destId="{677E1173-5C9F-4D9B-BD2C-7C45BA08BD3F}" srcOrd="3" destOrd="0" parTransId="{61CC70BE-5D25-4337-8440-9922653FBACC}" sibTransId="{76C79CEC-F931-4180-A191-2A7523DF9CE8}"/>
    <dgm:cxn modelId="{16CD0364-7AA0-4205-804D-CD3A75472265}" type="presOf" srcId="{EDC4C414-3E5E-4D61-B506-10A5487F001F}" destId="{5143E2E3-27D0-40FF-9D3F-8F719661E858}" srcOrd="1" destOrd="0" presId="urn:microsoft.com/office/officeart/2005/8/layout/radial5"/>
    <dgm:cxn modelId="{645A1621-EF84-4D57-8186-A15C522503D3}" type="presOf" srcId="{86B079E3-254D-4A26-870E-13F8F5E7F502}" destId="{F2B5DB7B-F119-4104-8F8E-B20C0D27DEFD}" srcOrd="0" destOrd="0" presId="urn:microsoft.com/office/officeart/2005/8/layout/radial5"/>
    <dgm:cxn modelId="{D8099225-A473-4DC9-84F3-B17250A6D5B9}" type="presOf" srcId="{F752C578-4A7D-4396-AEA5-0CEC8BA215F4}" destId="{399B7600-0C01-4C72-A5E2-62F225919082}" srcOrd="0" destOrd="0" presId="urn:microsoft.com/office/officeart/2005/8/layout/radial5"/>
    <dgm:cxn modelId="{04406B78-5E26-459B-814A-BFF3B872CA2F}" srcId="{E9EA3829-34EA-4218-9320-991F84AB0501}" destId="{CA57EBC1-0A7E-4C8C-91E4-FC9B56222E7D}" srcOrd="2" destOrd="0" parTransId="{3DDC3D68-DE8C-43A9-A3AA-ADD7BB6507C3}" sibTransId="{BC22EEC0-001D-4BC9-BE6F-ED33130FE6D4}"/>
    <dgm:cxn modelId="{A9E67FBF-E73B-48A3-9D75-63F5A7310C94}" type="presOf" srcId="{04F0F9F8-8972-4DFA-9A53-B84AD2F83FB1}" destId="{26E8A76D-03A5-4CB8-98D6-05B2FB46DF0B}" srcOrd="0" destOrd="0" presId="urn:microsoft.com/office/officeart/2005/8/layout/radial5"/>
    <dgm:cxn modelId="{2830E3DA-F7C7-4761-9143-209DB62728DC}" type="presOf" srcId="{07D7DCCF-0F3D-4C36-8239-1C244FB617B9}" destId="{8929F036-EF60-43D9-A3D8-28F01EE6FDA2}" srcOrd="1" destOrd="0" presId="urn:microsoft.com/office/officeart/2005/8/layout/radial5"/>
    <dgm:cxn modelId="{5557A4FA-EE29-471D-B7CD-768CB3CBA490}" srcId="{D2FB8A8C-C3F7-4E94-8002-6BC73D9AA474}" destId="{E9EA3829-34EA-4218-9320-991F84AB0501}" srcOrd="0" destOrd="0" parTransId="{EC989426-F6F1-4F7B-85FB-86293A19D353}" sibTransId="{92582EDA-AEA7-4A01-AC9A-EE539255F53C}"/>
    <dgm:cxn modelId="{FA16A761-753A-4597-AB99-E739C60D6E73}" type="presOf" srcId="{F752C578-4A7D-4396-AEA5-0CEC8BA215F4}" destId="{0EE82E94-5567-45DF-9BA4-18CB0F9EFAEB}" srcOrd="1" destOrd="0" presId="urn:microsoft.com/office/officeart/2005/8/layout/radial5"/>
    <dgm:cxn modelId="{5A794F12-6C15-46B5-9E04-29B93A6DFC67}" type="presOf" srcId="{D2FB8A8C-C3F7-4E94-8002-6BC73D9AA474}" destId="{06DFE16E-9816-4F14-B7ED-FC5FF81D77DC}" srcOrd="0" destOrd="0" presId="urn:microsoft.com/office/officeart/2005/8/layout/radial5"/>
    <dgm:cxn modelId="{54B76BAF-07A4-4C12-822B-17A98C7ED6D7}" type="presParOf" srcId="{06DFE16E-9816-4F14-B7ED-FC5FF81D77DC}" destId="{1C675A65-A554-4F4E-A411-D6E148D9B78F}" srcOrd="0" destOrd="0" presId="urn:microsoft.com/office/officeart/2005/8/layout/radial5"/>
    <dgm:cxn modelId="{DF49B318-3689-4FB6-9182-582C22419BFF}" type="presParOf" srcId="{06DFE16E-9816-4F14-B7ED-FC5FF81D77DC}" destId="{AB7BD580-082B-4D06-A07B-A905E5518F53}" srcOrd="1" destOrd="0" presId="urn:microsoft.com/office/officeart/2005/8/layout/radial5"/>
    <dgm:cxn modelId="{EFF0A6E6-2F75-4B02-8152-4F62549A0E93}" type="presParOf" srcId="{AB7BD580-082B-4D06-A07B-A905E5518F53}" destId="{4C65902C-F1BF-4C44-A4DA-DF2B90DAD98E}" srcOrd="0" destOrd="0" presId="urn:microsoft.com/office/officeart/2005/8/layout/radial5"/>
    <dgm:cxn modelId="{AC7DD188-9C2E-4A09-984E-612B4C038CD2}" type="presParOf" srcId="{06DFE16E-9816-4F14-B7ED-FC5FF81D77DC}" destId="{78DEFCA7-30A1-4AEE-9DE3-5874A1C7AB59}" srcOrd="2" destOrd="0" presId="urn:microsoft.com/office/officeart/2005/8/layout/radial5"/>
    <dgm:cxn modelId="{40AC947B-46CA-4E51-919C-48307BED5062}" type="presParOf" srcId="{06DFE16E-9816-4F14-B7ED-FC5FF81D77DC}" destId="{D8AA3182-C513-4D31-8E5C-3D02B6A7D888}" srcOrd="3" destOrd="0" presId="urn:microsoft.com/office/officeart/2005/8/layout/radial5"/>
    <dgm:cxn modelId="{BE1267EC-B7BC-440F-BCCC-9826D5E13ECB}" type="presParOf" srcId="{D8AA3182-C513-4D31-8E5C-3D02B6A7D888}" destId="{0FEADB8B-E581-4AB4-AF8A-55B3FEFCA4D2}" srcOrd="0" destOrd="0" presId="urn:microsoft.com/office/officeart/2005/8/layout/radial5"/>
    <dgm:cxn modelId="{A3D48D4B-C5F9-4184-800F-D931337C6C52}" type="presParOf" srcId="{06DFE16E-9816-4F14-B7ED-FC5FF81D77DC}" destId="{895E6649-DABE-4D9F-A4F7-1EB974262DCC}" srcOrd="4" destOrd="0" presId="urn:microsoft.com/office/officeart/2005/8/layout/radial5"/>
    <dgm:cxn modelId="{36FC30C2-3F41-4B56-B983-A117131CD6C8}" type="presParOf" srcId="{06DFE16E-9816-4F14-B7ED-FC5FF81D77DC}" destId="{39D82508-87B1-49A1-928C-266200028742}" srcOrd="5" destOrd="0" presId="urn:microsoft.com/office/officeart/2005/8/layout/radial5"/>
    <dgm:cxn modelId="{40844F9D-BEBA-478F-A11F-AD68209E412A}" type="presParOf" srcId="{39D82508-87B1-49A1-928C-266200028742}" destId="{9F4A9433-AAAD-463B-9A04-7F669F3FD42F}" srcOrd="0" destOrd="0" presId="urn:microsoft.com/office/officeart/2005/8/layout/radial5"/>
    <dgm:cxn modelId="{6419BE1A-352A-45AD-A4B2-BABB5672E991}" type="presParOf" srcId="{06DFE16E-9816-4F14-B7ED-FC5FF81D77DC}" destId="{304BF689-31A8-4561-984F-1D42E0B133AC}" srcOrd="6" destOrd="0" presId="urn:microsoft.com/office/officeart/2005/8/layout/radial5"/>
    <dgm:cxn modelId="{8CAE42F2-60D5-4A7B-9149-81BACCCF8E5C}" type="presParOf" srcId="{06DFE16E-9816-4F14-B7ED-FC5FF81D77DC}" destId="{9C3C5C91-63A8-46A4-B2C7-F6D91F7DEEE5}" srcOrd="7" destOrd="0" presId="urn:microsoft.com/office/officeart/2005/8/layout/radial5"/>
    <dgm:cxn modelId="{5DC82265-1FCB-4EB1-B2ED-C4D8C032A535}" type="presParOf" srcId="{9C3C5C91-63A8-46A4-B2C7-F6D91F7DEEE5}" destId="{978780BB-C9E3-4A32-9B18-6C525D9EFFBB}" srcOrd="0" destOrd="0" presId="urn:microsoft.com/office/officeart/2005/8/layout/radial5"/>
    <dgm:cxn modelId="{98374469-52F4-4C3F-AF7D-6141F0402608}" type="presParOf" srcId="{06DFE16E-9816-4F14-B7ED-FC5FF81D77DC}" destId="{4C41D14B-BF19-4946-A78C-990BC19A76EF}" srcOrd="8" destOrd="0" presId="urn:microsoft.com/office/officeart/2005/8/layout/radial5"/>
    <dgm:cxn modelId="{2483908C-8701-4E6D-97D1-7ECA5167AABE}" type="presParOf" srcId="{06DFE16E-9816-4F14-B7ED-FC5FF81D77DC}" destId="{D9BA1DE1-7EAB-4F81-ABDD-2B86C8148310}" srcOrd="9" destOrd="0" presId="urn:microsoft.com/office/officeart/2005/8/layout/radial5"/>
    <dgm:cxn modelId="{363CAA41-F148-487D-AFE0-0D05EDABA512}" type="presParOf" srcId="{D9BA1DE1-7EAB-4F81-ABDD-2B86C8148310}" destId="{77E67F9D-B9BF-4914-87DA-33E7091CC84C}" srcOrd="0" destOrd="0" presId="urn:microsoft.com/office/officeart/2005/8/layout/radial5"/>
    <dgm:cxn modelId="{AD5ED0F5-9E1B-4A7B-A9DF-2E767928588F}" type="presParOf" srcId="{06DFE16E-9816-4F14-B7ED-FC5FF81D77DC}" destId="{EF427E04-D19C-4F66-AEB5-6FFDE80E627A}" srcOrd="10" destOrd="0" presId="urn:microsoft.com/office/officeart/2005/8/layout/radial5"/>
    <dgm:cxn modelId="{78A208B0-B81D-4A02-A81A-30D16172913C}" type="presParOf" srcId="{06DFE16E-9816-4F14-B7ED-FC5FF81D77DC}" destId="{84E68DC7-E15C-4012-87B2-2AE35E00913F}" srcOrd="11" destOrd="0" presId="urn:microsoft.com/office/officeart/2005/8/layout/radial5"/>
    <dgm:cxn modelId="{91A5714C-0EF3-410F-A38A-6538A4A5102A}" type="presParOf" srcId="{84E68DC7-E15C-4012-87B2-2AE35E00913F}" destId="{8929F036-EF60-43D9-A3D8-28F01EE6FDA2}" srcOrd="0" destOrd="0" presId="urn:microsoft.com/office/officeart/2005/8/layout/radial5"/>
    <dgm:cxn modelId="{2C8E9175-5FF3-4F25-AF83-90ABE4195EFC}" type="presParOf" srcId="{06DFE16E-9816-4F14-B7ED-FC5FF81D77DC}" destId="{F2B5DB7B-F119-4104-8F8E-B20C0D27DEFD}" srcOrd="12" destOrd="0" presId="urn:microsoft.com/office/officeart/2005/8/layout/radial5"/>
    <dgm:cxn modelId="{CD343518-8D7E-4531-9DD2-69120CFE227B}" type="presParOf" srcId="{06DFE16E-9816-4F14-B7ED-FC5FF81D77DC}" destId="{6040535D-C797-42CB-B13B-C9A0ABBAF1F4}" srcOrd="13" destOrd="0" presId="urn:microsoft.com/office/officeart/2005/8/layout/radial5"/>
    <dgm:cxn modelId="{4BFDDD78-8F67-47BE-A4C2-733935DA6F63}" type="presParOf" srcId="{6040535D-C797-42CB-B13B-C9A0ABBAF1F4}" destId="{22837943-5E1C-42E1-A909-9CCCC1E00974}" srcOrd="0" destOrd="0" presId="urn:microsoft.com/office/officeart/2005/8/layout/radial5"/>
    <dgm:cxn modelId="{F6A53E08-4085-4448-A7DB-6C230D213DF3}" type="presParOf" srcId="{06DFE16E-9816-4F14-B7ED-FC5FF81D77DC}" destId="{3BAC51F9-7402-441A-8D12-498E5F4AC2D6}" srcOrd="14" destOrd="0" presId="urn:microsoft.com/office/officeart/2005/8/layout/radial5"/>
    <dgm:cxn modelId="{1F967C9E-D250-4284-9608-CF73C11798A9}" type="presParOf" srcId="{06DFE16E-9816-4F14-B7ED-FC5FF81D77DC}" destId="{399B7600-0C01-4C72-A5E2-62F225919082}" srcOrd="15" destOrd="0" presId="urn:microsoft.com/office/officeart/2005/8/layout/radial5"/>
    <dgm:cxn modelId="{E2896399-C0E2-4E8B-BB80-5D36D21CBF3F}" type="presParOf" srcId="{399B7600-0C01-4C72-A5E2-62F225919082}" destId="{0EE82E94-5567-45DF-9BA4-18CB0F9EFAEB}" srcOrd="0" destOrd="0" presId="urn:microsoft.com/office/officeart/2005/8/layout/radial5"/>
    <dgm:cxn modelId="{889F8256-C653-4967-A30E-1FE13DE51AA5}" type="presParOf" srcId="{06DFE16E-9816-4F14-B7ED-FC5FF81D77DC}" destId="{89D360EC-38F1-4108-B1A1-64F99635FCA3}" srcOrd="16" destOrd="0" presId="urn:microsoft.com/office/officeart/2005/8/layout/radial5"/>
    <dgm:cxn modelId="{063D7946-3655-46ED-9C4D-B9CAAD773E07}" type="presParOf" srcId="{06DFE16E-9816-4F14-B7ED-FC5FF81D77DC}" destId="{44BDA9B8-591D-4083-82AF-02E86D3DD2D4}" srcOrd="17" destOrd="0" presId="urn:microsoft.com/office/officeart/2005/8/layout/radial5"/>
    <dgm:cxn modelId="{08641BFE-9BF7-4994-9C8A-59AB5F219111}" type="presParOf" srcId="{44BDA9B8-591D-4083-82AF-02E86D3DD2D4}" destId="{5143E2E3-27D0-40FF-9D3F-8F719661E858}" srcOrd="0" destOrd="0" presId="urn:microsoft.com/office/officeart/2005/8/layout/radial5"/>
    <dgm:cxn modelId="{E596A629-847F-4ECF-8D1D-327C8A5F71BC}" type="presParOf" srcId="{06DFE16E-9816-4F14-B7ED-FC5FF81D77DC}" destId="{7D45C659-073B-49AB-9E1C-6481B7FDCA05}" srcOrd="18" destOrd="0" presId="urn:microsoft.com/office/officeart/2005/8/layout/radial5"/>
    <dgm:cxn modelId="{01435633-3992-4B01-B749-C70CA3B4E82F}" type="presParOf" srcId="{06DFE16E-9816-4F14-B7ED-FC5FF81D77DC}" destId="{26E8A76D-03A5-4CB8-98D6-05B2FB46DF0B}" srcOrd="19" destOrd="0" presId="urn:microsoft.com/office/officeart/2005/8/layout/radial5"/>
    <dgm:cxn modelId="{9E2C571E-9AFF-401D-957B-BA354206047F}" type="presParOf" srcId="{26E8A76D-03A5-4CB8-98D6-05B2FB46DF0B}" destId="{F56D68C6-F3F3-4991-B5CF-396E1A8F02EA}" srcOrd="0" destOrd="0" presId="urn:microsoft.com/office/officeart/2005/8/layout/radial5"/>
    <dgm:cxn modelId="{4E7F7B19-9951-4571-8AB4-1AADECC515D4}" type="presParOf" srcId="{06DFE16E-9816-4F14-B7ED-FC5FF81D77DC}" destId="{C843CE24-D7FF-4588-A93F-59C33A15DDD2}" srcOrd="2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1D961D-F79A-496E-884F-13F7FF46C7CC}"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ru-RU"/>
        </a:p>
      </dgm:t>
    </dgm:pt>
    <dgm:pt modelId="{5D4367BF-7FB9-48FC-A076-FA11C9E730FF}">
      <dgm:prSet phldrT="[Текст]" custT="1"/>
      <dgm:spPr/>
      <dgm:t>
        <a:bodyPr/>
        <a:lstStyle/>
        <a:p>
          <a:r>
            <a:rPr lang="kk-KZ" sz="1600" b="1" dirty="0">
              <a:latin typeface="Times New Roman" panose="02020603050405020304" pitchFamily="18" charset="0"/>
              <a:cs typeface="Times New Roman" panose="02020603050405020304" pitchFamily="18" charset="0"/>
            </a:rPr>
            <a:t>1-міндет: </a:t>
          </a:r>
          <a:r>
            <a:rPr lang="kk-KZ" sz="1600" b="0" dirty="0">
              <a:latin typeface="Times New Roman" panose="02020603050405020304" pitchFamily="18" charset="0"/>
              <a:cs typeface="Times New Roman" panose="02020603050405020304" pitchFamily="18" charset="0"/>
            </a:rPr>
            <a:t>оқу процесін жоспарлау</a:t>
          </a:r>
        </a:p>
        <a:p>
          <a:r>
            <a:rPr lang="kk-KZ" sz="1600" b="1" dirty="0">
              <a:latin typeface="Times New Roman" panose="02020603050405020304" pitchFamily="18" charset="0"/>
              <a:cs typeface="Times New Roman" panose="02020603050405020304" pitchFamily="18" charset="0"/>
            </a:rPr>
            <a:t>2-міндет: </a:t>
          </a:r>
          <a:r>
            <a:rPr lang="kk-KZ" sz="1600" b="0" dirty="0">
              <a:latin typeface="Times New Roman" panose="02020603050405020304" pitchFamily="18" charset="0"/>
              <a:cs typeface="Times New Roman" panose="02020603050405020304" pitchFamily="18" charset="0"/>
            </a:rPr>
            <a:t>оқу процесін ұйымдастыру</a:t>
          </a:r>
          <a:endParaRPr lang="ru-RU" sz="1600" b="0" dirty="0">
            <a:latin typeface="Times New Roman" panose="02020603050405020304" pitchFamily="18" charset="0"/>
            <a:cs typeface="Times New Roman" panose="02020603050405020304" pitchFamily="18" charset="0"/>
          </a:endParaRPr>
        </a:p>
      </dgm:t>
    </dgm:pt>
    <dgm:pt modelId="{234DA3F4-83D8-4F95-B3E0-E257BEBDD844}" type="parTrans" cxnId="{3B7AAA5C-3982-4DC6-BA18-9FEB7B371D45}">
      <dgm:prSet/>
      <dgm:spPr/>
      <dgm:t>
        <a:bodyPr/>
        <a:lstStyle/>
        <a:p>
          <a:endParaRPr lang="ru-RU"/>
        </a:p>
      </dgm:t>
    </dgm:pt>
    <dgm:pt modelId="{40F50B3D-E3FD-4DCC-AE9E-23BC6AEF01CD}" type="sibTrans" cxnId="{3B7AAA5C-3982-4DC6-BA18-9FEB7B371D45}">
      <dgm:prSet/>
      <dgm:spPr/>
      <dgm:t>
        <a:bodyPr/>
        <a:lstStyle/>
        <a:p>
          <a:endParaRPr lang="ru-RU"/>
        </a:p>
      </dgm:t>
    </dgm:pt>
    <dgm:pt modelId="{23DD2D7A-59D6-48E1-A925-9536EB2811DB}">
      <dgm:prSet phldrT="[Текст]" custT="1"/>
      <dgm:spPr/>
      <dgm:t>
        <a:bodyPr/>
        <a:lstStyle/>
        <a:p>
          <a:r>
            <a:rPr lang="kk-KZ" sz="1600" b="1" dirty="0">
              <a:latin typeface="Times New Roman" panose="02020603050405020304" pitchFamily="18" charset="0"/>
              <a:cs typeface="Times New Roman" panose="02020603050405020304" pitchFamily="18" charset="0"/>
            </a:rPr>
            <a:t>1-міндет: </a:t>
          </a:r>
          <a:r>
            <a:rPr lang="kk-KZ" sz="1600" b="0" dirty="0" smtClean="0">
              <a:latin typeface="Times New Roman" panose="02020603050405020304" pitchFamily="18" charset="0"/>
              <a:cs typeface="Times New Roman" panose="02020603050405020304" pitchFamily="18" charset="0"/>
            </a:rPr>
            <a:t>білім алушылардың </a:t>
          </a:r>
          <a:r>
            <a:rPr lang="kk-KZ" sz="1600" b="0" dirty="0">
              <a:latin typeface="Times New Roman" panose="02020603050405020304" pitchFamily="18" charset="0"/>
              <a:cs typeface="Times New Roman" panose="02020603050405020304" pitchFamily="18" charset="0"/>
            </a:rPr>
            <a:t>білім мазмұнын меңгеру барысы мен деңгейін бақылау</a:t>
          </a:r>
          <a:endParaRPr lang="ru-RU" sz="1600" b="0" dirty="0">
            <a:latin typeface="Times New Roman" panose="02020603050405020304" pitchFamily="18" charset="0"/>
            <a:cs typeface="Times New Roman" panose="02020603050405020304" pitchFamily="18" charset="0"/>
          </a:endParaRPr>
        </a:p>
      </dgm:t>
    </dgm:pt>
    <dgm:pt modelId="{42DCE501-B459-4B0B-937D-C418305ED7CC}" type="parTrans" cxnId="{14F8B247-E76E-4FCE-B36D-65B2A8A3D295}">
      <dgm:prSet/>
      <dgm:spPr/>
      <dgm:t>
        <a:bodyPr/>
        <a:lstStyle/>
        <a:p>
          <a:endParaRPr lang="ru-RU"/>
        </a:p>
      </dgm:t>
    </dgm:pt>
    <dgm:pt modelId="{8ED61DA6-6362-4DA8-99E8-3FA7D6138ED3}" type="sibTrans" cxnId="{14F8B247-E76E-4FCE-B36D-65B2A8A3D295}">
      <dgm:prSet/>
      <dgm:spPr/>
      <dgm:t>
        <a:bodyPr/>
        <a:lstStyle/>
        <a:p>
          <a:endParaRPr lang="ru-RU"/>
        </a:p>
      </dgm:t>
    </dgm:pt>
    <dgm:pt modelId="{CD870EF4-766B-4771-A00A-3C3BC3738E0C}">
      <dgm:prSet phldrT="[Текст]"/>
      <dgm:spPr/>
      <dgm:t>
        <a:bodyPr/>
        <a:lstStyle/>
        <a:p>
          <a:r>
            <a:rPr lang="kk-KZ" b="1" dirty="0">
              <a:latin typeface="Times New Roman" panose="02020603050405020304" pitchFamily="18" charset="0"/>
              <a:cs typeface="Times New Roman" panose="02020603050405020304" pitchFamily="18" charset="0"/>
            </a:rPr>
            <a:t>1-міндет: </a:t>
          </a:r>
          <a:r>
            <a:rPr lang="kk-KZ" dirty="0">
              <a:latin typeface="Times New Roman" panose="02020603050405020304" pitchFamily="18" charset="0"/>
              <a:cs typeface="Times New Roman" panose="02020603050405020304" pitchFamily="18" charset="0"/>
            </a:rPr>
            <a:t>оқу-әдістемелік материалдарды дайындау және әзірлеу</a:t>
          </a:r>
          <a:endParaRPr lang="kk-KZ" b="1"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2-міндет: </a:t>
          </a:r>
          <a:r>
            <a:rPr lang="kk-KZ" dirty="0">
              <a:latin typeface="Times New Roman" panose="02020603050405020304" pitchFamily="18" charset="0"/>
              <a:cs typeface="Times New Roman" panose="02020603050405020304" pitchFamily="18" charset="0"/>
            </a:rPr>
            <a:t>кәсіби дамуды жүзеге асыру</a:t>
          </a:r>
        </a:p>
        <a:p>
          <a:r>
            <a:rPr lang="kk-KZ" b="1" dirty="0">
              <a:latin typeface="Times New Roman" panose="02020603050405020304" pitchFamily="18" charset="0"/>
              <a:cs typeface="Times New Roman" panose="02020603050405020304" pitchFamily="18" charset="0"/>
            </a:rPr>
            <a:t>3-міндет:</a:t>
          </a:r>
          <a:r>
            <a:rPr lang="kk-KZ" dirty="0">
              <a:latin typeface="Times New Roman" panose="02020603050405020304" pitchFamily="18" charset="0"/>
              <a:cs typeface="Times New Roman" panose="02020603050405020304" pitchFamily="18" charset="0"/>
            </a:rPr>
            <a:t> </a:t>
          </a:r>
          <a:r>
            <a:rPr lang="kk-KZ" dirty="0"/>
            <a:t>өз тәжірибесі мен әріптестердің тәжірибесін зерттеу</a:t>
          </a:r>
          <a:endParaRPr lang="kk-KZ"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4-міндет: </a:t>
          </a:r>
          <a:r>
            <a:rPr lang="kk-KZ" dirty="0">
              <a:latin typeface="Times New Roman" panose="02020603050405020304" pitchFamily="18" charset="0"/>
              <a:cs typeface="Times New Roman" panose="02020603050405020304" pitchFamily="18" charset="0"/>
            </a:rPr>
            <a:t>білім беру процесін зерттеу</a:t>
          </a:r>
          <a:endParaRPr lang="ru-RU" b="1" dirty="0"/>
        </a:p>
      </dgm:t>
    </dgm:pt>
    <dgm:pt modelId="{9F51F94C-7534-4586-A111-5B7F04410EC9}" type="parTrans" cxnId="{BB9CAFEF-34F4-4BE9-A81C-CA5C54BD4832}">
      <dgm:prSet/>
      <dgm:spPr/>
      <dgm:t>
        <a:bodyPr/>
        <a:lstStyle/>
        <a:p>
          <a:endParaRPr lang="ru-RU"/>
        </a:p>
      </dgm:t>
    </dgm:pt>
    <dgm:pt modelId="{32D6F47D-BC43-4EF0-B0FA-78A73758FF6B}" type="sibTrans" cxnId="{BB9CAFEF-34F4-4BE9-A81C-CA5C54BD4832}">
      <dgm:prSet/>
      <dgm:spPr/>
      <dgm:t>
        <a:bodyPr/>
        <a:lstStyle/>
        <a:p>
          <a:endParaRPr lang="ru-RU"/>
        </a:p>
      </dgm:t>
    </dgm:pt>
    <dgm:pt modelId="{443F0AF5-68A6-4509-ADEB-28B82D0607B2}">
      <dgm:prSet phldrT="[Текст]" custT="1"/>
      <dgm:spPr/>
      <dgm:t>
        <a:bodyPr/>
        <a:lstStyle/>
        <a:p>
          <a:r>
            <a:rPr lang="kk-KZ" sz="1600" b="1" dirty="0">
              <a:latin typeface="Times New Roman" panose="02020603050405020304" pitchFamily="18" charset="0"/>
              <a:cs typeface="Times New Roman" panose="02020603050405020304" pitchFamily="18" charset="0"/>
            </a:rPr>
            <a:t>1-міндет: </a:t>
          </a:r>
          <a:r>
            <a:rPr lang="kk-KZ" sz="1600" dirty="0">
              <a:latin typeface="Times New Roman" panose="02020603050405020304" pitchFamily="18" charset="0"/>
              <a:cs typeface="Times New Roman" panose="02020603050405020304" pitchFamily="18" charset="0"/>
            </a:rPr>
            <a:t>мектепте және одан тыс жерлерде этика мен мінез-құлықтың жоғары стандарттарын сақтау</a:t>
          </a:r>
          <a:endParaRPr lang="kk-KZ" sz="1600" b="1" dirty="0">
            <a:latin typeface="Times New Roman" panose="02020603050405020304" pitchFamily="18" charset="0"/>
            <a:cs typeface="Times New Roman" panose="02020603050405020304" pitchFamily="18" charset="0"/>
          </a:endParaRPr>
        </a:p>
        <a:p>
          <a:r>
            <a:rPr lang="kk-KZ" sz="1600" b="1" dirty="0">
              <a:latin typeface="Times New Roman" panose="02020603050405020304" pitchFamily="18" charset="0"/>
              <a:cs typeface="Times New Roman" panose="02020603050405020304" pitchFamily="18" charset="0"/>
            </a:rPr>
            <a:t>2-міндет: </a:t>
          </a:r>
          <a:r>
            <a:rPr lang="kk-KZ" sz="1600" dirty="0">
              <a:latin typeface="Times New Roman" panose="02020603050405020304" pitchFamily="18" charset="0"/>
              <a:cs typeface="Times New Roman" panose="02020603050405020304" pitchFamily="18" charset="0"/>
            </a:rPr>
            <a:t>біртұтас құндылықтарды қабылдау арқылы тұлғаның құндылық-семантикалық саласын кеңейту және нығайту</a:t>
          </a:r>
          <a:endParaRPr lang="ru-RU" sz="1600" dirty="0"/>
        </a:p>
      </dgm:t>
    </dgm:pt>
    <dgm:pt modelId="{E48699F8-3F60-40BC-A339-91D86AFCD7B5}" type="parTrans" cxnId="{596E31EC-78C5-4DBC-ADF3-EAA076B1A879}">
      <dgm:prSet/>
      <dgm:spPr/>
      <dgm:t>
        <a:bodyPr/>
        <a:lstStyle/>
        <a:p>
          <a:endParaRPr lang="ru-RU"/>
        </a:p>
      </dgm:t>
    </dgm:pt>
    <dgm:pt modelId="{89FB36F9-D45B-43E3-8FE1-EFD4105302AD}" type="sibTrans" cxnId="{596E31EC-78C5-4DBC-ADF3-EAA076B1A879}">
      <dgm:prSet/>
      <dgm:spPr/>
      <dgm:t>
        <a:bodyPr/>
        <a:lstStyle/>
        <a:p>
          <a:endParaRPr lang="ru-RU"/>
        </a:p>
      </dgm:t>
    </dgm:pt>
    <dgm:pt modelId="{2CBAC265-DD12-479B-9473-DF978E8CCA73}" type="pres">
      <dgm:prSet presAssocID="{4D1D961D-F79A-496E-884F-13F7FF46C7CC}" presName="linear" presStyleCnt="0">
        <dgm:presLayoutVars>
          <dgm:dir/>
          <dgm:resizeHandles val="exact"/>
        </dgm:presLayoutVars>
      </dgm:prSet>
      <dgm:spPr/>
      <dgm:t>
        <a:bodyPr/>
        <a:lstStyle/>
        <a:p>
          <a:endParaRPr lang="ru-RU"/>
        </a:p>
      </dgm:t>
    </dgm:pt>
    <dgm:pt modelId="{E94846FD-FBFE-4DCF-B302-07B0DAFCC34D}" type="pres">
      <dgm:prSet presAssocID="{5D4367BF-7FB9-48FC-A076-FA11C9E730FF}" presName="comp" presStyleCnt="0"/>
      <dgm:spPr/>
    </dgm:pt>
    <dgm:pt modelId="{5CC99E12-0A13-46A4-BF07-A4A9F6E0CABA}" type="pres">
      <dgm:prSet presAssocID="{5D4367BF-7FB9-48FC-A076-FA11C9E730FF}" presName="box" presStyleLbl="node1" presStyleIdx="0" presStyleCnt="4"/>
      <dgm:spPr/>
      <dgm:t>
        <a:bodyPr/>
        <a:lstStyle/>
        <a:p>
          <a:endParaRPr lang="ru-RU"/>
        </a:p>
      </dgm:t>
    </dgm:pt>
    <dgm:pt modelId="{7BE40A44-5FAB-49C1-8CE7-A7E28B520653}" type="pres">
      <dgm:prSet presAssocID="{5D4367BF-7FB9-48FC-A076-FA11C9E730FF}" presName="img" presStyleLbl="fgImgPlace1" presStyleIdx="0" presStyleCnt="4"/>
      <dgm:spPr/>
    </dgm:pt>
    <dgm:pt modelId="{5A15BDBC-0E7E-4C32-9B0B-30E8715DFE75}" type="pres">
      <dgm:prSet presAssocID="{5D4367BF-7FB9-48FC-A076-FA11C9E730FF}" presName="text" presStyleLbl="node1" presStyleIdx="0" presStyleCnt="4">
        <dgm:presLayoutVars>
          <dgm:bulletEnabled val="1"/>
        </dgm:presLayoutVars>
      </dgm:prSet>
      <dgm:spPr/>
      <dgm:t>
        <a:bodyPr/>
        <a:lstStyle/>
        <a:p>
          <a:endParaRPr lang="ru-RU"/>
        </a:p>
      </dgm:t>
    </dgm:pt>
    <dgm:pt modelId="{53047327-D70E-45DA-8425-A4FC29848FEC}" type="pres">
      <dgm:prSet presAssocID="{40F50B3D-E3FD-4DCC-AE9E-23BC6AEF01CD}" presName="spacer" presStyleCnt="0"/>
      <dgm:spPr/>
    </dgm:pt>
    <dgm:pt modelId="{9A0E4990-3BE7-4423-9E91-4AB838443675}" type="pres">
      <dgm:prSet presAssocID="{23DD2D7A-59D6-48E1-A925-9536EB2811DB}" presName="comp" presStyleCnt="0"/>
      <dgm:spPr/>
    </dgm:pt>
    <dgm:pt modelId="{D06D05AF-F46E-42E9-9DDF-A6D7DD8CF3CD}" type="pres">
      <dgm:prSet presAssocID="{23DD2D7A-59D6-48E1-A925-9536EB2811DB}" presName="box" presStyleLbl="node1" presStyleIdx="1" presStyleCnt="4"/>
      <dgm:spPr/>
      <dgm:t>
        <a:bodyPr/>
        <a:lstStyle/>
        <a:p>
          <a:endParaRPr lang="ru-RU"/>
        </a:p>
      </dgm:t>
    </dgm:pt>
    <dgm:pt modelId="{0D936684-F0C1-4C44-B115-D33542F6442E}" type="pres">
      <dgm:prSet presAssocID="{23DD2D7A-59D6-48E1-A925-9536EB2811DB}" presName="img" presStyleLbl="fgImgPlace1" presStyleIdx="1" presStyleCnt="4"/>
      <dgm:spPr/>
    </dgm:pt>
    <dgm:pt modelId="{F8A0C5D5-A7C5-4905-B2AB-A267E2ADFE81}" type="pres">
      <dgm:prSet presAssocID="{23DD2D7A-59D6-48E1-A925-9536EB2811DB}" presName="text" presStyleLbl="node1" presStyleIdx="1" presStyleCnt="4">
        <dgm:presLayoutVars>
          <dgm:bulletEnabled val="1"/>
        </dgm:presLayoutVars>
      </dgm:prSet>
      <dgm:spPr/>
      <dgm:t>
        <a:bodyPr/>
        <a:lstStyle/>
        <a:p>
          <a:endParaRPr lang="ru-RU"/>
        </a:p>
      </dgm:t>
    </dgm:pt>
    <dgm:pt modelId="{140E6CA4-116D-4FA9-8654-2A16822FCEBC}" type="pres">
      <dgm:prSet presAssocID="{8ED61DA6-6362-4DA8-99E8-3FA7D6138ED3}" presName="spacer" presStyleCnt="0"/>
      <dgm:spPr/>
    </dgm:pt>
    <dgm:pt modelId="{496ABFE2-1B85-40C2-A21D-D74F371D702B}" type="pres">
      <dgm:prSet presAssocID="{443F0AF5-68A6-4509-ADEB-28B82D0607B2}" presName="comp" presStyleCnt="0"/>
      <dgm:spPr/>
    </dgm:pt>
    <dgm:pt modelId="{78A1A923-629C-4D2B-9BC2-E9FD042E53F6}" type="pres">
      <dgm:prSet presAssocID="{443F0AF5-68A6-4509-ADEB-28B82D0607B2}" presName="box" presStyleLbl="node1" presStyleIdx="2" presStyleCnt="4"/>
      <dgm:spPr/>
      <dgm:t>
        <a:bodyPr/>
        <a:lstStyle/>
        <a:p>
          <a:endParaRPr lang="ru-RU"/>
        </a:p>
      </dgm:t>
    </dgm:pt>
    <dgm:pt modelId="{417CDD96-1EB1-40FD-8C16-D515214475BC}" type="pres">
      <dgm:prSet presAssocID="{443F0AF5-68A6-4509-ADEB-28B82D0607B2}" presName="img" presStyleLbl="fgImgPlace1" presStyleIdx="2" presStyleCnt="4"/>
      <dgm:spPr/>
    </dgm:pt>
    <dgm:pt modelId="{2F1440B0-52E3-423B-AB40-932406C29C77}" type="pres">
      <dgm:prSet presAssocID="{443F0AF5-68A6-4509-ADEB-28B82D0607B2}" presName="text" presStyleLbl="node1" presStyleIdx="2" presStyleCnt="4">
        <dgm:presLayoutVars>
          <dgm:bulletEnabled val="1"/>
        </dgm:presLayoutVars>
      </dgm:prSet>
      <dgm:spPr/>
      <dgm:t>
        <a:bodyPr/>
        <a:lstStyle/>
        <a:p>
          <a:endParaRPr lang="ru-RU"/>
        </a:p>
      </dgm:t>
    </dgm:pt>
    <dgm:pt modelId="{9781850C-6310-4775-9685-E517C3B9F230}" type="pres">
      <dgm:prSet presAssocID="{89FB36F9-D45B-43E3-8FE1-EFD4105302AD}" presName="spacer" presStyleCnt="0"/>
      <dgm:spPr/>
    </dgm:pt>
    <dgm:pt modelId="{34F48C76-A1ED-4A7D-8CAE-185B0B9BB59D}" type="pres">
      <dgm:prSet presAssocID="{CD870EF4-766B-4771-A00A-3C3BC3738E0C}" presName="comp" presStyleCnt="0"/>
      <dgm:spPr/>
    </dgm:pt>
    <dgm:pt modelId="{B36E8E46-DD34-480D-B088-682A620DB316}" type="pres">
      <dgm:prSet presAssocID="{CD870EF4-766B-4771-A00A-3C3BC3738E0C}" presName="box" presStyleLbl="node1" presStyleIdx="3" presStyleCnt="4"/>
      <dgm:spPr/>
      <dgm:t>
        <a:bodyPr/>
        <a:lstStyle/>
        <a:p>
          <a:endParaRPr lang="ru-RU"/>
        </a:p>
      </dgm:t>
    </dgm:pt>
    <dgm:pt modelId="{40763F95-6D2A-4622-8403-E2C1E93A53EC}" type="pres">
      <dgm:prSet presAssocID="{CD870EF4-766B-4771-A00A-3C3BC3738E0C}" presName="img" presStyleLbl="fgImgPlace1" presStyleIdx="3" presStyleCnt="4"/>
      <dgm:spPr/>
    </dgm:pt>
    <dgm:pt modelId="{C4A92FC7-55E9-4F3E-92B4-AA072B957921}" type="pres">
      <dgm:prSet presAssocID="{CD870EF4-766B-4771-A00A-3C3BC3738E0C}" presName="text" presStyleLbl="node1" presStyleIdx="3" presStyleCnt="4">
        <dgm:presLayoutVars>
          <dgm:bulletEnabled val="1"/>
        </dgm:presLayoutVars>
      </dgm:prSet>
      <dgm:spPr/>
      <dgm:t>
        <a:bodyPr/>
        <a:lstStyle/>
        <a:p>
          <a:endParaRPr lang="ru-RU"/>
        </a:p>
      </dgm:t>
    </dgm:pt>
  </dgm:ptLst>
  <dgm:cxnLst>
    <dgm:cxn modelId="{BD20FFAF-DB36-44D2-B001-FA5F183A06E7}" type="presOf" srcId="{23DD2D7A-59D6-48E1-A925-9536EB2811DB}" destId="{D06D05AF-F46E-42E9-9DDF-A6D7DD8CF3CD}" srcOrd="0" destOrd="0" presId="urn:microsoft.com/office/officeart/2005/8/layout/vList4#1"/>
    <dgm:cxn modelId="{D873E661-4DC1-4408-B924-7CE941F4702A}" type="presOf" srcId="{4D1D961D-F79A-496E-884F-13F7FF46C7CC}" destId="{2CBAC265-DD12-479B-9473-DF978E8CCA73}" srcOrd="0" destOrd="0" presId="urn:microsoft.com/office/officeart/2005/8/layout/vList4#1"/>
    <dgm:cxn modelId="{BB9CAFEF-34F4-4BE9-A81C-CA5C54BD4832}" srcId="{4D1D961D-F79A-496E-884F-13F7FF46C7CC}" destId="{CD870EF4-766B-4771-A00A-3C3BC3738E0C}" srcOrd="3" destOrd="0" parTransId="{9F51F94C-7534-4586-A111-5B7F04410EC9}" sibTransId="{32D6F47D-BC43-4EF0-B0FA-78A73758FF6B}"/>
    <dgm:cxn modelId="{7D9B5DE6-9EF4-41B9-A737-6F11CE4C4CED}" type="presOf" srcId="{CD870EF4-766B-4771-A00A-3C3BC3738E0C}" destId="{C4A92FC7-55E9-4F3E-92B4-AA072B957921}" srcOrd="1" destOrd="0" presId="urn:microsoft.com/office/officeart/2005/8/layout/vList4#1"/>
    <dgm:cxn modelId="{CC1CF57F-26EF-4C77-98CA-6617D3187EA8}" type="presOf" srcId="{23DD2D7A-59D6-48E1-A925-9536EB2811DB}" destId="{F8A0C5D5-A7C5-4905-B2AB-A267E2ADFE81}" srcOrd="1" destOrd="0" presId="urn:microsoft.com/office/officeart/2005/8/layout/vList4#1"/>
    <dgm:cxn modelId="{69DA0783-2BD4-4D1A-923E-E6A80D583F7C}" type="presOf" srcId="{5D4367BF-7FB9-48FC-A076-FA11C9E730FF}" destId="{5CC99E12-0A13-46A4-BF07-A4A9F6E0CABA}" srcOrd="0" destOrd="0" presId="urn:microsoft.com/office/officeart/2005/8/layout/vList4#1"/>
    <dgm:cxn modelId="{33F1D495-1180-4B8F-8BCC-59D8BE87EFDD}" type="presOf" srcId="{443F0AF5-68A6-4509-ADEB-28B82D0607B2}" destId="{2F1440B0-52E3-423B-AB40-932406C29C77}" srcOrd="1" destOrd="0" presId="urn:microsoft.com/office/officeart/2005/8/layout/vList4#1"/>
    <dgm:cxn modelId="{3B7AAA5C-3982-4DC6-BA18-9FEB7B371D45}" srcId="{4D1D961D-F79A-496E-884F-13F7FF46C7CC}" destId="{5D4367BF-7FB9-48FC-A076-FA11C9E730FF}" srcOrd="0" destOrd="0" parTransId="{234DA3F4-83D8-4F95-B3E0-E257BEBDD844}" sibTransId="{40F50B3D-E3FD-4DCC-AE9E-23BC6AEF01CD}"/>
    <dgm:cxn modelId="{1B8C3708-1150-48AD-9E10-A157C8C001CA}" type="presOf" srcId="{CD870EF4-766B-4771-A00A-3C3BC3738E0C}" destId="{B36E8E46-DD34-480D-B088-682A620DB316}" srcOrd="0" destOrd="0" presId="urn:microsoft.com/office/officeart/2005/8/layout/vList4#1"/>
    <dgm:cxn modelId="{AAF0F465-3CED-4C68-8930-2EC2B8163164}" type="presOf" srcId="{443F0AF5-68A6-4509-ADEB-28B82D0607B2}" destId="{78A1A923-629C-4D2B-9BC2-E9FD042E53F6}" srcOrd="0" destOrd="0" presId="urn:microsoft.com/office/officeart/2005/8/layout/vList4#1"/>
    <dgm:cxn modelId="{14F8B247-E76E-4FCE-B36D-65B2A8A3D295}" srcId="{4D1D961D-F79A-496E-884F-13F7FF46C7CC}" destId="{23DD2D7A-59D6-48E1-A925-9536EB2811DB}" srcOrd="1" destOrd="0" parTransId="{42DCE501-B459-4B0B-937D-C418305ED7CC}" sibTransId="{8ED61DA6-6362-4DA8-99E8-3FA7D6138ED3}"/>
    <dgm:cxn modelId="{2BD8475A-38E7-4F1D-A1A5-9ECD3EF17DC0}" type="presOf" srcId="{5D4367BF-7FB9-48FC-A076-FA11C9E730FF}" destId="{5A15BDBC-0E7E-4C32-9B0B-30E8715DFE75}" srcOrd="1" destOrd="0" presId="urn:microsoft.com/office/officeart/2005/8/layout/vList4#1"/>
    <dgm:cxn modelId="{596E31EC-78C5-4DBC-ADF3-EAA076B1A879}" srcId="{4D1D961D-F79A-496E-884F-13F7FF46C7CC}" destId="{443F0AF5-68A6-4509-ADEB-28B82D0607B2}" srcOrd="2" destOrd="0" parTransId="{E48699F8-3F60-40BC-A339-91D86AFCD7B5}" sibTransId="{89FB36F9-D45B-43E3-8FE1-EFD4105302AD}"/>
    <dgm:cxn modelId="{97B293A9-FA54-49E3-9673-A78611C35B45}" type="presParOf" srcId="{2CBAC265-DD12-479B-9473-DF978E8CCA73}" destId="{E94846FD-FBFE-4DCF-B302-07B0DAFCC34D}" srcOrd="0" destOrd="0" presId="urn:microsoft.com/office/officeart/2005/8/layout/vList4#1"/>
    <dgm:cxn modelId="{CF318C6B-0ED4-4F20-9BB2-5D4AF5E8ED63}" type="presParOf" srcId="{E94846FD-FBFE-4DCF-B302-07B0DAFCC34D}" destId="{5CC99E12-0A13-46A4-BF07-A4A9F6E0CABA}" srcOrd="0" destOrd="0" presId="urn:microsoft.com/office/officeart/2005/8/layout/vList4#1"/>
    <dgm:cxn modelId="{6FF4913F-1DA9-4CA3-A604-CDE46A856E5C}" type="presParOf" srcId="{E94846FD-FBFE-4DCF-B302-07B0DAFCC34D}" destId="{7BE40A44-5FAB-49C1-8CE7-A7E28B520653}" srcOrd="1" destOrd="0" presId="urn:microsoft.com/office/officeart/2005/8/layout/vList4#1"/>
    <dgm:cxn modelId="{5F4A35E4-CF78-47E6-A180-42CF77F8054A}" type="presParOf" srcId="{E94846FD-FBFE-4DCF-B302-07B0DAFCC34D}" destId="{5A15BDBC-0E7E-4C32-9B0B-30E8715DFE75}" srcOrd="2" destOrd="0" presId="urn:microsoft.com/office/officeart/2005/8/layout/vList4#1"/>
    <dgm:cxn modelId="{DC7661C9-1C5B-41A6-B4AD-9EADA94E4DE9}" type="presParOf" srcId="{2CBAC265-DD12-479B-9473-DF978E8CCA73}" destId="{53047327-D70E-45DA-8425-A4FC29848FEC}" srcOrd="1" destOrd="0" presId="urn:microsoft.com/office/officeart/2005/8/layout/vList4#1"/>
    <dgm:cxn modelId="{5604D85E-05F4-4DED-9DD6-4970954E59B0}" type="presParOf" srcId="{2CBAC265-DD12-479B-9473-DF978E8CCA73}" destId="{9A0E4990-3BE7-4423-9E91-4AB838443675}" srcOrd="2" destOrd="0" presId="urn:microsoft.com/office/officeart/2005/8/layout/vList4#1"/>
    <dgm:cxn modelId="{9B24F34F-ADE2-4FF3-B8FB-00790CBFA168}" type="presParOf" srcId="{9A0E4990-3BE7-4423-9E91-4AB838443675}" destId="{D06D05AF-F46E-42E9-9DDF-A6D7DD8CF3CD}" srcOrd="0" destOrd="0" presId="urn:microsoft.com/office/officeart/2005/8/layout/vList4#1"/>
    <dgm:cxn modelId="{9738EFC6-C170-4622-9611-EB4B1D0045AF}" type="presParOf" srcId="{9A0E4990-3BE7-4423-9E91-4AB838443675}" destId="{0D936684-F0C1-4C44-B115-D33542F6442E}" srcOrd="1" destOrd="0" presId="urn:microsoft.com/office/officeart/2005/8/layout/vList4#1"/>
    <dgm:cxn modelId="{4D558362-2B2E-4AFC-9241-9854EEFE6005}" type="presParOf" srcId="{9A0E4990-3BE7-4423-9E91-4AB838443675}" destId="{F8A0C5D5-A7C5-4905-B2AB-A267E2ADFE81}" srcOrd="2" destOrd="0" presId="urn:microsoft.com/office/officeart/2005/8/layout/vList4#1"/>
    <dgm:cxn modelId="{03A01EFA-DE71-43A0-B3CE-04D14366BC98}" type="presParOf" srcId="{2CBAC265-DD12-479B-9473-DF978E8CCA73}" destId="{140E6CA4-116D-4FA9-8654-2A16822FCEBC}" srcOrd="3" destOrd="0" presId="urn:microsoft.com/office/officeart/2005/8/layout/vList4#1"/>
    <dgm:cxn modelId="{8A66EB8E-A809-4CBA-9E46-D16F928AC773}" type="presParOf" srcId="{2CBAC265-DD12-479B-9473-DF978E8CCA73}" destId="{496ABFE2-1B85-40C2-A21D-D74F371D702B}" srcOrd="4" destOrd="0" presId="urn:microsoft.com/office/officeart/2005/8/layout/vList4#1"/>
    <dgm:cxn modelId="{C870847D-A049-4924-9476-C6B80507BEDA}" type="presParOf" srcId="{496ABFE2-1B85-40C2-A21D-D74F371D702B}" destId="{78A1A923-629C-4D2B-9BC2-E9FD042E53F6}" srcOrd="0" destOrd="0" presId="urn:microsoft.com/office/officeart/2005/8/layout/vList4#1"/>
    <dgm:cxn modelId="{5447C7F6-1453-4561-8563-0F6155ECF6DC}" type="presParOf" srcId="{496ABFE2-1B85-40C2-A21D-D74F371D702B}" destId="{417CDD96-1EB1-40FD-8C16-D515214475BC}" srcOrd="1" destOrd="0" presId="urn:microsoft.com/office/officeart/2005/8/layout/vList4#1"/>
    <dgm:cxn modelId="{7BBD873A-26E0-43FC-AC3D-79FDB95AF927}" type="presParOf" srcId="{496ABFE2-1B85-40C2-A21D-D74F371D702B}" destId="{2F1440B0-52E3-423B-AB40-932406C29C77}" srcOrd="2" destOrd="0" presId="urn:microsoft.com/office/officeart/2005/8/layout/vList4#1"/>
    <dgm:cxn modelId="{B3821D4E-CEFA-4EE3-99B5-9B530CA8C6EC}" type="presParOf" srcId="{2CBAC265-DD12-479B-9473-DF978E8CCA73}" destId="{9781850C-6310-4775-9685-E517C3B9F230}" srcOrd="5" destOrd="0" presId="urn:microsoft.com/office/officeart/2005/8/layout/vList4#1"/>
    <dgm:cxn modelId="{A9EE8876-BABF-40AE-B924-07BF02B2BBC3}" type="presParOf" srcId="{2CBAC265-DD12-479B-9473-DF978E8CCA73}" destId="{34F48C76-A1ED-4A7D-8CAE-185B0B9BB59D}" srcOrd="6" destOrd="0" presId="urn:microsoft.com/office/officeart/2005/8/layout/vList4#1"/>
    <dgm:cxn modelId="{4BE4F9C1-14D7-4E02-990A-7730DB8BC9CB}" type="presParOf" srcId="{34F48C76-A1ED-4A7D-8CAE-185B0B9BB59D}" destId="{B36E8E46-DD34-480D-B088-682A620DB316}" srcOrd="0" destOrd="0" presId="urn:microsoft.com/office/officeart/2005/8/layout/vList4#1"/>
    <dgm:cxn modelId="{8EB32B8E-4F34-4B1B-BB4D-AB1316D9A469}" type="presParOf" srcId="{34F48C76-A1ED-4A7D-8CAE-185B0B9BB59D}" destId="{40763F95-6D2A-4622-8403-E2C1E93A53EC}" srcOrd="1" destOrd="0" presId="urn:microsoft.com/office/officeart/2005/8/layout/vList4#1"/>
    <dgm:cxn modelId="{3904B437-3A88-493D-A39C-4171DCC68D19}" type="presParOf" srcId="{34F48C76-A1ED-4A7D-8CAE-185B0B9BB59D}" destId="{C4A92FC7-55E9-4F3E-92B4-AA072B957921}"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75A65-A554-4F4E-A411-D6E148D9B78F}">
      <dsp:nvSpPr>
        <dsp:cNvPr id="0" name=""/>
        <dsp:cNvSpPr/>
      </dsp:nvSpPr>
      <dsp:spPr>
        <a:xfrm>
          <a:off x="3609112" y="2101254"/>
          <a:ext cx="1058159" cy="10400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kk-KZ" sz="1300" b="1" kern="1200" dirty="0">
              <a:latin typeface="Times New Roman" panose="02020603050405020304" pitchFamily="18" charset="0"/>
              <a:cs typeface="Times New Roman" panose="02020603050405020304" pitchFamily="18" charset="0"/>
            </a:rPr>
            <a:t>Заманауи мұғалім</a:t>
          </a:r>
          <a:endParaRPr lang="ru-RU" sz="1300" b="1" kern="1200" dirty="0">
            <a:latin typeface="Times New Roman" panose="02020603050405020304" pitchFamily="18" charset="0"/>
            <a:cs typeface="Times New Roman" panose="02020603050405020304" pitchFamily="18" charset="0"/>
          </a:endParaRPr>
        </a:p>
      </dsp:txBody>
      <dsp:txXfrm>
        <a:off x="3764076" y="2253571"/>
        <a:ext cx="748231" cy="735451"/>
      </dsp:txXfrm>
    </dsp:sp>
    <dsp:sp modelId="{AB7BD580-082B-4D06-A07B-A905E5518F53}">
      <dsp:nvSpPr>
        <dsp:cNvPr id="0" name=""/>
        <dsp:cNvSpPr/>
      </dsp:nvSpPr>
      <dsp:spPr>
        <a:xfrm rot="16200000">
          <a:off x="3851035" y="1363599"/>
          <a:ext cx="574311"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a:off x="3914667" y="1512073"/>
        <a:ext cx="447048" cy="254526"/>
      </dsp:txXfrm>
    </dsp:sp>
    <dsp:sp modelId="{78DEFCA7-30A1-4AEE-9DE3-5874A1C7AB59}">
      <dsp:nvSpPr>
        <dsp:cNvPr id="0" name=""/>
        <dsp:cNvSpPr/>
      </dsp:nvSpPr>
      <dsp:spPr>
        <a:xfrm>
          <a:off x="3639120" y="19504"/>
          <a:ext cx="998142"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smtClean="0">
              <a:latin typeface="Times New Roman" panose="02020603050405020304" pitchFamily="18" charset="0"/>
              <a:cs typeface="Times New Roman" panose="02020603050405020304" pitchFamily="18" charset="0"/>
            </a:rPr>
            <a:t>Әскери педагогикалық білім</a:t>
          </a:r>
          <a:endParaRPr lang="ru-RU" sz="1200" kern="1200" dirty="0"/>
        </a:p>
      </dsp:txBody>
      <dsp:txXfrm>
        <a:off x="3785295" y="165679"/>
        <a:ext cx="705792" cy="705792"/>
      </dsp:txXfrm>
    </dsp:sp>
    <dsp:sp modelId="{D8AA3182-C513-4D31-8E5C-3D02B6A7D888}">
      <dsp:nvSpPr>
        <dsp:cNvPr id="0" name=""/>
        <dsp:cNvSpPr/>
      </dsp:nvSpPr>
      <dsp:spPr>
        <a:xfrm rot="18360000">
          <a:off x="4467362" y="1562010"/>
          <a:ext cx="572684"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a:off x="4493592" y="1698331"/>
        <a:ext cx="445421" cy="254526"/>
      </dsp:txXfrm>
    </dsp:sp>
    <dsp:sp modelId="{895E6649-DABE-4D9F-A4F7-1EB974262DCC}">
      <dsp:nvSpPr>
        <dsp:cNvPr id="0" name=""/>
        <dsp:cNvSpPr/>
      </dsp:nvSpPr>
      <dsp:spPr>
        <a:xfrm>
          <a:off x="4875068" y="421088"/>
          <a:ext cx="998142"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kk-KZ" sz="1000" kern="1200" dirty="0">
              <a:latin typeface="Times New Roman" panose="02020603050405020304" pitchFamily="18" charset="0"/>
              <a:cs typeface="Times New Roman" panose="02020603050405020304" pitchFamily="18" charset="0"/>
            </a:rPr>
            <a:t>Ұйымдастырушылық-әдістемелік қабілетт</a:t>
          </a:r>
          <a:r>
            <a:rPr lang="kk-KZ" sz="1200" kern="1200" dirty="0">
              <a:latin typeface="Times New Roman" panose="02020603050405020304" pitchFamily="18" charset="0"/>
              <a:cs typeface="Times New Roman" panose="02020603050405020304" pitchFamily="18" charset="0"/>
            </a:rPr>
            <a:t>ер</a:t>
          </a:r>
          <a:endParaRPr lang="ru-RU" sz="1200" kern="1200" dirty="0"/>
        </a:p>
      </dsp:txBody>
      <dsp:txXfrm>
        <a:off x="5021243" y="567263"/>
        <a:ext cx="705792" cy="705792"/>
      </dsp:txXfrm>
    </dsp:sp>
    <dsp:sp modelId="{39D82508-87B1-49A1-928C-266200028742}">
      <dsp:nvSpPr>
        <dsp:cNvPr id="0" name=""/>
        <dsp:cNvSpPr/>
      </dsp:nvSpPr>
      <dsp:spPr>
        <a:xfrm rot="20520000">
          <a:off x="4851607" y="2084788"/>
          <a:ext cx="569990"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a:off x="4854721" y="2189293"/>
        <a:ext cx="442727" cy="254526"/>
      </dsp:txXfrm>
    </dsp:sp>
    <dsp:sp modelId="{304BF689-31A8-4561-984F-1D42E0B133AC}">
      <dsp:nvSpPr>
        <dsp:cNvPr id="0" name=""/>
        <dsp:cNvSpPr/>
      </dsp:nvSpPr>
      <dsp:spPr>
        <a:xfrm>
          <a:off x="5638926" y="1472448"/>
          <a:ext cx="998142"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a:latin typeface="Times New Roman" panose="02020603050405020304" pitchFamily="18" charset="0"/>
              <a:cs typeface="Times New Roman" panose="02020603050405020304" pitchFamily="18" charset="0"/>
            </a:rPr>
            <a:t>Қарым-қатынас</a:t>
          </a:r>
          <a:endParaRPr lang="ru-RU" sz="1200" kern="1200" dirty="0"/>
        </a:p>
      </dsp:txBody>
      <dsp:txXfrm>
        <a:off x="5785101" y="1618623"/>
        <a:ext cx="705792" cy="705792"/>
      </dsp:txXfrm>
    </dsp:sp>
    <dsp:sp modelId="{9C3C5C91-63A8-46A4-B2C7-F6D91F7DEEE5}">
      <dsp:nvSpPr>
        <dsp:cNvPr id="0" name=""/>
        <dsp:cNvSpPr/>
      </dsp:nvSpPr>
      <dsp:spPr>
        <a:xfrm rot="1080000">
          <a:off x="4844620" y="2728259"/>
          <a:ext cx="551122"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a:off x="4847734" y="2793438"/>
        <a:ext cx="423859" cy="254526"/>
      </dsp:txXfrm>
    </dsp:sp>
    <dsp:sp modelId="{4C41D14B-BF19-4946-A78C-990BC19A76EF}">
      <dsp:nvSpPr>
        <dsp:cNvPr id="0" name=""/>
        <dsp:cNvSpPr/>
      </dsp:nvSpPr>
      <dsp:spPr>
        <a:xfrm>
          <a:off x="5597633" y="2782702"/>
          <a:ext cx="1080729" cy="9767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kk-KZ" sz="1000" kern="1200" dirty="0">
              <a:latin typeface="Times New Roman" panose="02020603050405020304" pitchFamily="18" charset="0"/>
              <a:cs typeface="Times New Roman" panose="02020603050405020304" pitchFamily="18" charset="0"/>
            </a:rPr>
            <a:t>Мәдени  құзыреттілік</a:t>
          </a:r>
          <a:endParaRPr lang="ru-RU" sz="1000" kern="1200" dirty="0"/>
        </a:p>
      </dsp:txBody>
      <dsp:txXfrm>
        <a:off x="5755902" y="2925743"/>
        <a:ext cx="764191" cy="690660"/>
      </dsp:txXfrm>
    </dsp:sp>
    <dsp:sp modelId="{D9BA1DE1-7EAB-4F81-ABDD-2B86C8148310}">
      <dsp:nvSpPr>
        <dsp:cNvPr id="0" name=""/>
        <dsp:cNvSpPr/>
      </dsp:nvSpPr>
      <dsp:spPr>
        <a:xfrm rot="3240000">
          <a:off x="4467362" y="3256372"/>
          <a:ext cx="572684"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a:off x="4493592" y="3289735"/>
        <a:ext cx="445421" cy="254526"/>
      </dsp:txXfrm>
    </dsp:sp>
    <dsp:sp modelId="{EF427E04-D19C-4F66-AEB5-6FFDE80E627A}">
      <dsp:nvSpPr>
        <dsp:cNvPr id="0" name=""/>
        <dsp:cNvSpPr/>
      </dsp:nvSpPr>
      <dsp:spPr>
        <a:xfrm>
          <a:off x="4875068" y="3823362"/>
          <a:ext cx="998142"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a:latin typeface="Times New Roman" panose="02020603050405020304" pitchFamily="18" charset="0"/>
              <a:cs typeface="Times New Roman" panose="02020603050405020304" pitchFamily="18" charset="0"/>
            </a:rPr>
            <a:t>Өмір бойы білім алу мүмкіндігі</a:t>
          </a:r>
          <a:endParaRPr lang="ru-RU" sz="1100" kern="1200" dirty="0"/>
        </a:p>
      </dsp:txBody>
      <dsp:txXfrm>
        <a:off x="5021243" y="3969537"/>
        <a:ext cx="705792" cy="705792"/>
      </dsp:txXfrm>
    </dsp:sp>
    <dsp:sp modelId="{84E68DC7-E15C-4012-87B2-2AE35E00913F}">
      <dsp:nvSpPr>
        <dsp:cNvPr id="0" name=""/>
        <dsp:cNvSpPr/>
      </dsp:nvSpPr>
      <dsp:spPr>
        <a:xfrm rot="5400000">
          <a:off x="3851035" y="3454783"/>
          <a:ext cx="574311"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a:off x="3914667" y="3475994"/>
        <a:ext cx="447048" cy="254526"/>
      </dsp:txXfrm>
    </dsp:sp>
    <dsp:sp modelId="{F2B5DB7B-F119-4104-8F8E-B20C0D27DEFD}">
      <dsp:nvSpPr>
        <dsp:cNvPr id="0" name=""/>
        <dsp:cNvSpPr/>
      </dsp:nvSpPr>
      <dsp:spPr>
        <a:xfrm>
          <a:off x="3622655" y="4224946"/>
          <a:ext cx="1031071"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kk-KZ" sz="1050" kern="1200" dirty="0">
              <a:latin typeface="Times New Roman" panose="02020603050405020304" pitchFamily="18" charset="0"/>
              <a:cs typeface="Times New Roman" panose="02020603050405020304" pitchFamily="18" charset="0"/>
            </a:rPr>
            <a:t>Ақпараттық дағдылар</a:t>
          </a:r>
          <a:endParaRPr lang="ru-RU" sz="1050" kern="1200" dirty="0"/>
        </a:p>
      </dsp:txBody>
      <dsp:txXfrm>
        <a:off x="3773652" y="4371121"/>
        <a:ext cx="729077" cy="705792"/>
      </dsp:txXfrm>
    </dsp:sp>
    <dsp:sp modelId="{6040535D-C797-42CB-B13B-C9A0ABBAF1F4}">
      <dsp:nvSpPr>
        <dsp:cNvPr id="0" name=""/>
        <dsp:cNvSpPr/>
      </dsp:nvSpPr>
      <dsp:spPr>
        <a:xfrm rot="7560000">
          <a:off x="3236336" y="3256372"/>
          <a:ext cx="572684"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10800000">
        <a:off x="3337369" y="3289735"/>
        <a:ext cx="445421" cy="254526"/>
      </dsp:txXfrm>
    </dsp:sp>
    <dsp:sp modelId="{3BAC51F9-7402-441A-8D12-498E5F4AC2D6}">
      <dsp:nvSpPr>
        <dsp:cNvPr id="0" name=""/>
        <dsp:cNvSpPr/>
      </dsp:nvSpPr>
      <dsp:spPr>
        <a:xfrm>
          <a:off x="2403171" y="3823362"/>
          <a:ext cx="998142"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a:latin typeface="Times New Roman" panose="02020603050405020304" pitchFamily="18" charset="0"/>
              <a:cs typeface="Times New Roman" panose="02020603050405020304" pitchFamily="18" charset="0"/>
            </a:rPr>
            <a:t>Шығармашылық</a:t>
          </a:r>
          <a:endParaRPr lang="ru-RU" sz="1200" kern="1200" dirty="0"/>
        </a:p>
      </dsp:txBody>
      <dsp:txXfrm>
        <a:off x="2549346" y="3969537"/>
        <a:ext cx="705792" cy="705792"/>
      </dsp:txXfrm>
    </dsp:sp>
    <dsp:sp modelId="{399B7600-0C01-4C72-A5E2-62F225919082}">
      <dsp:nvSpPr>
        <dsp:cNvPr id="0" name=""/>
        <dsp:cNvSpPr/>
      </dsp:nvSpPr>
      <dsp:spPr>
        <a:xfrm rot="9720000">
          <a:off x="2854785" y="2733594"/>
          <a:ext cx="569990"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10800000">
        <a:off x="2978934" y="2798773"/>
        <a:ext cx="442727" cy="254526"/>
      </dsp:txXfrm>
    </dsp:sp>
    <dsp:sp modelId="{89D360EC-38F1-4108-B1A1-64F99635FCA3}">
      <dsp:nvSpPr>
        <dsp:cNvPr id="0" name=""/>
        <dsp:cNvSpPr/>
      </dsp:nvSpPr>
      <dsp:spPr>
        <a:xfrm>
          <a:off x="1639313" y="2772002"/>
          <a:ext cx="998142"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a:latin typeface="Times New Roman" panose="02020603050405020304" pitchFamily="18" charset="0"/>
              <a:cs typeface="Times New Roman" panose="02020603050405020304" pitchFamily="18" charset="0"/>
            </a:rPr>
            <a:t>Жауапкершілік</a:t>
          </a:r>
          <a:endParaRPr lang="ru-RU" sz="1200" kern="1200" dirty="0"/>
        </a:p>
      </dsp:txBody>
      <dsp:txXfrm>
        <a:off x="1785488" y="2918177"/>
        <a:ext cx="705792" cy="705792"/>
      </dsp:txXfrm>
    </dsp:sp>
    <dsp:sp modelId="{44BDA9B8-591D-4083-82AF-02E86D3DD2D4}">
      <dsp:nvSpPr>
        <dsp:cNvPr id="0" name=""/>
        <dsp:cNvSpPr/>
      </dsp:nvSpPr>
      <dsp:spPr>
        <a:xfrm rot="11880000">
          <a:off x="2878673" y="2089717"/>
          <a:ext cx="552557"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10800000">
        <a:off x="3002822" y="2194222"/>
        <a:ext cx="425294" cy="254526"/>
      </dsp:txXfrm>
    </dsp:sp>
    <dsp:sp modelId="{7D45C659-073B-49AB-9E1C-6481B7FDCA05}">
      <dsp:nvSpPr>
        <dsp:cNvPr id="0" name=""/>
        <dsp:cNvSpPr/>
      </dsp:nvSpPr>
      <dsp:spPr>
        <a:xfrm>
          <a:off x="1602557" y="1472448"/>
          <a:ext cx="1071656"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latin typeface="Times New Roman" panose="02020603050405020304" pitchFamily="18" charset="0"/>
              <a:cs typeface="Times New Roman" panose="02020603050405020304" pitchFamily="18" charset="0"/>
            </a:rPr>
            <a:t>Қазіргі заманғы әскери өнер</a:t>
          </a:r>
          <a:endParaRPr lang="ru-RU" sz="1100" kern="1200" dirty="0"/>
        </a:p>
      </dsp:txBody>
      <dsp:txXfrm>
        <a:off x="1759497" y="1618623"/>
        <a:ext cx="757776" cy="705792"/>
      </dsp:txXfrm>
    </dsp:sp>
    <dsp:sp modelId="{26E8A76D-03A5-4CB8-98D6-05B2FB46DF0B}">
      <dsp:nvSpPr>
        <dsp:cNvPr id="0" name=""/>
        <dsp:cNvSpPr/>
      </dsp:nvSpPr>
      <dsp:spPr>
        <a:xfrm rot="14040000">
          <a:off x="3236336" y="1562010"/>
          <a:ext cx="572684" cy="4242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10800000">
        <a:off x="3337369" y="1698331"/>
        <a:ext cx="445421" cy="254526"/>
      </dsp:txXfrm>
    </dsp:sp>
    <dsp:sp modelId="{C843CE24-D7FF-4588-A93F-59C33A15DDD2}">
      <dsp:nvSpPr>
        <dsp:cNvPr id="0" name=""/>
        <dsp:cNvSpPr/>
      </dsp:nvSpPr>
      <dsp:spPr>
        <a:xfrm>
          <a:off x="2403171" y="421088"/>
          <a:ext cx="998142" cy="998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kk-KZ" sz="1200" kern="1200" dirty="0" smtClean="0"/>
            <a:t>Салауатты өмір салты</a:t>
          </a:r>
          <a:endParaRPr lang="ru-RU" sz="1200" kern="1200" dirty="0"/>
        </a:p>
      </dsp:txBody>
      <dsp:txXfrm>
        <a:off x="2549346" y="567263"/>
        <a:ext cx="705792" cy="7057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99E12-0A13-46A4-BF07-A4A9F6E0CABA}">
      <dsp:nvSpPr>
        <dsp:cNvPr id="0" name=""/>
        <dsp:cNvSpPr/>
      </dsp:nvSpPr>
      <dsp:spPr>
        <a:xfrm>
          <a:off x="0" y="0"/>
          <a:ext cx="8435280" cy="12054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b="1" kern="1200" dirty="0">
              <a:latin typeface="Times New Roman" panose="02020603050405020304" pitchFamily="18" charset="0"/>
              <a:cs typeface="Times New Roman" panose="02020603050405020304" pitchFamily="18" charset="0"/>
            </a:rPr>
            <a:t>1-міндет: </a:t>
          </a:r>
          <a:r>
            <a:rPr lang="kk-KZ" sz="1600" b="0" kern="1200" dirty="0">
              <a:latin typeface="Times New Roman" panose="02020603050405020304" pitchFamily="18" charset="0"/>
              <a:cs typeface="Times New Roman" panose="02020603050405020304" pitchFamily="18" charset="0"/>
            </a:rPr>
            <a:t>оқу процесін жоспарлау</a:t>
          </a:r>
        </a:p>
        <a:p>
          <a:pPr lvl="0" algn="l" defTabSz="711200">
            <a:lnSpc>
              <a:spcPct val="90000"/>
            </a:lnSpc>
            <a:spcBef>
              <a:spcPct val="0"/>
            </a:spcBef>
            <a:spcAft>
              <a:spcPct val="35000"/>
            </a:spcAft>
          </a:pPr>
          <a:r>
            <a:rPr lang="kk-KZ" sz="1600" b="1" kern="1200" dirty="0">
              <a:latin typeface="Times New Roman" panose="02020603050405020304" pitchFamily="18" charset="0"/>
              <a:cs typeface="Times New Roman" panose="02020603050405020304" pitchFamily="18" charset="0"/>
            </a:rPr>
            <a:t>2-міндет: </a:t>
          </a:r>
          <a:r>
            <a:rPr lang="kk-KZ" sz="1600" b="0" kern="1200" dirty="0">
              <a:latin typeface="Times New Roman" panose="02020603050405020304" pitchFamily="18" charset="0"/>
              <a:cs typeface="Times New Roman" panose="02020603050405020304" pitchFamily="18" charset="0"/>
            </a:rPr>
            <a:t>оқу процесін ұйымдастыру</a:t>
          </a:r>
          <a:endParaRPr lang="ru-RU" sz="1600" b="0" kern="1200" dirty="0">
            <a:latin typeface="Times New Roman" panose="02020603050405020304" pitchFamily="18" charset="0"/>
            <a:cs typeface="Times New Roman" panose="02020603050405020304" pitchFamily="18" charset="0"/>
          </a:endParaRPr>
        </a:p>
      </dsp:txBody>
      <dsp:txXfrm>
        <a:off x="1807598" y="0"/>
        <a:ext cx="6627681" cy="1205423"/>
      </dsp:txXfrm>
    </dsp:sp>
    <dsp:sp modelId="{7BE40A44-5FAB-49C1-8CE7-A7E28B520653}">
      <dsp:nvSpPr>
        <dsp:cNvPr id="0" name=""/>
        <dsp:cNvSpPr/>
      </dsp:nvSpPr>
      <dsp:spPr>
        <a:xfrm>
          <a:off x="120542" y="120542"/>
          <a:ext cx="1687056" cy="96433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6D05AF-F46E-42E9-9DDF-A6D7DD8CF3CD}">
      <dsp:nvSpPr>
        <dsp:cNvPr id="0" name=""/>
        <dsp:cNvSpPr/>
      </dsp:nvSpPr>
      <dsp:spPr>
        <a:xfrm>
          <a:off x="0" y="1325966"/>
          <a:ext cx="8435280" cy="12054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b="1" kern="1200" dirty="0">
              <a:latin typeface="Times New Roman" panose="02020603050405020304" pitchFamily="18" charset="0"/>
              <a:cs typeface="Times New Roman" panose="02020603050405020304" pitchFamily="18" charset="0"/>
            </a:rPr>
            <a:t>1-міндет: </a:t>
          </a:r>
          <a:r>
            <a:rPr lang="kk-KZ" sz="1600" b="0" kern="1200" dirty="0" smtClean="0">
              <a:latin typeface="Times New Roman" panose="02020603050405020304" pitchFamily="18" charset="0"/>
              <a:cs typeface="Times New Roman" panose="02020603050405020304" pitchFamily="18" charset="0"/>
            </a:rPr>
            <a:t>білім алушылардың </a:t>
          </a:r>
          <a:r>
            <a:rPr lang="kk-KZ" sz="1600" b="0" kern="1200" dirty="0">
              <a:latin typeface="Times New Roman" panose="02020603050405020304" pitchFamily="18" charset="0"/>
              <a:cs typeface="Times New Roman" panose="02020603050405020304" pitchFamily="18" charset="0"/>
            </a:rPr>
            <a:t>білім мазмұнын меңгеру барысы мен деңгейін бақылау</a:t>
          </a:r>
          <a:endParaRPr lang="ru-RU" sz="1600" b="0" kern="1200" dirty="0">
            <a:latin typeface="Times New Roman" panose="02020603050405020304" pitchFamily="18" charset="0"/>
            <a:cs typeface="Times New Roman" panose="02020603050405020304" pitchFamily="18" charset="0"/>
          </a:endParaRPr>
        </a:p>
      </dsp:txBody>
      <dsp:txXfrm>
        <a:off x="1807598" y="1325966"/>
        <a:ext cx="6627681" cy="1205423"/>
      </dsp:txXfrm>
    </dsp:sp>
    <dsp:sp modelId="{0D936684-F0C1-4C44-B115-D33542F6442E}">
      <dsp:nvSpPr>
        <dsp:cNvPr id="0" name=""/>
        <dsp:cNvSpPr/>
      </dsp:nvSpPr>
      <dsp:spPr>
        <a:xfrm>
          <a:off x="120542" y="1446508"/>
          <a:ext cx="1687056" cy="96433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A1A923-629C-4D2B-9BC2-E9FD042E53F6}">
      <dsp:nvSpPr>
        <dsp:cNvPr id="0" name=""/>
        <dsp:cNvSpPr/>
      </dsp:nvSpPr>
      <dsp:spPr>
        <a:xfrm>
          <a:off x="0" y="2651932"/>
          <a:ext cx="8435280" cy="12054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b="1" kern="1200" dirty="0">
              <a:latin typeface="Times New Roman" panose="02020603050405020304" pitchFamily="18" charset="0"/>
              <a:cs typeface="Times New Roman" panose="02020603050405020304" pitchFamily="18" charset="0"/>
            </a:rPr>
            <a:t>1-міндет: </a:t>
          </a:r>
          <a:r>
            <a:rPr lang="kk-KZ" sz="1600" kern="1200" dirty="0">
              <a:latin typeface="Times New Roman" panose="02020603050405020304" pitchFamily="18" charset="0"/>
              <a:cs typeface="Times New Roman" panose="02020603050405020304" pitchFamily="18" charset="0"/>
            </a:rPr>
            <a:t>мектепте және одан тыс жерлерде этика мен мінез-құлықтың жоғары стандарттарын сақтау</a:t>
          </a:r>
          <a:endParaRPr lang="kk-KZ" sz="1600" b="1" kern="1200" dirty="0">
            <a:latin typeface="Times New Roman" panose="02020603050405020304" pitchFamily="18" charset="0"/>
            <a:cs typeface="Times New Roman" panose="02020603050405020304" pitchFamily="18" charset="0"/>
          </a:endParaRPr>
        </a:p>
        <a:p>
          <a:pPr lvl="0" algn="l" defTabSz="711200">
            <a:lnSpc>
              <a:spcPct val="90000"/>
            </a:lnSpc>
            <a:spcBef>
              <a:spcPct val="0"/>
            </a:spcBef>
            <a:spcAft>
              <a:spcPct val="35000"/>
            </a:spcAft>
          </a:pPr>
          <a:r>
            <a:rPr lang="kk-KZ" sz="1600" b="1" kern="1200" dirty="0">
              <a:latin typeface="Times New Roman" panose="02020603050405020304" pitchFamily="18" charset="0"/>
              <a:cs typeface="Times New Roman" panose="02020603050405020304" pitchFamily="18" charset="0"/>
            </a:rPr>
            <a:t>2-міндет: </a:t>
          </a:r>
          <a:r>
            <a:rPr lang="kk-KZ" sz="1600" kern="1200" dirty="0">
              <a:latin typeface="Times New Roman" panose="02020603050405020304" pitchFamily="18" charset="0"/>
              <a:cs typeface="Times New Roman" panose="02020603050405020304" pitchFamily="18" charset="0"/>
            </a:rPr>
            <a:t>біртұтас құндылықтарды қабылдау арқылы тұлғаның құндылық-семантикалық саласын кеңейту және нығайту</a:t>
          </a:r>
          <a:endParaRPr lang="ru-RU" sz="1600" kern="1200" dirty="0"/>
        </a:p>
      </dsp:txBody>
      <dsp:txXfrm>
        <a:off x="1807598" y="2651932"/>
        <a:ext cx="6627681" cy="1205423"/>
      </dsp:txXfrm>
    </dsp:sp>
    <dsp:sp modelId="{417CDD96-1EB1-40FD-8C16-D515214475BC}">
      <dsp:nvSpPr>
        <dsp:cNvPr id="0" name=""/>
        <dsp:cNvSpPr/>
      </dsp:nvSpPr>
      <dsp:spPr>
        <a:xfrm>
          <a:off x="120542" y="2772475"/>
          <a:ext cx="1687056" cy="96433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6E8E46-DD34-480D-B088-682A620DB316}">
      <dsp:nvSpPr>
        <dsp:cNvPr id="0" name=""/>
        <dsp:cNvSpPr/>
      </dsp:nvSpPr>
      <dsp:spPr>
        <a:xfrm>
          <a:off x="0" y="3977899"/>
          <a:ext cx="8435280" cy="12054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kk-KZ" sz="1500" b="1" kern="1200" dirty="0">
              <a:latin typeface="Times New Roman" panose="02020603050405020304" pitchFamily="18" charset="0"/>
              <a:cs typeface="Times New Roman" panose="02020603050405020304" pitchFamily="18" charset="0"/>
            </a:rPr>
            <a:t>1-міндет: </a:t>
          </a:r>
          <a:r>
            <a:rPr lang="kk-KZ" sz="1500" kern="1200" dirty="0">
              <a:latin typeface="Times New Roman" panose="02020603050405020304" pitchFamily="18" charset="0"/>
              <a:cs typeface="Times New Roman" panose="02020603050405020304" pitchFamily="18" charset="0"/>
            </a:rPr>
            <a:t>оқу-әдістемелік материалдарды дайындау және әзірлеу</a:t>
          </a:r>
          <a:endParaRPr lang="kk-KZ" sz="1500" b="1" kern="1200" dirty="0">
            <a:latin typeface="Times New Roman" panose="02020603050405020304" pitchFamily="18" charset="0"/>
            <a:cs typeface="Times New Roman" panose="02020603050405020304" pitchFamily="18" charset="0"/>
          </a:endParaRPr>
        </a:p>
        <a:p>
          <a:pPr lvl="0" algn="l" defTabSz="666750">
            <a:lnSpc>
              <a:spcPct val="90000"/>
            </a:lnSpc>
            <a:spcBef>
              <a:spcPct val="0"/>
            </a:spcBef>
            <a:spcAft>
              <a:spcPct val="35000"/>
            </a:spcAft>
          </a:pPr>
          <a:r>
            <a:rPr lang="kk-KZ" sz="1500" b="1" kern="1200" dirty="0">
              <a:latin typeface="Times New Roman" panose="02020603050405020304" pitchFamily="18" charset="0"/>
              <a:cs typeface="Times New Roman" panose="02020603050405020304" pitchFamily="18" charset="0"/>
            </a:rPr>
            <a:t>2-міндет: </a:t>
          </a:r>
          <a:r>
            <a:rPr lang="kk-KZ" sz="1500" kern="1200" dirty="0">
              <a:latin typeface="Times New Roman" panose="02020603050405020304" pitchFamily="18" charset="0"/>
              <a:cs typeface="Times New Roman" panose="02020603050405020304" pitchFamily="18" charset="0"/>
            </a:rPr>
            <a:t>кәсіби дамуды жүзеге асыру</a:t>
          </a:r>
        </a:p>
        <a:p>
          <a:pPr lvl="0" algn="l" defTabSz="666750">
            <a:lnSpc>
              <a:spcPct val="90000"/>
            </a:lnSpc>
            <a:spcBef>
              <a:spcPct val="0"/>
            </a:spcBef>
            <a:spcAft>
              <a:spcPct val="35000"/>
            </a:spcAft>
          </a:pPr>
          <a:r>
            <a:rPr lang="kk-KZ" sz="1500" b="1" kern="1200" dirty="0">
              <a:latin typeface="Times New Roman" panose="02020603050405020304" pitchFamily="18" charset="0"/>
              <a:cs typeface="Times New Roman" panose="02020603050405020304" pitchFamily="18" charset="0"/>
            </a:rPr>
            <a:t>3-міндет:</a:t>
          </a:r>
          <a:r>
            <a:rPr lang="kk-KZ" sz="1500" kern="1200" dirty="0">
              <a:latin typeface="Times New Roman" panose="02020603050405020304" pitchFamily="18" charset="0"/>
              <a:cs typeface="Times New Roman" panose="02020603050405020304" pitchFamily="18" charset="0"/>
            </a:rPr>
            <a:t> </a:t>
          </a:r>
          <a:r>
            <a:rPr lang="kk-KZ" sz="1500" kern="1200" dirty="0"/>
            <a:t>өз тәжірибесі мен әріптестердің тәжірибесін зерттеу</a:t>
          </a:r>
          <a:endParaRPr lang="kk-KZ" sz="1500" kern="1200" dirty="0">
            <a:latin typeface="Times New Roman" panose="02020603050405020304" pitchFamily="18" charset="0"/>
            <a:cs typeface="Times New Roman" panose="02020603050405020304" pitchFamily="18" charset="0"/>
          </a:endParaRPr>
        </a:p>
        <a:p>
          <a:pPr lvl="0" algn="l" defTabSz="666750">
            <a:lnSpc>
              <a:spcPct val="90000"/>
            </a:lnSpc>
            <a:spcBef>
              <a:spcPct val="0"/>
            </a:spcBef>
            <a:spcAft>
              <a:spcPct val="35000"/>
            </a:spcAft>
          </a:pPr>
          <a:r>
            <a:rPr lang="kk-KZ" sz="1500" b="1" kern="1200" dirty="0">
              <a:latin typeface="Times New Roman" panose="02020603050405020304" pitchFamily="18" charset="0"/>
              <a:cs typeface="Times New Roman" panose="02020603050405020304" pitchFamily="18" charset="0"/>
            </a:rPr>
            <a:t>4-міндет: </a:t>
          </a:r>
          <a:r>
            <a:rPr lang="kk-KZ" sz="1500" kern="1200" dirty="0">
              <a:latin typeface="Times New Roman" panose="02020603050405020304" pitchFamily="18" charset="0"/>
              <a:cs typeface="Times New Roman" panose="02020603050405020304" pitchFamily="18" charset="0"/>
            </a:rPr>
            <a:t>білім беру процесін зерттеу</a:t>
          </a:r>
          <a:endParaRPr lang="ru-RU" sz="1500" b="1" kern="1200" dirty="0"/>
        </a:p>
      </dsp:txBody>
      <dsp:txXfrm>
        <a:off x="1807598" y="3977899"/>
        <a:ext cx="6627681" cy="1205423"/>
      </dsp:txXfrm>
    </dsp:sp>
    <dsp:sp modelId="{40763F95-6D2A-4622-8403-E2C1E93A53EC}">
      <dsp:nvSpPr>
        <dsp:cNvPr id="0" name=""/>
        <dsp:cNvSpPr/>
      </dsp:nvSpPr>
      <dsp:spPr>
        <a:xfrm>
          <a:off x="120542" y="4098441"/>
          <a:ext cx="1687056" cy="96433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7F216-85A9-48F7-B140-B723CB17365E}" type="datetimeFigureOut">
              <a:rPr lang="ru-RU" smtClean="0"/>
              <a:pPr/>
              <a:t>21.02.2025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08DF9-FA44-4FDC-860A-768BFC6D07CF}" type="slidenum">
              <a:rPr lang="ru-RU" smtClean="0"/>
              <a:pPr/>
              <a:t>‹#›</a:t>
            </a:fld>
            <a:endParaRPr lang="ru-RU"/>
          </a:p>
        </p:txBody>
      </p:sp>
    </p:spTree>
    <p:extLst>
      <p:ext uri="{BB962C8B-B14F-4D97-AF65-F5344CB8AC3E}">
        <p14:creationId xmlns:p14="http://schemas.microsoft.com/office/powerpoint/2010/main" val="840794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D08DF9-FA44-4FDC-860A-768BFC6D07CF}" type="slidenum">
              <a:rPr lang="ru-RU" smtClean="0"/>
              <a:pPr/>
              <a:t>3</a:t>
            </a:fld>
            <a:endParaRPr lang="ru-RU"/>
          </a:p>
        </p:txBody>
      </p:sp>
    </p:spTree>
    <p:extLst>
      <p:ext uri="{BB962C8B-B14F-4D97-AF65-F5344CB8AC3E}">
        <p14:creationId xmlns:p14="http://schemas.microsoft.com/office/powerpoint/2010/main" val="20624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D08DF9-FA44-4FDC-860A-768BFC6D07CF}" type="slidenum">
              <a:rPr lang="ru-RU" smtClean="0"/>
              <a:pPr/>
              <a:t>4</a:t>
            </a:fld>
            <a:endParaRPr lang="ru-RU"/>
          </a:p>
        </p:txBody>
      </p:sp>
    </p:spTree>
    <p:extLst>
      <p:ext uri="{BB962C8B-B14F-4D97-AF65-F5344CB8AC3E}">
        <p14:creationId xmlns:p14="http://schemas.microsoft.com/office/powerpoint/2010/main" val="1325382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D08DF9-FA44-4FDC-860A-768BFC6D07CF}" type="slidenum">
              <a:rPr lang="ru-RU" smtClean="0"/>
              <a:pPr/>
              <a:t>5</a:t>
            </a:fld>
            <a:endParaRPr lang="ru-RU"/>
          </a:p>
        </p:txBody>
      </p:sp>
    </p:spTree>
    <p:extLst>
      <p:ext uri="{BB962C8B-B14F-4D97-AF65-F5344CB8AC3E}">
        <p14:creationId xmlns:p14="http://schemas.microsoft.com/office/powerpoint/2010/main" val="320768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D08DF9-FA44-4FDC-860A-768BFC6D07CF}" type="slidenum">
              <a:rPr lang="ru-RU" smtClean="0"/>
              <a:pPr/>
              <a:t>10</a:t>
            </a:fld>
            <a:endParaRPr lang="ru-RU"/>
          </a:p>
        </p:txBody>
      </p:sp>
    </p:spTree>
    <p:extLst>
      <p:ext uri="{BB962C8B-B14F-4D97-AF65-F5344CB8AC3E}">
        <p14:creationId xmlns:p14="http://schemas.microsoft.com/office/powerpoint/2010/main" val="399896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D08DF9-FA44-4FDC-860A-768BFC6D07CF}" type="slidenum">
              <a:rPr lang="ru-RU" smtClean="0"/>
              <a:pPr/>
              <a:t>12</a:t>
            </a:fld>
            <a:endParaRPr lang="ru-RU"/>
          </a:p>
        </p:txBody>
      </p:sp>
    </p:spTree>
    <p:extLst>
      <p:ext uri="{BB962C8B-B14F-4D97-AF65-F5344CB8AC3E}">
        <p14:creationId xmlns:p14="http://schemas.microsoft.com/office/powerpoint/2010/main" val="2952800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4D08DF9-FA44-4FDC-860A-768BFC6D07CF}" type="slidenum">
              <a:rPr lang="ru-RU" smtClean="0"/>
              <a:pPr/>
              <a:t>15</a:t>
            </a:fld>
            <a:endParaRPr lang="ru-RU"/>
          </a:p>
        </p:txBody>
      </p:sp>
    </p:spTree>
    <p:extLst>
      <p:ext uri="{BB962C8B-B14F-4D97-AF65-F5344CB8AC3E}">
        <p14:creationId xmlns:p14="http://schemas.microsoft.com/office/powerpoint/2010/main" val="2163289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74245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547382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802871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3322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788794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51719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43316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761784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00272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251683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9757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6140236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340768"/>
            <a:ext cx="8028384" cy="1944216"/>
          </a:xfrm>
        </p:spPr>
        <p:txBody>
          <a:bodyPr>
            <a:noAutofit/>
          </a:bodyPr>
          <a:lstStyle/>
          <a:p>
            <a:r>
              <a:rPr lang="ru-RU"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6В01485 </a:t>
            </a:r>
            <a:r>
              <a:rPr lang="ru-RU"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Дене шынықтыру және бастапқы </a:t>
            </a: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әскери дайындық (01.02.2025) </a:t>
            </a: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r>
            <a:b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 </a:t>
            </a: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беру бағдарламасын бағалау есебі </a:t>
            </a:r>
            <a:r>
              <a:rPr lang="kk-KZ" sz="2400"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r>
            <a:br>
              <a:rPr lang="kk-KZ" sz="2400"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endParaRPr lang="ru-RU" sz="2400" dirty="0">
              <a:solidFill>
                <a:schemeClr val="accent3">
                  <a:lumMod val="75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fontScale="85000" lnSpcReduction="20000"/>
          </a:bodyPr>
          <a:lstStyle/>
          <a:p>
            <a:pPr algn="ctr"/>
            <a:endParaRPr lang="ru-RU" dirty="0"/>
          </a:p>
          <a:p>
            <a:pPr algn="ctr"/>
            <a:endParaRPr lang="ru-RU" dirty="0"/>
          </a:p>
          <a:p>
            <a:pPr algn="ctr"/>
            <a:endParaRPr lang="ru-RU" dirty="0"/>
          </a:p>
          <a:p>
            <a:pPr algn="ctr"/>
            <a:r>
              <a:rPr lang="ru-RU" sz="3300" dirty="0" smtClean="0">
                <a:solidFill>
                  <a:srgbClr val="0070C0"/>
                </a:solidFill>
                <a:latin typeface="Times New Roman" pitchFamily="18" charset="0"/>
                <a:cs typeface="Times New Roman" pitchFamily="18" charset="0"/>
              </a:rPr>
              <a:t>2024-2025 </a:t>
            </a:r>
            <a:r>
              <a:rPr lang="ru-RU" sz="3300" dirty="0" err="1">
                <a:solidFill>
                  <a:srgbClr val="0070C0"/>
                </a:solidFill>
                <a:latin typeface="Times New Roman" pitchFamily="18" charset="0"/>
                <a:cs typeface="Times New Roman" pitchFamily="18" charset="0"/>
              </a:rPr>
              <a:t>оқу</a:t>
            </a:r>
            <a:r>
              <a:rPr lang="ru-RU" sz="3300" dirty="0">
                <a:solidFill>
                  <a:srgbClr val="0070C0"/>
                </a:solidFill>
                <a:latin typeface="Times New Roman" pitchFamily="18" charset="0"/>
                <a:cs typeface="Times New Roman" pitchFamily="18" charset="0"/>
              </a:rPr>
              <a:t> </a:t>
            </a:r>
            <a:r>
              <a:rPr lang="ru-RU" sz="3300" dirty="0" err="1">
                <a:solidFill>
                  <a:srgbClr val="0070C0"/>
                </a:solidFill>
                <a:latin typeface="Times New Roman" pitchFamily="18" charset="0"/>
                <a:cs typeface="Times New Roman" pitchFamily="18" charset="0"/>
              </a:rPr>
              <a:t>жылы</a:t>
            </a:r>
            <a:endParaRPr lang="ru-RU" sz="3300" dirty="0">
              <a:solidFill>
                <a:srgbClr val="0070C0"/>
              </a:solidFill>
              <a:latin typeface="Times New Roman" pitchFamily="18" charset="0"/>
              <a:cs typeface="Times New Roman" pitchFamily="18" charset="0"/>
            </a:endParaRPr>
          </a:p>
          <a:p>
            <a:pPr algn="ctr"/>
            <a:endParaRPr lang="ru-RU" dirty="0"/>
          </a:p>
          <a:p>
            <a:pPr algn="ctr"/>
            <a:endParaRPr lang="ru-RU" dirty="0"/>
          </a:p>
          <a:p>
            <a:pPr algn="ct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5B6C56-975A-409E-B0A6-EA4794C5179E}"/>
              </a:ext>
            </a:extLst>
          </p:cNvPr>
          <p:cNvSpPr>
            <a:spLocks noGrp="1"/>
          </p:cNvSpPr>
          <p:nvPr>
            <p:ph type="title"/>
          </p:nvPr>
        </p:nvSpPr>
        <p:spPr>
          <a:xfrm>
            <a:off x="457200" y="274638"/>
            <a:ext cx="8075240" cy="706090"/>
          </a:xfrm>
        </p:spPr>
        <p:txBody>
          <a:bodyPr>
            <a:normAutofit/>
          </a:bodyPr>
          <a:lstStyle/>
          <a:p>
            <a:pPr algn="ctr"/>
            <a:r>
              <a:rPr lang="kk-KZ" sz="20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Жұмыс берушілердің </a:t>
            </a:r>
            <a: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ұсыныстары </a:t>
            </a:r>
            <a:b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20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Ж.Ташенов </a:t>
            </a:r>
            <a: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атындағы </a:t>
            </a:r>
            <a:r>
              <a:rPr lang="kk-KZ" sz="20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№23 </a:t>
            </a:r>
            <a:r>
              <a:rPr lang="en-US" sz="20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IT</a:t>
            </a:r>
            <a:r>
              <a:rPr lang="kk-KZ" sz="20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мектеп-лицейі</a:t>
            </a:r>
            <a:endParaRPr lang="ru-RU" sz="2000" dirty="0"/>
          </a:p>
        </p:txBody>
      </p:sp>
      <p:graphicFrame>
        <p:nvGraphicFramePr>
          <p:cNvPr id="4" name="Схема 3">
            <a:extLst>
              <a:ext uri="{FF2B5EF4-FFF2-40B4-BE49-F238E27FC236}">
                <a16:creationId xmlns:a16="http://schemas.microsoft.com/office/drawing/2014/main" xmlns="" id="{585C2B6E-BDD4-4482-8D4E-2278ED38D5C4}"/>
              </a:ext>
            </a:extLst>
          </p:cNvPr>
          <p:cNvGraphicFramePr/>
          <p:nvPr>
            <p:extLst>
              <p:ext uri="{D42A27DB-BD31-4B8C-83A1-F6EECF244321}">
                <p14:modId xmlns:p14="http://schemas.microsoft.com/office/powerpoint/2010/main" val="543327031"/>
              </p:ext>
            </p:extLst>
          </p:nvPr>
        </p:nvGraphicFramePr>
        <p:xfrm>
          <a:off x="323528" y="1340768"/>
          <a:ext cx="8280920" cy="5242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9313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xmlns="" id="{89C8A14B-86B8-43B0-A8C7-B20426712AA6}"/>
              </a:ext>
            </a:extLst>
          </p:cNvPr>
          <p:cNvSpPr>
            <a:spLocks noGrp="1"/>
          </p:cNvSpPr>
          <p:nvPr>
            <p:ph type="title"/>
          </p:nvPr>
        </p:nvSpPr>
        <p:spPr>
          <a:xfrm>
            <a:off x="457200" y="274638"/>
            <a:ext cx="8075240" cy="706090"/>
          </a:xfrm>
        </p:spPr>
        <p:txBody>
          <a:bodyPr>
            <a:normAutofit/>
          </a:bodyPr>
          <a:lstStyle/>
          <a:p>
            <a:pPr algn="ctr"/>
            <a:r>
              <a:rPr lang="kk-KZ" sz="20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Білімгерлердің </a:t>
            </a:r>
            <a: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ұсыныстары </a:t>
            </a:r>
            <a:b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Балалавриат</a:t>
            </a:r>
            <a:endParaRPr lang="ru-RU" sz="2000" dirty="0"/>
          </a:p>
        </p:txBody>
      </p:sp>
      <p:pic>
        <p:nvPicPr>
          <p:cNvPr id="2" name="Рисунок 1">
            <a:extLst>
              <a:ext uri="{FF2B5EF4-FFF2-40B4-BE49-F238E27FC236}">
                <a16:creationId xmlns:a16="http://schemas.microsoft.com/office/drawing/2014/main" xmlns="" id="{6874F8E2-1F1A-4B43-8992-2027C38BF42A}"/>
              </a:ext>
            </a:extLst>
          </p:cNvPr>
          <p:cNvPicPr>
            <a:picLocks noChangeAspect="1"/>
          </p:cNvPicPr>
          <p:nvPr/>
        </p:nvPicPr>
        <p:blipFill>
          <a:blip r:embed="rId2"/>
          <a:stretch>
            <a:fillRect/>
          </a:stretch>
        </p:blipFill>
        <p:spPr>
          <a:xfrm>
            <a:off x="603561" y="1340768"/>
            <a:ext cx="7680852" cy="4320479"/>
          </a:xfrm>
          <a:prstGeom prst="rect">
            <a:avLst/>
          </a:prstGeom>
        </p:spPr>
      </p:pic>
    </p:spTree>
    <p:extLst>
      <p:ext uri="{BB962C8B-B14F-4D97-AF65-F5344CB8AC3E}">
        <p14:creationId xmlns:p14="http://schemas.microsoft.com/office/powerpoint/2010/main" val="4127786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E0E804A-A0C3-43B0-9E45-1BCE16E6A44E}"/>
              </a:ext>
            </a:extLst>
          </p:cNvPr>
          <p:cNvSpPr>
            <a:spLocks noGrp="1"/>
          </p:cNvSpPr>
          <p:nvPr>
            <p:ph type="title"/>
          </p:nvPr>
        </p:nvSpPr>
        <p:spPr>
          <a:xfrm>
            <a:off x="457200" y="274638"/>
            <a:ext cx="8219256" cy="1143000"/>
          </a:xfrm>
        </p:spPr>
        <p:txBody>
          <a:bodyPr>
            <a:normAutofit/>
          </a:bodyPr>
          <a:lstStyle/>
          <a:p>
            <a:pPr algn="ct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«Педагог»  кәсіби стандарты</a:t>
            </a:r>
            <a:r>
              <a:rPr lang="kk-KZ" sz="24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r>
            <a:br>
              <a:rPr lang="kk-KZ" sz="24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24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2022 жылғы 15 желтоқсан </a:t>
            </a:r>
            <a:r>
              <a:rPr lang="ru-RU"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№500</a:t>
            </a:r>
            <a:r>
              <a:rPr lang="kk-KZ" sz="20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бұйрық)</a:t>
            </a:r>
            <a:endParaRPr lang="ru-RU" sz="2000" dirty="0"/>
          </a:p>
        </p:txBody>
      </p:sp>
      <p:graphicFrame>
        <p:nvGraphicFramePr>
          <p:cNvPr id="8" name="Схема 7">
            <a:extLst>
              <a:ext uri="{FF2B5EF4-FFF2-40B4-BE49-F238E27FC236}">
                <a16:creationId xmlns:a16="http://schemas.microsoft.com/office/drawing/2014/main" xmlns="" id="{D5CBE58C-73CF-4FD1-937E-78E6350CACC5}"/>
              </a:ext>
            </a:extLst>
          </p:cNvPr>
          <p:cNvGraphicFramePr/>
          <p:nvPr>
            <p:extLst>
              <p:ext uri="{D42A27DB-BD31-4B8C-83A1-F6EECF244321}">
                <p14:modId xmlns:p14="http://schemas.microsoft.com/office/powerpoint/2010/main" val="1593846054"/>
              </p:ext>
            </p:extLst>
          </p:nvPr>
        </p:nvGraphicFramePr>
        <p:xfrm>
          <a:off x="251520" y="1397000"/>
          <a:ext cx="8435280" cy="5186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xmlns="" id="{6B6620F9-EB6E-4FE2-8ABE-8F1E6DD45CD8}"/>
              </a:ext>
            </a:extLst>
          </p:cNvPr>
          <p:cNvSpPr txBox="1"/>
          <p:nvPr/>
        </p:nvSpPr>
        <p:spPr>
          <a:xfrm>
            <a:off x="395536" y="1555913"/>
            <a:ext cx="1666528" cy="884858"/>
          </a:xfrm>
          <a:prstGeom prst="rect">
            <a:avLst/>
          </a:prstGeom>
          <a:noFill/>
        </p:spPr>
        <p:txBody>
          <a:bodyPr wrap="square" rtlCol="0">
            <a:spAutoFit/>
          </a:bodyPr>
          <a:lstStyle/>
          <a:p>
            <a:pPr algn="ctr"/>
            <a:r>
              <a:rPr lang="kk-KZ" sz="1250" b="1" u="sng" dirty="0" smtClean="0">
                <a:latin typeface="Times New Roman" panose="02020603050405020304" pitchFamily="18" charset="0"/>
                <a:cs typeface="Times New Roman" panose="02020603050405020304" pitchFamily="18" charset="0"/>
              </a:rPr>
              <a:t>Кәсіби </a:t>
            </a:r>
            <a:r>
              <a:rPr lang="kk-KZ" sz="1250" b="1" u="sng" dirty="0">
                <a:latin typeface="Times New Roman" panose="02020603050405020304" pitchFamily="18" charset="0"/>
                <a:cs typeface="Times New Roman" panose="02020603050405020304" pitchFamily="18" charset="0"/>
              </a:rPr>
              <a:t>қызмет 1. </a:t>
            </a:r>
          </a:p>
          <a:p>
            <a:pPr algn="ctr"/>
            <a:r>
              <a:rPr lang="kk-KZ" sz="1250" b="1" dirty="0">
                <a:latin typeface="Times New Roman" panose="02020603050405020304" pitchFamily="18" charset="0"/>
                <a:cs typeface="Times New Roman" panose="02020603050405020304" pitchFamily="18" charset="0"/>
              </a:rPr>
              <a:t>Оқу процесін жүзеге асыру</a:t>
            </a:r>
            <a:endParaRPr lang="zh-CN" altLang="en-US" sz="1250" b="1" dirty="0">
              <a:latin typeface="Times New Roman" panose="02020603050405020304" pitchFamily="18" charset="0"/>
              <a:cs typeface="Times New Roman" panose="02020603050405020304" pitchFamily="18" charset="0"/>
            </a:endParaRPr>
          </a:p>
          <a:p>
            <a:endParaRPr lang="ru-RU" sz="1400" dirty="0"/>
          </a:p>
        </p:txBody>
      </p:sp>
      <p:sp>
        <p:nvSpPr>
          <p:cNvPr id="10" name="TextBox 9">
            <a:extLst>
              <a:ext uri="{FF2B5EF4-FFF2-40B4-BE49-F238E27FC236}">
                <a16:creationId xmlns:a16="http://schemas.microsoft.com/office/drawing/2014/main" xmlns="" id="{134193CE-7430-477E-94C4-213A1C12B6CB}"/>
              </a:ext>
            </a:extLst>
          </p:cNvPr>
          <p:cNvSpPr txBox="1"/>
          <p:nvPr/>
        </p:nvSpPr>
        <p:spPr>
          <a:xfrm>
            <a:off x="395536" y="2838756"/>
            <a:ext cx="1666528" cy="1369606"/>
          </a:xfrm>
          <a:prstGeom prst="rect">
            <a:avLst/>
          </a:prstGeom>
          <a:noFill/>
        </p:spPr>
        <p:txBody>
          <a:bodyPr wrap="square" rtlCol="0">
            <a:spAutoFit/>
          </a:bodyPr>
          <a:lstStyle/>
          <a:p>
            <a:pPr algn="ctr"/>
            <a:r>
              <a:rPr lang="kk-KZ" sz="1250" b="1" u="sng" dirty="0">
                <a:latin typeface="Times New Roman" panose="02020603050405020304" pitchFamily="18" charset="0"/>
                <a:cs typeface="Times New Roman" panose="02020603050405020304" pitchFamily="18" charset="0"/>
              </a:rPr>
              <a:t>Кәсіби қызмет 2. </a:t>
            </a:r>
          </a:p>
          <a:p>
            <a:pPr algn="ctr"/>
            <a:r>
              <a:rPr lang="kk-KZ" sz="1250" b="1" dirty="0" smtClean="0">
                <a:latin typeface="Times New Roman" panose="02020603050405020304" pitchFamily="18" charset="0"/>
                <a:cs typeface="Times New Roman" panose="02020603050405020304" pitchFamily="18" charset="0"/>
              </a:rPr>
              <a:t>Білім алушылардың оқу жетістіктерін </a:t>
            </a:r>
            <a:r>
              <a:rPr lang="kk-KZ" sz="1250" b="1" dirty="0">
                <a:latin typeface="Times New Roman" panose="02020603050405020304" pitchFamily="18" charset="0"/>
                <a:cs typeface="Times New Roman" panose="02020603050405020304" pitchFamily="18" charset="0"/>
              </a:rPr>
              <a:t>бағалау</a:t>
            </a:r>
            <a:endParaRPr lang="zh-CN" altLang="en-US" sz="1250" b="1" dirty="0">
              <a:latin typeface="Times New Roman" panose="02020603050405020304" pitchFamily="18" charset="0"/>
              <a:cs typeface="Times New Roman" panose="02020603050405020304" pitchFamily="18" charset="0"/>
            </a:endParaRPr>
          </a:p>
          <a:p>
            <a:endParaRPr lang="ru-RU" dirty="0"/>
          </a:p>
        </p:txBody>
      </p:sp>
      <p:sp>
        <p:nvSpPr>
          <p:cNvPr id="11" name="TextBox 10">
            <a:extLst>
              <a:ext uri="{FF2B5EF4-FFF2-40B4-BE49-F238E27FC236}">
                <a16:creationId xmlns:a16="http://schemas.microsoft.com/office/drawing/2014/main" xmlns="" id="{FC05D634-A641-4C49-9158-054B338C284A}"/>
              </a:ext>
            </a:extLst>
          </p:cNvPr>
          <p:cNvSpPr txBox="1"/>
          <p:nvPr/>
        </p:nvSpPr>
        <p:spPr>
          <a:xfrm>
            <a:off x="247437" y="4097860"/>
            <a:ext cx="1962726" cy="1384995"/>
          </a:xfrm>
          <a:prstGeom prst="rect">
            <a:avLst/>
          </a:prstGeom>
          <a:noFill/>
        </p:spPr>
        <p:txBody>
          <a:bodyPr wrap="square" rtlCol="0">
            <a:spAutoFit/>
          </a:bodyPr>
          <a:lstStyle/>
          <a:p>
            <a:pPr algn="ctr"/>
            <a:r>
              <a:rPr lang="kk-KZ" sz="1100" b="1" u="sng" dirty="0">
                <a:latin typeface="Times New Roman" panose="02020603050405020304" pitchFamily="18" charset="0"/>
                <a:cs typeface="Times New Roman" panose="02020603050405020304" pitchFamily="18" charset="0"/>
              </a:rPr>
              <a:t>Кәсіби қызметі 3. </a:t>
            </a:r>
          </a:p>
          <a:p>
            <a:pPr algn="ctr"/>
            <a:r>
              <a:rPr lang="kk-KZ" sz="1100" b="1" dirty="0">
                <a:latin typeface="Times New Roman" panose="02020603050405020304" pitchFamily="18" charset="0"/>
                <a:cs typeface="Times New Roman" panose="02020603050405020304" pitchFamily="18" charset="0"/>
              </a:rPr>
              <a:t>Қоғамның мамандыққа сенімін арттыру және оқушыларды құндылыктар жүйесімен таныстыру</a:t>
            </a:r>
            <a:endParaRPr lang="zh-CN" altLang="en-US" sz="1100" b="1" dirty="0">
              <a:latin typeface="Times New Roman" panose="02020603050405020304" pitchFamily="18" charset="0"/>
              <a:cs typeface="Times New Roman" panose="02020603050405020304" pitchFamily="18" charset="0"/>
            </a:endParaRPr>
          </a:p>
          <a:p>
            <a:endParaRPr lang="ru-RU" dirty="0"/>
          </a:p>
        </p:txBody>
      </p:sp>
      <p:sp>
        <p:nvSpPr>
          <p:cNvPr id="12" name="TextBox 11">
            <a:extLst>
              <a:ext uri="{FF2B5EF4-FFF2-40B4-BE49-F238E27FC236}">
                <a16:creationId xmlns:a16="http://schemas.microsoft.com/office/drawing/2014/main" xmlns="" id="{276E4968-1614-4676-A40C-797F0F952230}"/>
              </a:ext>
            </a:extLst>
          </p:cNvPr>
          <p:cNvSpPr txBox="1"/>
          <p:nvPr/>
        </p:nvSpPr>
        <p:spPr>
          <a:xfrm>
            <a:off x="258277" y="5510853"/>
            <a:ext cx="1803787" cy="861774"/>
          </a:xfrm>
          <a:prstGeom prst="rect">
            <a:avLst/>
          </a:prstGeom>
          <a:noFill/>
        </p:spPr>
        <p:txBody>
          <a:bodyPr wrap="square" rtlCol="0">
            <a:spAutoFit/>
          </a:bodyPr>
          <a:lstStyle/>
          <a:p>
            <a:pPr algn="ctr"/>
            <a:r>
              <a:rPr lang="kk-KZ" sz="1250" b="1" u="sng" dirty="0">
                <a:latin typeface="Times New Roman" panose="02020603050405020304" pitchFamily="18" charset="0"/>
                <a:cs typeface="Times New Roman" panose="02020603050405020304" pitchFamily="18" charset="0"/>
              </a:rPr>
              <a:t>Кәсіби қызметі 4. </a:t>
            </a:r>
          </a:p>
          <a:p>
            <a:pPr algn="ctr"/>
            <a:r>
              <a:rPr lang="kk-KZ" sz="1250" b="1" dirty="0">
                <a:latin typeface="Times New Roman" panose="02020603050405020304" pitchFamily="18" charset="0"/>
                <a:cs typeface="Times New Roman" panose="02020603050405020304" pitchFamily="18" charset="0"/>
              </a:rPr>
              <a:t>Оқу-әдістемелік қызметті жүзеге асыру</a:t>
            </a:r>
            <a:endParaRPr lang="ru-RU" sz="1250" dirty="0"/>
          </a:p>
        </p:txBody>
      </p:sp>
    </p:spTree>
    <p:extLst>
      <p:ext uri="{BB962C8B-B14F-4D97-AF65-F5344CB8AC3E}">
        <p14:creationId xmlns:p14="http://schemas.microsoft.com/office/powerpoint/2010/main" val="3913879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7EFBF2CC-6E33-4DB7-8F31-0F5057F7831F}"/>
              </a:ext>
            </a:extLst>
          </p:cNvPr>
          <p:cNvSpPr>
            <a:spLocks noGrp="1"/>
          </p:cNvSpPr>
          <p:nvPr>
            <p:ph type="title"/>
          </p:nvPr>
        </p:nvSpPr>
        <p:spPr>
          <a:xfrm>
            <a:off x="457200" y="274638"/>
            <a:ext cx="8219256" cy="1143000"/>
          </a:xfrm>
        </p:spPr>
        <p:txBody>
          <a:bodyPr>
            <a:normAutofit fontScale="90000"/>
          </a:bodyPr>
          <a:lstStyle/>
          <a:p>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6В0485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Дене шынықтыру және бастапқы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әскери дайындық </a:t>
            </a: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мұғалімдерін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даярлау бағытындағы </a:t>
            </a:r>
            <a:r>
              <a:rPr lang="kk-KZ" sz="2800" b="1" i="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болашақ</a:t>
            </a: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түлектің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моделі</a:t>
            </a:r>
            <a:endParaRPr lang="ru-RU" sz="2800" dirty="0"/>
          </a:p>
        </p:txBody>
      </p:sp>
      <p:sp>
        <p:nvSpPr>
          <p:cNvPr id="7" name="Rectangle 35">
            <a:extLst>
              <a:ext uri="{FF2B5EF4-FFF2-40B4-BE49-F238E27FC236}">
                <a16:creationId xmlns:a16="http://schemas.microsoft.com/office/drawing/2014/main" xmlns="" id="{F845D329-65BB-4158-AA88-273F3A3E32D1}"/>
              </a:ext>
            </a:extLst>
          </p:cNvPr>
          <p:cNvSpPr/>
          <p:nvPr/>
        </p:nvSpPr>
        <p:spPr>
          <a:xfrm>
            <a:off x="3347864" y="1817097"/>
            <a:ext cx="5400598" cy="583479"/>
          </a:xfrm>
          <a:prstGeom prst="rect">
            <a:avLst/>
          </a:prstGeom>
          <a:solidFill>
            <a:schemeClr val="bg1">
              <a:alpha val="50000"/>
            </a:schemeClr>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kk-KZ" sz="1600" b="1" dirty="0" smtClean="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Әскери және әлеуметтік, </a:t>
            </a:r>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азаматтық сауаттылыққа ие</a:t>
            </a:r>
            <a:endParaRPr lang="ru-RU"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endParaRPr>
          </a:p>
        </p:txBody>
      </p:sp>
      <p:sp>
        <p:nvSpPr>
          <p:cNvPr id="8" name="Rectangle 38">
            <a:extLst>
              <a:ext uri="{FF2B5EF4-FFF2-40B4-BE49-F238E27FC236}">
                <a16:creationId xmlns:a16="http://schemas.microsoft.com/office/drawing/2014/main" xmlns="" id="{651B0AC7-24DA-480A-B0AA-0C6647445FA0}"/>
              </a:ext>
            </a:extLst>
          </p:cNvPr>
          <p:cNvSpPr/>
          <p:nvPr/>
        </p:nvSpPr>
        <p:spPr>
          <a:xfrm>
            <a:off x="3563888" y="2230759"/>
            <a:ext cx="5112568" cy="583479"/>
          </a:xfrm>
          <a:prstGeom prst="rect">
            <a:avLst/>
          </a:prstGeom>
          <a:solidFill>
            <a:schemeClr val="bg1">
              <a:alpha val="50000"/>
            </a:schemeClr>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м</a:t>
            </a:r>
            <a:r>
              <a:rPr lang="kk-KZ" sz="1600" b="1" dirty="0" smtClean="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әдениетаралық </a:t>
            </a:r>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қарым-қатынасқа қабілетті,</a:t>
            </a:r>
            <a:endParaRPr lang="en-US" sz="1600" cap="small" dirty="0">
              <a:ln>
                <a:solidFill>
                  <a:schemeClr val="tx2">
                    <a:lumMod val="60000"/>
                    <a:lumOff val="40000"/>
                  </a:schemeClr>
                </a:solidFill>
              </a:ln>
              <a:solidFill>
                <a:schemeClr val="tx2">
                  <a:lumMod val="75000"/>
                </a:schemeClr>
              </a:solidFill>
              <a:effectLst>
                <a:outerShdw blurRad="25400" dist="38100" dir="2700000" algn="tl">
                  <a:srgbClr val="000000">
                    <a:alpha val="70000"/>
                  </a:srgbClr>
                </a:outerShdw>
              </a:effectLst>
              <a:latin typeface="Times New Roman" panose="02020603050405020304" pitchFamily="18" charset="0"/>
              <a:cs typeface="Times New Roman" panose="02020603050405020304" pitchFamily="18" charset="0"/>
            </a:endParaRPr>
          </a:p>
        </p:txBody>
      </p:sp>
      <p:sp>
        <p:nvSpPr>
          <p:cNvPr id="10" name="Rectangle 41">
            <a:extLst>
              <a:ext uri="{FF2B5EF4-FFF2-40B4-BE49-F238E27FC236}">
                <a16:creationId xmlns:a16="http://schemas.microsoft.com/office/drawing/2014/main" xmlns="" id="{59E14C6B-37A0-433C-8BE7-7DA2C3277CE1}"/>
              </a:ext>
            </a:extLst>
          </p:cNvPr>
          <p:cNvSpPr/>
          <p:nvPr/>
        </p:nvSpPr>
        <p:spPr>
          <a:xfrm>
            <a:off x="3731491" y="2672386"/>
            <a:ext cx="4944963" cy="583479"/>
          </a:xfrm>
          <a:prstGeom prst="rect">
            <a:avLst/>
          </a:prstGeom>
          <a:solidFill>
            <a:schemeClr val="bg1">
              <a:alpha val="50000"/>
            </a:schemeClr>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kk-KZ" sz="1600" b="1" dirty="0" smtClean="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Әскери педагокикалық білімі </a:t>
            </a:r>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терең,</a:t>
            </a:r>
            <a:endParaRPr lang="en-US"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endParaRPr>
          </a:p>
        </p:txBody>
      </p:sp>
      <p:sp>
        <p:nvSpPr>
          <p:cNvPr id="13" name="Rectangle 44">
            <a:extLst>
              <a:ext uri="{FF2B5EF4-FFF2-40B4-BE49-F238E27FC236}">
                <a16:creationId xmlns:a16="http://schemas.microsoft.com/office/drawing/2014/main" xmlns="" id="{8F5A6F46-C4AD-4BC8-A792-FAC91661D1C5}"/>
              </a:ext>
            </a:extLst>
          </p:cNvPr>
          <p:cNvSpPr/>
          <p:nvPr/>
        </p:nvSpPr>
        <p:spPr>
          <a:xfrm>
            <a:off x="3805382" y="3018656"/>
            <a:ext cx="4871070" cy="583479"/>
          </a:xfrm>
          <a:prstGeom prst="rect">
            <a:avLst/>
          </a:prstGeom>
          <a:solidFill>
            <a:schemeClr val="bg1">
              <a:alpha val="50000"/>
            </a:schemeClr>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kk-KZ" sz="1600" b="1" dirty="0">
                <a:latin typeface="Times New Roman" panose="02020603050405020304" pitchFamily="18" charset="0"/>
                <a:cs typeface="Times New Roman" panose="02020603050405020304" pitchFamily="18" charset="0"/>
              </a:rPr>
              <a:t> </a:t>
            </a:r>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инклюзивті білім беру ұстанымдарын ескере     </a:t>
            </a:r>
          </a:p>
          <a:p>
            <a:pPr algn="just"/>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   </a:t>
            </a:r>
          </a:p>
          <a:p>
            <a:pPr algn="just"/>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 отырып оқу-тәрбие үдерісін жоспарлайтын,  </a:t>
            </a:r>
          </a:p>
          <a:p>
            <a:pPr algn="just"/>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    </a:t>
            </a:r>
          </a:p>
          <a:p>
            <a:pPr algn="just"/>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 ұйымдастыратын және бағалайтын,</a:t>
            </a:r>
            <a:endParaRPr lang="ru-RU"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endParaRPr>
          </a:p>
        </p:txBody>
      </p:sp>
      <p:sp>
        <p:nvSpPr>
          <p:cNvPr id="15" name="Rectangle 47">
            <a:extLst>
              <a:ext uri="{FF2B5EF4-FFF2-40B4-BE49-F238E27FC236}">
                <a16:creationId xmlns:a16="http://schemas.microsoft.com/office/drawing/2014/main" xmlns="" id="{7778F3BB-AD54-47DF-BC50-5194C7E9AB8E}"/>
              </a:ext>
            </a:extLst>
          </p:cNvPr>
          <p:cNvSpPr/>
          <p:nvPr/>
        </p:nvSpPr>
        <p:spPr>
          <a:xfrm>
            <a:off x="3731491" y="4278517"/>
            <a:ext cx="4920753" cy="583479"/>
          </a:xfrm>
          <a:prstGeom prst="rect">
            <a:avLst/>
          </a:prstGeom>
          <a:solidFill>
            <a:schemeClr val="bg1">
              <a:alpha val="50000"/>
            </a:schemeClr>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kk-KZ" sz="1600" b="1" dirty="0">
                <a:latin typeface="Times New Roman" panose="02020603050405020304" pitchFamily="18" charset="0"/>
                <a:cs typeface="Times New Roman" panose="02020603050405020304" pitchFamily="18" charset="0"/>
              </a:rPr>
              <a:t>    </a:t>
            </a:r>
          </a:p>
          <a:p>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  ғылыми-педагогикалық зерттеу дағдыларын    </a:t>
            </a:r>
          </a:p>
          <a:p>
            <a:r>
              <a:rPr lang="kk-KZ" sz="1600" b="1" dirty="0">
                <a:ln>
                  <a:solidFill>
                    <a:schemeClr val="tx2">
                      <a:lumMod val="60000"/>
                      <a:lumOff val="40000"/>
                    </a:schemeClr>
                  </a:solidFill>
                </a:ln>
                <a:solidFill>
                  <a:schemeClr val="tx2">
                    <a:lumMod val="60000"/>
                    <a:lumOff val="40000"/>
                  </a:schemeClr>
                </a:solidFill>
                <a:latin typeface="Times New Roman" panose="02020603050405020304" pitchFamily="18" charset="0"/>
                <a:cs typeface="Times New Roman" panose="02020603050405020304" pitchFamily="18" charset="0"/>
              </a:rPr>
              <a:t>    </a:t>
            </a:r>
          </a:p>
          <a:p>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игерген, инновацияға ашық</a:t>
            </a:r>
            <a:endParaRPr lang="ru-RU"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endParaRPr>
          </a:p>
        </p:txBody>
      </p:sp>
      <p:sp>
        <p:nvSpPr>
          <p:cNvPr id="20" name="Rectangle 53">
            <a:extLst>
              <a:ext uri="{FF2B5EF4-FFF2-40B4-BE49-F238E27FC236}">
                <a16:creationId xmlns:a16="http://schemas.microsoft.com/office/drawing/2014/main" xmlns="" id="{09F47581-8BBE-4AE1-8AEE-0921FD7CA22A}"/>
              </a:ext>
            </a:extLst>
          </p:cNvPr>
          <p:cNvSpPr/>
          <p:nvPr/>
        </p:nvSpPr>
        <p:spPr>
          <a:xfrm>
            <a:off x="3342692" y="5516465"/>
            <a:ext cx="4757700" cy="583479"/>
          </a:xfrm>
          <a:prstGeom prst="rect">
            <a:avLst/>
          </a:prstGeom>
          <a:solidFill>
            <a:schemeClr val="bg1">
              <a:alpha val="50000"/>
            </a:schemeClr>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kk-KZ" sz="1600" b="1" dirty="0">
                <a:latin typeface="Times New Roman" panose="02020603050405020304" pitchFamily="18" charset="0"/>
                <a:cs typeface="Times New Roman" panose="02020603050405020304" pitchFamily="18" charset="0"/>
              </a:rPr>
              <a:t>  </a:t>
            </a:r>
            <a:r>
              <a:rPr lang="kk-KZ"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rPr>
              <a:t>креативті көшбасшы.</a:t>
            </a:r>
            <a:endParaRPr lang="en-US" sz="1600" b="1" dirty="0">
              <a:ln>
                <a:solidFill>
                  <a:schemeClr val="tx2">
                    <a:lumMod val="60000"/>
                    <a:lumOff val="40000"/>
                  </a:schemeClr>
                </a:solidFill>
              </a:ln>
              <a:solidFill>
                <a:schemeClr val="tx2">
                  <a:lumMod val="75000"/>
                </a:schemeClr>
              </a:solidFill>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xmlns="" id="{DB4252D9-B7B1-4471-9864-7574279C9D5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565337"/>
            <a:ext cx="3384376" cy="4875747"/>
          </a:xfrm>
          <a:prstGeom prst="ellipse">
            <a:avLst/>
          </a:prstGeom>
          <a:ln/>
        </p:spPr>
        <p:style>
          <a:lnRef idx="2">
            <a:schemeClr val="accent1">
              <a:shade val="50000"/>
            </a:schemeClr>
          </a:lnRef>
          <a:fillRef idx="1">
            <a:schemeClr val="accent1"/>
          </a:fillRef>
          <a:effectRef idx="0">
            <a:schemeClr val="accent1"/>
          </a:effectRef>
          <a:fontRef idx="minor">
            <a:schemeClr val="lt1"/>
          </a:fontRef>
        </p:style>
      </p:pic>
    </p:spTree>
    <p:extLst>
      <p:ext uri="{BB962C8B-B14F-4D97-AF65-F5344CB8AC3E}">
        <p14:creationId xmlns:p14="http://schemas.microsoft.com/office/powerpoint/2010/main" val="826527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2" name="Таблица 11"/>
          <p:cNvGraphicFramePr>
            <a:graphicFrameLocks noGrp="1"/>
          </p:cNvGraphicFramePr>
          <p:nvPr>
            <p:extLst>
              <p:ext uri="{D42A27DB-BD31-4B8C-83A1-F6EECF244321}">
                <p14:modId xmlns:p14="http://schemas.microsoft.com/office/powerpoint/2010/main" val="3110690745"/>
              </p:ext>
            </p:extLst>
          </p:nvPr>
        </p:nvGraphicFramePr>
        <p:xfrm>
          <a:off x="511202" y="457200"/>
          <a:ext cx="8121596" cy="5355087"/>
        </p:xfrm>
        <a:graphic>
          <a:graphicData uri="http://schemas.openxmlformats.org/drawingml/2006/table">
            <a:tbl>
              <a:tblPr/>
              <a:tblGrid>
                <a:gridCol w="329424"/>
                <a:gridCol w="2867278"/>
                <a:gridCol w="619722"/>
                <a:gridCol w="288032"/>
                <a:gridCol w="3412726"/>
                <a:gridCol w="604414"/>
              </a:tblGrid>
              <a:tr h="379512">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a:t>
                      </a:r>
                      <a:endParaRPr lang="ru-RU" sz="1100" dirty="0">
                        <a:solidFill>
                          <a:schemeClr val="bg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smtClean="0">
                          <a:solidFill>
                            <a:schemeClr val="bg1"/>
                          </a:solidFill>
                          <a:latin typeface="Times New Roman" pitchFamily="18" charset="0"/>
                          <a:ea typeface="Calibri"/>
                          <a:cs typeface="Times New Roman" pitchFamily="18" charset="0"/>
                        </a:rPr>
                        <a:t>2024 </a:t>
                      </a:r>
                      <a:r>
                        <a:rPr lang="kk-KZ" sz="1100" b="1" dirty="0">
                          <a:solidFill>
                            <a:schemeClr val="bg1"/>
                          </a:solidFill>
                          <a:latin typeface="Times New Roman" pitchFamily="18" charset="0"/>
                          <a:ea typeface="Calibri"/>
                          <a:cs typeface="Times New Roman" pitchFamily="18" charset="0"/>
                        </a:rPr>
                        <a:t>– </a:t>
                      </a:r>
                      <a:r>
                        <a:rPr lang="kk-KZ" sz="1100" b="1" dirty="0" smtClean="0">
                          <a:solidFill>
                            <a:schemeClr val="bg1"/>
                          </a:solidFill>
                          <a:latin typeface="Times New Roman" pitchFamily="18" charset="0"/>
                          <a:ea typeface="Calibri"/>
                          <a:cs typeface="Times New Roman" pitchFamily="18" charset="0"/>
                        </a:rPr>
                        <a:t>2025 </a:t>
                      </a:r>
                      <a:r>
                        <a:rPr lang="kk-KZ" sz="1100" b="1" dirty="0">
                          <a:solidFill>
                            <a:schemeClr val="bg1"/>
                          </a:solidFill>
                          <a:latin typeface="Times New Roman" pitchFamily="18" charset="0"/>
                          <a:ea typeface="Calibri"/>
                          <a:cs typeface="Times New Roman" pitchFamily="18" charset="0"/>
                        </a:rPr>
                        <a:t>оқу жылы пәндер </a:t>
                      </a:r>
                      <a:r>
                        <a:rPr lang="kk-KZ" sz="1100" b="1" dirty="0" smtClean="0">
                          <a:solidFill>
                            <a:schemeClr val="bg1"/>
                          </a:solidFill>
                          <a:latin typeface="Times New Roman" pitchFamily="18" charset="0"/>
                          <a:ea typeface="Calibri"/>
                          <a:cs typeface="Times New Roman" pitchFamily="18" charset="0"/>
                        </a:rPr>
                        <a:t>атауы ЖК</a:t>
                      </a:r>
                      <a:endParaRPr lang="ru-RU" sz="1100" dirty="0">
                        <a:solidFill>
                          <a:schemeClr val="bg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Пән кредиті</a:t>
                      </a:r>
                      <a:endParaRPr lang="ru-RU" sz="1100" dirty="0">
                        <a:solidFill>
                          <a:schemeClr val="bg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a:t>
                      </a:r>
                      <a:endParaRPr lang="ru-RU" sz="1100" dirty="0">
                        <a:solidFill>
                          <a:schemeClr val="bg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smtClean="0">
                          <a:solidFill>
                            <a:schemeClr val="bg1"/>
                          </a:solidFill>
                          <a:latin typeface="Times New Roman" pitchFamily="18" charset="0"/>
                          <a:ea typeface="Calibri"/>
                          <a:cs typeface="Times New Roman" pitchFamily="18" charset="0"/>
                        </a:rPr>
                        <a:t>2024 </a:t>
                      </a:r>
                      <a:r>
                        <a:rPr lang="kk-KZ" sz="1100" b="1" dirty="0">
                          <a:solidFill>
                            <a:schemeClr val="bg1"/>
                          </a:solidFill>
                          <a:latin typeface="Times New Roman" pitchFamily="18" charset="0"/>
                          <a:ea typeface="Calibri"/>
                          <a:cs typeface="Times New Roman" pitchFamily="18" charset="0"/>
                        </a:rPr>
                        <a:t>– </a:t>
                      </a:r>
                      <a:r>
                        <a:rPr lang="kk-KZ" sz="1100" b="1" dirty="0" smtClean="0">
                          <a:solidFill>
                            <a:schemeClr val="bg1"/>
                          </a:solidFill>
                          <a:latin typeface="Times New Roman" pitchFamily="18" charset="0"/>
                          <a:ea typeface="Calibri"/>
                          <a:cs typeface="Times New Roman" pitchFamily="18" charset="0"/>
                        </a:rPr>
                        <a:t>2025 </a:t>
                      </a:r>
                      <a:r>
                        <a:rPr lang="kk-KZ" sz="1100" b="1" dirty="0">
                          <a:solidFill>
                            <a:schemeClr val="bg1"/>
                          </a:solidFill>
                          <a:latin typeface="Times New Roman" pitchFamily="18" charset="0"/>
                          <a:ea typeface="Calibri"/>
                          <a:cs typeface="Times New Roman" pitchFamily="18" charset="0"/>
                        </a:rPr>
                        <a:t>оқу жылы пәндер </a:t>
                      </a:r>
                      <a:r>
                        <a:rPr lang="kk-KZ" sz="1100" b="1" dirty="0" smtClean="0">
                          <a:solidFill>
                            <a:schemeClr val="bg1"/>
                          </a:solidFill>
                          <a:latin typeface="Times New Roman" pitchFamily="18" charset="0"/>
                          <a:ea typeface="Calibri"/>
                          <a:cs typeface="Times New Roman" pitchFamily="18" charset="0"/>
                        </a:rPr>
                        <a:t>атауы ТК</a:t>
                      </a:r>
                      <a:endParaRPr lang="ru-RU" sz="1100" dirty="0">
                        <a:solidFill>
                          <a:schemeClr val="bg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Пән </a:t>
                      </a:r>
                      <a:r>
                        <a:rPr lang="kk-KZ" sz="1100" b="1" dirty="0" smtClean="0">
                          <a:solidFill>
                            <a:schemeClr val="bg1"/>
                          </a:solidFill>
                          <a:latin typeface="Times New Roman" pitchFamily="18" charset="0"/>
                          <a:ea typeface="Calibri"/>
                          <a:cs typeface="Times New Roman" pitchFamily="18" charset="0"/>
                        </a:rPr>
                        <a:t>кредиті</a:t>
                      </a:r>
                      <a:endParaRPr lang="ru-RU" sz="1100" dirty="0">
                        <a:solidFill>
                          <a:schemeClr val="bg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360040">
                <a:tc>
                  <a:txBody>
                    <a:bodyPr/>
                    <a:lstStyle/>
                    <a:p>
                      <a:pPr algn="ctr">
                        <a:lnSpc>
                          <a:spcPct val="115000"/>
                        </a:lnSpc>
                        <a:spcAft>
                          <a:spcPts val="0"/>
                        </a:spcAft>
                      </a:pPr>
                      <a:r>
                        <a:rPr lang="kk-KZ" sz="1200" dirty="0">
                          <a:latin typeface="Times New Roman" pitchFamily="18" charset="0"/>
                          <a:ea typeface="Calibri"/>
                          <a:cs typeface="Times New Roman" pitchFamily="18" charset="0"/>
                        </a:rPr>
                        <a:t>1.</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ru-RU" sz="1100" b="0" i="0" u="none" strike="noStrike" kern="1200" cap="none" spc="0" normalizeH="0" baseline="0" noProof="0" dirty="0" err="1" smtClean="0">
                          <a:ln>
                            <a:noFill/>
                          </a:ln>
                          <a:solidFill>
                            <a:schemeClr val="tx1"/>
                          </a:solidFill>
                          <a:effectLst/>
                          <a:uLnTx/>
                          <a:uFillTx/>
                          <a:latin typeface="Times New Roman"/>
                          <a:ea typeface="Calibri"/>
                          <a:cs typeface="+mn-cs"/>
                        </a:rPr>
                        <a:t>Балалар</a:t>
                      </a:r>
                      <a:r>
                        <a:rPr kumimoji="0" lang="fi-FI" sz="1100" b="0" i="0" u="none" strike="noStrike" kern="1200" cap="none" spc="0" normalizeH="0" baseline="0" noProof="0" dirty="0" smtClean="0">
                          <a:ln>
                            <a:noFill/>
                          </a:ln>
                          <a:solidFill>
                            <a:schemeClr val="tx1"/>
                          </a:solidFill>
                          <a:effectLst/>
                          <a:uLnTx/>
                          <a:uFillTx/>
                          <a:latin typeface="Times New Roman"/>
                          <a:ea typeface="Calibri"/>
                          <a:cs typeface="+mn-cs"/>
                        </a:rPr>
                        <a:t>-</a:t>
                      </a:r>
                      <a:r>
                        <a:rPr kumimoji="0" lang="kk-KZ" sz="1100" b="0" i="0" u="none" strike="noStrike" kern="1200" cap="none" spc="0" normalizeH="0" baseline="0" noProof="0" dirty="0" smtClean="0">
                          <a:ln>
                            <a:noFill/>
                          </a:ln>
                          <a:solidFill>
                            <a:schemeClr val="tx1"/>
                          </a:solidFill>
                          <a:effectLst/>
                          <a:uLnTx/>
                          <a:uFillTx/>
                          <a:latin typeface="Times New Roman"/>
                          <a:ea typeface="Calibri"/>
                          <a:cs typeface="+mn-cs"/>
                        </a:rPr>
                        <a:t>жасөспірімдер спортында спорттық дайындық процесімен басқару </a:t>
                      </a:r>
                      <a:endParaRPr lang="ru-RU" dirty="0">
                        <a:solidFill>
                          <a:schemeClr val="tx1"/>
                        </a:solidFill>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5 кредит</a:t>
                      </a:r>
                      <a:endParaRPr kumimoji="0" lang="ru-RU"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endParaRPr>
                    </a:p>
                    <a:p>
                      <a:endParaRPr lang="ru-RU"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1.</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100" dirty="0" smtClean="0">
                          <a:effectLst/>
                          <a:latin typeface="Times New Roman"/>
                          <a:ea typeface="Calibri"/>
                        </a:rPr>
                        <a:t>Дене шынықтыру жаттығуларының қолданбалы физиологиясы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a:lnSpc>
                          <a:spcPct val="115000"/>
                        </a:lnSpc>
                        <a:spcAft>
                          <a:spcPts val="0"/>
                        </a:spcAft>
                      </a:pPr>
                      <a:r>
                        <a:rPr lang="kk-KZ" sz="1100" dirty="0">
                          <a:latin typeface="Times New Roman" pitchFamily="18" charset="0"/>
                          <a:ea typeface="Calibri"/>
                          <a:cs typeface="Times New Roman" pitchFamily="18" charset="0"/>
                        </a:rPr>
                        <a:t>4 </a:t>
                      </a:r>
                      <a:r>
                        <a:rPr lang="kk-KZ" sz="1100" dirty="0" smtClean="0">
                          <a:latin typeface="Times New Roman" pitchFamily="18" charset="0"/>
                          <a:ea typeface="Calibri"/>
                          <a:cs typeface="Times New Roman" pitchFamily="18" charset="0"/>
                        </a:rPr>
                        <a:t>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3591">
                <a:tc>
                  <a:txBody>
                    <a:bodyPr/>
                    <a:lstStyle/>
                    <a:p>
                      <a:pPr algn="ctr">
                        <a:lnSpc>
                          <a:spcPct val="115000"/>
                        </a:lnSpc>
                        <a:spcAft>
                          <a:spcPts val="0"/>
                        </a:spcAft>
                      </a:pPr>
                      <a:r>
                        <a:rPr lang="kk-KZ" sz="1200" dirty="0">
                          <a:latin typeface="Times New Roman" pitchFamily="18" charset="0"/>
                          <a:ea typeface="Calibri"/>
                          <a:cs typeface="Times New Roman" pitchFamily="18" charset="0"/>
                        </a:rPr>
                        <a:t>2.</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kern="1200" dirty="0" smtClean="0">
                          <a:solidFill>
                            <a:schemeClr val="tx1"/>
                          </a:solidFill>
                          <a:effectLst/>
                          <a:latin typeface="Times New Roman"/>
                          <a:ea typeface="Calibri"/>
                        </a:rPr>
                        <a:t>Таңдаған спорт түрінің теориясы және әдістемесі </a:t>
                      </a:r>
                      <a:endParaRPr lang="ru-RU" sz="1100" dirty="0">
                        <a:solidFill>
                          <a:schemeClr val="tx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5 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2.</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smtClean="0">
                          <a:effectLst/>
                          <a:latin typeface="Times New Roman"/>
                          <a:ea typeface="Calibri"/>
                        </a:rPr>
                        <a:t>Адам </a:t>
                      </a:r>
                      <a:r>
                        <a:rPr lang="ru-RU" sz="1100" dirty="0" err="1" smtClean="0">
                          <a:effectLst/>
                          <a:latin typeface="Times New Roman"/>
                          <a:ea typeface="Calibri"/>
                        </a:rPr>
                        <a:t>қозғалысы</a:t>
                      </a:r>
                      <a:r>
                        <a:rPr lang="ru-RU" sz="1100" dirty="0" smtClean="0">
                          <a:effectLst/>
                          <a:latin typeface="Times New Roman"/>
                          <a:ea typeface="Calibri"/>
                        </a:rPr>
                        <a:t> мен </a:t>
                      </a:r>
                      <a:r>
                        <a:rPr lang="kk-KZ" sz="1100" dirty="0" smtClean="0">
                          <a:effectLst/>
                          <a:latin typeface="Times New Roman"/>
                          <a:ea typeface="Calibri"/>
                        </a:rPr>
                        <a:t>дене </a:t>
                      </a:r>
                      <a:r>
                        <a:rPr lang="ru-RU" sz="1100" dirty="0" err="1" smtClean="0">
                          <a:effectLst/>
                          <a:latin typeface="Times New Roman"/>
                          <a:ea typeface="Calibri"/>
                        </a:rPr>
                        <a:t>шынықтыру</a:t>
                      </a:r>
                      <a:r>
                        <a:rPr lang="ru-RU" sz="1100" dirty="0" smtClean="0">
                          <a:effectLst/>
                          <a:latin typeface="Times New Roman"/>
                          <a:ea typeface="Calibri"/>
                        </a:rPr>
                        <a:t> </a:t>
                      </a:r>
                      <a:r>
                        <a:rPr lang="ru-RU" sz="1100" dirty="0" err="1" smtClean="0">
                          <a:effectLst/>
                          <a:latin typeface="Times New Roman"/>
                          <a:ea typeface="Calibri"/>
                        </a:rPr>
                        <a:t>жаттығуларының</a:t>
                      </a:r>
                      <a:r>
                        <a:rPr lang="ru-RU" sz="1100" dirty="0" smtClean="0">
                          <a:effectLst/>
                          <a:latin typeface="Times New Roman"/>
                          <a:ea typeface="Calibri"/>
                        </a:rPr>
                        <a:t> </a:t>
                      </a:r>
                      <a:r>
                        <a:rPr lang="ru-RU" sz="1100" dirty="0" err="1" smtClean="0">
                          <a:effectLst/>
                          <a:latin typeface="Times New Roman"/>
                          <a:ea typeface="Calibri"/>
                        </a:rPr>
                        <a:t>биомеханикасы</a:t>
                      </a:r>
                      <a:r>
                        <a:rPr lang="ru-RU" sz="1100" dirty="0" smtClean="0">
                          <a:effectLst/>
                          <a:latin typeface="Times New Roman"/>
                          <a:ea typeface="Calibri"/>
                        </a:rPr>
                        <a:t>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91">
                <a:tc>
                  <a:txBody>
                    <a:bodyPr/>
                    <a:lstStyle/>
                    <a:p>
                      <a:pPr algn="ctr">
                        <a:lnSpc>
                          <a:spcPct val="115000"/>
                        </a:lnSpc>
                        <a:spcAft>
                          <a:spcPts val="0"/>
                        </a:spcAft>
                      </a:pPr>
                      <a:r>
                        <a:rPr lang="kk-KZ" sz="1200" dirty="0">
                          <a:latin typeface="Times New Roman" pitchFamily="18" charset="0"/>
                          <a:ea typeface="Calibri"/>
                          <a:cs typeface="Times New Roman" pitchFamily="18" charset="0"/>
                        </a:rPr>
                        <a:t>3.</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r>
                        <a:rPr lang="ru-RU" sz="1100" dirty="0" err="1" smtClean="0">
                          <a:solidFill>
                            <a:schemeClr val="tx1"/>
                          </a:solidFill>
                          <a:effectLst/>
                          <a:latin typeface="Times New Roman"/>
                          <a:ea typeface="Calibri"/>
                        </a:rPr>
                        <a:t>Жүзу</a:t>
                      </a:r>
                      <a:r>
                        <a:rPr lang="ru-RU" sz="1100" dirty="0" smtClean="0">
                          <a:solidFill>
                            <a:schemeClr val="tx1"/>
                          </a:solidFill>
                          <a:effectLst/>
                          <a:latin typeface="Times New Roman"/>
                          <a:ea typeface="Calibri"/>
                        </a:rPr>
                        <a:t> </a:t>
                      </a:r>
                      <a:r>
                        <a:rPr lang="ru-RU" sz="1100" dirty="0" err="1" smtClean="0">
                          <a:solidFill>
                            <a:schemeClr val="tx1"/>
                          </a:solidFill>
                          <a:effectLst/>
                          <a:latin typeface="Times New Roman"/>
                          <a:ea typeface="Calibri"/>
                        </a:rPr>
                        <a:t>оқыту</a:t>
                      </a:r>
                      <a:r>
                        <a:rPr lang="ru-RU" sz="1100" dirty="0" smtClean="0">
                          <a:solidFill>
                            <a:schemeClr val="tx1"/>
                          </a:solidFill>
                          <a:effectLst/>
                          <a:latin typeface="Times New Roman"/>
                          <a:ea typeface="Calibri"/>
                        </a:rPr>
                        <a:t> </a:t>
                      </a:r>
                      <a:r>
                        <a:rPr lang="ru-RU" sz="1100" dirty="0" err="1" smtClean="0">
                          <a:solidFill>
                            <a:schemeClr val="tx1"/>
                          </a:solidFill>
                          <a:effectLst/>
                          <a:latin typeface="Times New Roman"/>
                          <a:ea typeface="Calibri"/>
                        </a:rPr>
                        <a:t>әдістемесімен</a:t>
                      </a:r>
                      <a:r>
                        <a:rPr lang="ru-RU" sz="1100" dirty="0" smtClean="0">
                          <a:solidFill>
                            <a:schemeClr val="tx1"/>
                          </a:solidFill>
                          <a:effectLst/>
                          <a:latin typeface="Times New Roman"/>
                          <a:ea typeface="Calibri"/>
                        </a:rPr>
                        <a:t> </a:t>
                      </a:r>
                      <a:endParaRPr lang="ru-RU" sz="1100" dirty="0">
                        <a:solidFill>
                          <a:schemeClr val="tx1"/>
                        </a:solidFill>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3 кредит</a:t>
                      </a:r>
                      <a:endParaRPr lang="ru-RU" sz="1100" dirty="0">
                        <a:latin typeface="KZ Times New Roman"/>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3.</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ru-RU" sz="1100" kern="1200" dirty="0" err="1" smtClean="0">
                          <a:effectLst/>
                          <a:latin typeface="Times New Roman"/>
                          <a:ea typeface="Calibri"/>
                        </a:rPr>
                        <a:t>Дене</a:t>
                      </a:r>
                      <a:r>
                        <a:rPr lang="ru-RU" sz="1100" kern="1200" dirty="0" smtClean="0">
                          <a:effectLst/>
                          <a:latin typeface="Times New Roman"/>
                          <a:ea typeface="Calibri"/>
                        </a:rPr>
                        <a:t> </a:t>
                      </a:r>
                      <a:r>
                        <a:rPr lang="ru-RU" sz="1100" kern="1200" dirty="0" err="1" smtClean="0">
                          <a:effectLst/>
                          <a:latin typeface="Times New Roman"/>
                          <a:ea typeface="Calibri"/>
                        </a:rPr>
                        <a:t>шынықтыруда</a:t>
                      </a:r>
                      <a:r>
                        <a:rPr lang="ru-RU" sz="1100" kern="1200" dirty="0" smtClean="0">
                          <a:effectLst/>
                          <a:latin typeface="Times New Roman"/>
                          <a:ea typeface="Calibri"/>
                        </a:rPr>
                        <a:t> </a:t>
                      </a:r>
                      <a:r>
                        <a:rPr lang="ru-RU" sz="1100" kern="1200" dirty="0" err="1" smtClean="0">
                          <a:effectLst/>
                          <a:latin typeface="Times New Roman"/>
                          <a:ea typeface="Calibri"/>
                        </a:rPr>
                        <a:t>және</a:t>
                      </a:r>
                      <a:r>
                        <a:rPr lang="ru-RU" sz="1100" kern="1200" dirty="0" smtClean="0">
                          <a:effectLst/>
                          <a:latin typeface="Times New Roman"/>
                          <a:ea typeface="Calibri"/>
                        </a:rPr>
                        <a:t> </a:t>
                      </a:r>
                      <a:r>
                        <a:rPr lang="ru-RU" sz="1100" kern="1200" dirty="0" err="1" smtClean="0">
                          <a:effectLst/>
                          <a:latin typeface="Times New Roman"/>
                          <a:ea typeface="Calibri"/>
                        </a:rPr>
                        <a:t>спортта</a:t>
                      </a:r>
                      <a:r>
                        <a:rPr lang="ru-RU" sz="1100" kern="1200" dirty="0" smtClean="0">
                          <a:effectLst/>
                          <a:latin typeface="Times New Roman"/>
                          <a:ea typeface="Calibri"/>
                        </a:rPr>
                        <a:t> </a:t>
                      </a:r>
                      <a:r>
                        <a:rPr lang="ru-RU" sz="1100" kern="1200" dirty="0" err="1" smtClean="0">
                          <a:effectLst/>
                          <a:latin typeface="Times New Roman"/>
                          <a:ea typeface="Calibri"/>
                        </a:rPr>
                        <a:t>физикалық</a:t>
                      </a:r>
                      <a:r>
                        <a:rPr lang="ru-RU" sz="1100" kern="1200" dirty="0" smtClean="0">
                          <a:effectLst/>
                          <a:latin typeface="Times New Roman"/>
                          <a:ea typeface="Calibri"/>
                        </a:rPr>
                        <a:t> </a:t>
                      </a:r>
                      <a:r>
                        <a:rPr lang="ru-RU" sz="1100" kern="1200" dirty="0" err="1" smtClean="0">
                          <a:effectLst/>
                          <a:latin typeface="Times New Roman"/>
                          <a:ea typeface="Calibri"/>
                        </a:rPr>
                        <a:t>дамудың</a:t>
                      </a:r>
                      <a:r>
                        <a:rPr lang="ru-RU" sz="1100" kern="1200" dirty="0" smtClean="0">
                          <a:effectLst/>
                          <a:latin typeface="Times New Roman"/>
                          <a:ea typeface="Calibri"/>
                        </a:rPr>
                        <a:t> </a:t>
                      </a:r>
                      <a:r>
                        <a:rPr lang="ru-RU" sz="1100" kern="1200" dirty="0" err="1" smtClean="0">
                          <a:effectLst/>
                          <a:latin typeface="Times New Roman"/>
                          <a:ea typeface="Calibri"/>
                        </a:rPr>
                        <a:t>және</a:t>
                      </a:r>
                      <a:r>
                        <a:rPr lang="ru-RU" sz="1100" kern="1200" dirty="0" smtClean="0">
                          <a:effectLst/>
                          <a:latin typeface="Times New Roman"/>
                          <a:ea typeface="Calibri"/>
                        </a:rPr>
                        <a:t> </a:t>
                      </a:r>
                      <a:r>
                        <a:rPr lang="ru-RU" sz="1100" kern="1200" dirty="0" err="1" smtClean="0">
                          <a:effectLst/>
                          <a:latin typeface="Times New Roman"/>
                          <a:ea typeface="Calibri"/>
                        </a:rPr>
                        <a:t>функционалды</a:t>
                      </a:r>
                      <a:r>
                        <a:rPr lang="ru-RU" sz="1100" kern="1200" dirty="0" smtClean="0">
                          <a:effectLst/>
                          <a:latin typeface="Times New Roman"/>
                          <a:ea typeface="Calibri"/>
                        </a:rPr>
                        <a:t> </a:t>
                      </a:r>
                      <a:r>
                        <a:rPr lang="ru-RU" sz="1100" kern="1200" dirty="0" err="1" smtClean="0">
                          <a:effectLst/>
                          <a:latin typeface="Times New Roman"/>
                          <a:ea typeface="Calibri"/>
                        </a:rPr>
                        <a:t>дайындығының</a:t>
                      </a:r>
                      <a:r>
                        <a:rPr lang="ru-RU" sz="1100" kern="1200" dirty="0" smtClean="0">
                          <a:effectLst/>
                          <a:latin typeface="Times New Roman"/>
                          <a:ea typeface="Calibri"/>
                        </a:rPr>
                        <a:t> </a:t>
                      </a:r>
                      <a:r>
                        <a:rPr lang="ru-RU" sz="1100" kern="1200" dirty="0" err="1" smtClean="0">
                          <a:effectLst/>
                          <a:latin typeface="Times New Roman"/>
                          <a:ea typeface="Calibri"/>
                        </a:rPr>
                        <a:t>мониторингі</a:t>
                      </a:r>
                      <a:r>
                        <a:rPr lang="ru-RU" sz="1100" dirty="0" smtClean="0">
                          <a:effectLst/>
                          <a:latin typeface="Times New Roman"/>
                          <a:ea typeface="Calibri"/>
                        </a:rPr>
                        <a:t>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3">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5 </a:t>
                      </a:r>
                      <a:r>
                        <a:rPr lang="kk-KZ" sz="1100" dirty="0" smtClean="0">
                          <a:latin typeface="Times New Roman" pitchFamily="18" charset="0"/>
                          <a:ea typeface="Calibri"/>
                          <a:cs typeface="Times New Roman" pitchFamily="18" charset="0"/>
                        </a:rPr>
                        <a:t>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3591">
                <a:tc>
                  <a:txBody>
                    <a:bodyPr/>
                    <a:lstStyle/>
                    <a:p>
                      <a:pPr algn="ctr">
                        <a:lnSpc>
                          <a:spcPct val="115000"/>
                        </a:lnSpc>
                        <a:spcAft>
                          <a:spcPts val="0"/>
                        </a:spcAft>
                      </a:pPr>
                      <a:r>
                        <a:rPr lang="kk-KZ" sz="1200" dirty="0">
                          <a:latin typeface="Times New Roman" pitchFamily="18" charset="0"/>
                          <a:ea typeface="Calibri"/>
                          <a:cs typeface="Times New Roman" pitchFamily="18" charset="0"/>
                        </a:rPr>
                        <a:t>4.</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smtClean="0">
                          <a:solidFill>
                            <a:schemeClr val="tx1"/>
                          </a:solidFill>
                          <a:effectLst/>
                          <a:latin typeface="Times New Roman"/>
                          <a:ea typeface="Calibri"/>
                        </a:rPr>
                        <a:t>Гимнастика  </a:t>
                      </a:r>
                      <a:r>
                        <a:rPr lang="ru-RU" sz="1100" dirty="0" err="1" smtClean="0">
                          <a:solidFill>
                            <a:schemeClr val="tx1"/>
                          </a:solidFill>
                          <a:effectLst/>
                          <a:latin typeface="Times New Roman"/>
                          <a:ea typeface="Calibri"/>
                        </a:rPr>
                        <a:t>оқыту</a:t>
                      </a:r>
                      <a:r>
                        <a:rPr lang="ru-RU" sz="1100" dirty="0" smtClean="0">
                          <a:solidFill>
                            <a:schemeClr val="tx1"/>
                          </a:solidFill>
                          <a:effectLst/>
                          <a:latin typeface="Times New Roman"/>
                          <a:ea typeface="Calibri"/>
                        </a:rPr>
                        <a:t> </a:t>
                      </a:r>
                      <a:r>
                        <a:rPr lang="ru-RU" sz="1100" dirty="0" err="1" smtClean="0">
                          <a:solidFill>
                            <a:schemeClr val="tx1"/>
                          </a:solidFill>
                          <a:effectLst/>
                          <a:latin typeface="Times New Roman"/>
                          <a:ea typeface="Calibri"/>
                        </a:rPr>
                        <a:t>әдістемесі</a:t>
                      </a:r>
                      <a:r>
                        <a:rPr lang="kk-KZ" sz="1100" dirty="0" smtClean="0">
                          <a:solidFill>
                            <a:schemeClr val="tx1"/>
                          </a:solidFill>
                          <a:effectLst/>
                          <a:latin typeface="Times New Roman"/>
                          <a:ea typeface="Calibri"/>
                        </a:rPr>
                        <a:t>ме</a:t>
                      </a:r>
                      <a:r>
                        <a:rPr lang="ru-RU" sz="1100" dirty="0" smtClean="0">
                          <a:solidFill>
                            <a:schemeClr val="tx1"/>
                          </a:solidFill>
                          <a:effectLst/>
                          <a:latin typeface="Times New Roman"/>
                          <a:ea typeface="Calibri"/>
                        </a:rPr>
                        <a:t>н</a:t>
                      </a:r>
                      <a:r>
                        <a:rPr lang="kk-KZ" sz="1100" dirty="0" smtClean="0">
                          <a:solidFill>
                            <a:schemeClr val="tx1"/>
                          </a:solidFill>
                          <a:effectLst/>
                          <a:latin typeface="Times New Roman"/>
                          <a:ea typeface="Calibri"/>
                        </a:rPr>
                        <a:t>- 1</a:t>
                      </a:r>
                      <a:endParaRPr lang="ru-RU" sz="1100" dirty="0">
                        <a:solidFill>
                          <a:schemeClr val="tx1"/>
                        </a:solidFill>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5 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4.</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err="1" smtClean="0">
                          <a:effectLst/>
                          <a:latin typeface="Times New Roman"/>
                          <a:ea typeface="Calibri"/>
                        </a:rPr>
                        <a:t>Спортта</a:t>
                      </a:r>
                      <a:r>
                        <a:rPr lang="ru-RU" sz="1100" dirty="0" smtClean="0">
                          <a:effectLst/>
                          <a:latin typeface="Times New Roman"/>
                          <a:ea typeface="Calibri"/>
                        </a:rPr>
                        <a:t> </a:t>
                      </a:r>
                      <a:r>
                        <a:rPr lang="ru-RU" sz="1100" dirty="0" err="1" smtClean="0">
                          <a:effectLst/>
                          <a:latin typeface="Times New Roman"/>
                          <a:ea typeface="Calibri"/>
                        </a:rPr>
                        <a:t>тестілеу</a:t>
                      </a:r>
                      <a:r>
                        <a:rPr lang="ru-RU" sz="1100" dirty="0" smtClean="0">
                          <a:effectLst/>
                          <a:latin typeface="Times New Roman"/>
                          <a:ea typeface="Calibri"/>
                        </a:rPr>
                        <a:t> </a:t>
                      </a:r>
                      <a:r>
                        <a:rPr lang="ru-RU" sz="1100" dirty="0" err="1" smtClean="0">
                          <a:effectLst/>
                          <a:latin typeface="Times New Roman"/>
                          <a:ea typeface="Calibri"/>
                        </a:rPr>
                        <a:t>және</a:t>
                      </a:r>
                      <a:r>
                        <a:rPr lang="ru-RU" sz="1100" dirty="0" smtClean="0">
                          <a:effectLst/>
                          <a:latin typeface="Times New Roman"/>
                          <a:ea typeface="Calibri"/>
                        </a:rPr>
                        <a:t> </a:t>
                      </a:r>
                      <a:r>
                        <a:rPr lang="ru-RU" sz="1100" dirty="0" err="1" smtClean="0">
                          <a:effectLst/>
                          <a:latin typeface="Times New Roman"/>
                          <a:ea typeface="Calibri"/>
                        </a:rPr>
                        <a:t>баптау</a:t>
                      </a:r>
                      <a:r>
                        <a:rPr lang="ru-RU" sz="1100" dirty="0" smtClean="0">
                          <a:effectLst/>
                          <a:latin typeface="Times New Roman"/>
                          <a:ea typeface="Calibri"/>
                        </a:rPr>
                        <a:t>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91">
                <a:tc>
                  <a:txBody>
                    <a:bodyPr/>
                    <a:lstStyle/>
                    <a:p>
                      <a:pPr algn="ctr">
                        <a:lnSpc>
                          <a:spcPct val="115000"/>
                        </a:lnSpc>
                        <a:spcAft>
                          <a:spcPts val="0"/>
                        </a:spcAft>
                      </a:pPr>
                      <a:r>
                        <a:rPr lang="kk-KZ" sz="1200" dirty="0">
                          <a:latin typeface="Times New Roman" pitchFamily="18" charset="0"/>
                          <a:ea typeface="Calibri"/>
                          <a:cs typeface="Times New Roman" pitchFamily="18" charset="0"/>
                        </a:rPr>
                        <a:t>5.</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ru-RU" sz="1100" dirty="0" smtClean="0">
                          <a:effectLst/>
                          <a:latin typeface="Times New Roman"/>
                          <a:ea typeface="Times New Roman"/>
                        </a:rPr>
                        <a:t>Гимнастика  </a:t>
                      </a:r>
                      <a:r>
                        <a:rPr lang="ru-RU" sz="1100" dirty="0" err="1" smtClean="0">
                          <a:effectLst/>
                          <a:latin typeface="Times New Roman"/>
                          <a:ea typeface="Times New Roman"/>
                        </a:rPr>
                        <a:t>оқыту</a:t>
                      </a:r>
                      <a:r>
                        <a:rPr lang="ru-RU" sz="1100" dirty="0" smtClean="0">
                          <a:effectLst/>
                          <a:latin typeface="Times New Roman"/>
                          <a:ea typeface="Times New Roman"/>
                        </a:rPr>
                        <a:t> </a:t>
                      </a:r>
                      <a:r>
                        <a:rPr lang="ru-RU" sz="1100" dirty="0" err="1" smtClean="0">
                          <a:effectLst/>
                          <a:latin typeface="Times New Roman"/>
                          <a:ea typeface="Times New Roman"/>
                        </a:rPr>
                        <a:t>әдістемесі</a:t>
                      </a:r>
                      <a:r>
                        <a:rPr lang="kk-KZ" sz="1100" dirty="0" smtClean="0">
                          <a:effectLst/>
                          <a:latin typeface="Times New Roman"/>
                          <a:ea typeface="Times New Roman"/>
                        </a:rPr>
                        <a:t>мен-2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5 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5.</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ru-RU" sz="1100" dirty="0" err="1" smtClean="0">
                          <a:effectLst/>
                          <a:latin typeface="Times New Roman"/>
                          <a:ea typeface="Calibri"/>
                        </a:rPr>
                        <a:t>Дене</a:t>
                      </a:r>
                      <a:r>
                        <a:rPr lang="ru-RU" sz="1100" dirty="0" smtClean="0">
                          <a:effectLst/>
                          <a:latin typeface="Times New Roman"/>
                          <a:ea typeface="Calibri"/>
                        </a:rPr>
                        <a:t> </a:t>
                      </a:r>
                      <a:r>
                        <a:rPr lang="ru-RU" sz="1100" dirty="0" err="1" smtClean="0">
                          <a:effectLst/>
                          <a:latin typeface="Times New Roman"/>
                          <a:ea typeface="Calibri"/>
                        </a:rPr>
                        <a:t>шынықтырумен</a:t>
                      </a:r>
                      <a:r>
                        <a:rPr lang="ru-RU" sz="1100" dirty="0" smtClean="0">
                          <a:effectLst/>
                          <a:latin typeface="Times New Roman"/>
                          <a:ea typeface="Calibri"/>
                        </a:rPr>
                        <a:t> </a:t>
                      </a:r>
                      <a:r>
                        <a:rPr lang="ru-RU" sz="1100" dirty="0" err="1" smtClean="0">
                          <a:effectLst/>
                          <a:latin typeface="Times New Roman"/>
                          <a:ea typeface="Calibri"/>
                        </a:rPr>
                        <a:t>және</a:t>
                      </a:r>
                      <a:r>
                        <a:rPr lang="ru-RU" sz="1100" dirty="0" smtClean="0">
                          <a:effectLst/>
                          <a:latin typeface="Times New Roman"/>
                          <a:ea typeface="Calibri"/>
                        </a:rPr>
                        <a:t> </a:t>
                      </a:r>
                      <a:r>
                        <a:rPr lang="ru-RU" sz="1100" dirty="0" err="1" smtClean="0">
                          <a:effectLst/>
                          <a:latin typeface="Times New Roman"/>
                          <a:ea typeface="Calibri"/>
                        </a:rPr>
                        <a:t>спортпен</a:t>
                      </a:r>
                      <a:r>
                        <a:rPr lang="ru-RU" sz="1100" dirty="0" smtClean="0">
                          <a:effectLst/>
                          <a:latin typeface="Times New Roman"/>
                          <a:ea typeface="Calibri"/>
                        </a:rPr>
                        <a:t> </a:t>
                      </a:r>
                      <a:r>
                        <a:rPr lang="ru-RU" sz="1100" dirty="0" err="1" smtClean="0">
                          <a:effectLst/>
                          <a:latin typeface="Times New Roman"/>
                          <a:ea typeface="Calibri"/>
                        </a:rPr>
                        <a:t>айналысу</a:t>
                      </a:r>
                      <a:r>
                        <a:rPr lang="ru-RU" sz="1100" dirty="0" smtClean="0">
                          <a:effectLst/>
                          <a:latin typeface="Times New Roman"/>
                          <a:ea typeface="Calibri"/>
                        </a:rPr>
                        <a:t> </a:t>
                      </a:r>
                      <a:r>
                        <a:rPr lang="ru-RU" sz="1100" dirty="0" err="1" smtClean="0">
                          <a:effectLst/>
                          <a:latin typeface="Times New Roman"/>
                          <a:ea typeface="Calibri"/>
                        </a:rPr>
                        <a:t>процесінде</a:t>
                      </a:r>
                      <a:r>
                        <a:rPr lang="ru-RU" sz="1100" dirty="0" smtClean="0">
                          <a:effectLst/>
                          <a:latin typeface="Times New Roman"/>
                          <a:ea typeface="Calibri"/>
                        </a:rPr>
                        <a:t> </a:t>
                      </a:r>
                      <a:r>
                        <a:rPr lang="ru-RU" sz="1100" dirty="0" err="1" smtClean="0">
                          <a:effectLst/>
                          <a:latin typeface="Times New Roman"/>
                          <a:ea typeface="Calibri"/>
                        </a:rPr>
                        <a:t>бақылау</a:t>
                      </a:r>
                      <a:r>
                        <a:rPr lang="ru-RU" sz="1100" dirty="0" smtClean="0">
                          <a:effectLst/>
                          <a:latin typeface="Times New Roman"/>
                          <a:ea typeface="Calibri"/>
                        </a:rPr>
                        <a:t> </a:t>
                      </a:r>
                      <a:r>
                        <a:rPr lang="ru-RU" sz="1100" dirty="0" err="1" smtClean="0">
                          <a:effectLst/>
                          <a:latin typeface="Times New Roman"/>
                          <a:ea typeface="Calibri"/>
                        </a:rPr>
                        <a:t>және</a:t>
                      </a:r>
                      <a:r>
                        <a:rPr lang="ru-RU" sz="1100" dirty="0" smtClean="0">
                          <a:effectLst/>
                          <a:latin typeface="Times New Roman"/>
                          <a:ea typeface="Calibri"/>
                        </a:rPr>
                        <a:t> </a:t>
                      </a:r>
                      <a:r>
                        <a:rPr lang="ru-RU" sz="1100" dirty="0" err="1" smtClean="0">
                          <a:effectLst/>
                          <a:latin typeface="Times New Roman"/>
                          <a:ea typeface="Calibri"/>
                        </a:rPr>
                        <a:t>өзін</a:t>
                      </a:r>
                      <a:r>
                        <a:rPr lang="fi-FI" sz="1100" dirty="0" smtClean="0">
                          <a:effectLst/>
                          <a:latin typeface="Times New Roman"/>
                          <a:ea typeface="Calibri"/>
                        </a:rPr>
                        <a:t>-</a:t>
                      </a:r>
                      <a:r>
                        <a:rPr lang="kk-KZ" sz="1100" dirty="0" smtClean="0">
                          <a:effectLst/>
                          <a:latin typeface="Times New Roman"/>
                          <a:ea typeface="Calibri"/>
                        </a:rPr>
                        <a:t>өзі бақылау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3591">
                <a:tc>
                  <a:txBody>
                    <a:bodyPr/>
                    <a:lstStyle/>
                    <a:p>
                      <a:pPr algn="ctr">
                        <a:lnSpc>
                          <a:spcPct val="115000"/>
                        </a:lnSpc>
                        <a:spcAft>
                          <a:spcPts val="0"/>
                        </a:spcAft>
                      </a:pPr>
                      <a:r>
                        <a:rPr lang="kk-KZ" sz="1200" dirty="0">
                          <a:latin typeface="Times New Roman" pitchFamily="18" charset="0"/>
                          <a:ea typeface="Calibri"/>
                          <a:cs typeface="Times New Roman" pitchFamily="18" charset="0"/>
                        </a:rPr>
                        <a:t>6.</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err="1" smtClean="0">
                          <a:effectLst/>
                          <a:latin typeface="Times New Roman"/>
                          <a:ea typeface="Calibri"/>
                        </a:rPr>
                        <a:t>Жеңіл</a:t>
                      </a:r>
                      <a:r>
                        <a:rPr lang="ru-RU" sz="1100" dirty="0" smtClean="0">
                          <a:effectLst/>
                          <a:latin typeface="Times New Roman"/>
                          <a:ea typeface="Calibri"/>
                        </a:rPr>
                        <a:t> атлетика </a:t>
                      </a:r>
                      <a:r>
                        <a:rPr lang="ru-RU" sz="1100" dirty="0" err="1" smtClean="0">
                          <a:effectLst/>
                          <a:latin typeface="Times New Roman"/>
                          <a:ea typeface="Calibri"/>
                        </a:rPr>
                        <a:t>оқыту</a:t>
                      </a:r>
                      <a:r>
                        <a:rPr lang="ru-RU" sz="1100" dirty="0" smtClean="0">
                          <a:effectLst/>
                          <a:latin typeface="Times New Roman"/>
                          <a:ea typeface="Calibri"/>
                        </a:rPr>
                        <a:t> </a:t>
                      </a:r>
                      <a:r>
                        <a:rPr lang="ru-RU" sz="1100" dirty="0" err="1" smtClean="0">
                          <a:effectLst/>
                          <a:latin typeface="Times New Roman"/>
                          <a:ea typeface="Calibri"/>
                        </a:rPr>
                        <a:t>әдістемесі</a:t>
                      </a:r>
                      <a:r>
                        <a:rPr lang="kk-KZ" sz="1100" dirty="0" smtClean="0">
                          <a:effectLst/>
                          <a:latin typeface="Times New Roman"/>
                          <a:ea typeface="Calibri"/>
                        </a:rPr>
                        <a:t>мен</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3 кредит</a:t>
                      </a:r>
                      <a:endParaRPr kumimoji="0" lang="ru-RU" sz="1100" b="0" i="0" u="none" strike="noStrike" kern="1200" cap="none" spc="0" normalizeH="0" baseline="0" noProof="0" dirty="0">
                        <a:ln>
                          <a:noFill/>
                        </a:ln>
                        <a:solidFill>
                          <a:prstClr val="black"/>
                        </a:solidFill>
                        <a:effectLst/>
                        <a:uLnTx/>
                        <a:uFillTx/>
                        <a:latin typeface="KZ Times New Roman"/>
                        <a:ea typeface="+mn-ea"/>
                        <a:cs typeface="+mn-cs"/>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6.</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err="1" smtClean="0">
                          <a:effectLst/>
                          <a:latin typeface="Times New Roman"/>
                          <a:ea typeface="Calibri"/>
                        </a:rPr>
                        <a:t>Спорттық</a:t>
                      </a:r>
                      <a:r>
                        <a:rPr lang="ru-RU" sz="1100" dirty="0" smtClean="0">
                          <a:effectLst/>
                          <a:latin typeface="Times New Roman"/>
                          <a:ea typeface="Calibri"/>
                        </a:rPr>
                        <a:t> медицина </a:t>
                      </a:r>
                      <a:r>
                        <a:rPr lang="ru-RU" sz="1100" dirty="0" err="1" smtClean="0">
                          <a:effectLst/>
                          <a:latin typeface="Times New Roman"/>
                          <a:ea typeface="Calibri"/>
                        </a:rPr>
                        <a:t>және</a:t>
                      </a:r>
                      <a:r>
                        <a:rPr lang="ru-RU" sz="1100" dirty="0" smtClean="0">
                          <a:effectLst/>
                          <a:latin typeface="Times New Roman"/>
                          <a:ea typeface="Calibri"/>
                        </a:rPr>
                        <a:t> </a:t>
                      </a:r>
                      <a:r>
                        <a:rPr lang="ru-RU" sz="1100" dirty="0" err="1" smtClean="0">
                          <a:effectLst/>
                          <a:latin typeface="Times New Roman"/>
                          <a:ea typeface="Calibri"/>
                        </a:rPr>
                        <a:t>оңалту</a:t>
                      </a:r>
                      <a:r>
                        <a:rPr lang="ru-RU" sz="1100" dirty="0" smtClean="0">
                          <a:effectLst/>
                          <a:latin typeface="Times New Roman"/>
                          <a:ea typeface="Calibri"/>
                        </a:rPr>
                        <a:t> </a:t>
                      </a:r>
                      <a:r>
                        <a:rPr lang="ru-RU" sz="1100" dirty="0" err="1" smtClean="0">
                          <a:effectLst/>
                          <a:latin typeface="Times New Roman"/>
                          <a:ea typeface="Calibri"/>
                        </a:rPr>
                        <a:t>негіздері</a:t>
                      </a:r>
                      <a:r>
                        <a:rPr lang="ru-RU" sz="1100" dirty="0" smtClean="0">
                          <a:effectLst/>
                          <a:latin typeface="Times New Roman"/>
                          <a:ea typeface="Calibri"/>
                        </a:rPr>
                        <a:t>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5 кредит</a:t>
                      </a:r>
                      <a:endParaRPr lang="ru-RU" sz="1100" dirty="0" smtClean="0">
                        <a:latin typeface="Times New Roman" pitchFamily="18" charset="0"/>
                        <a:ea typeface="Calibri"/>
                        <a:cs typeface="Times New Roman" pitchFamily="18" charset="0"/>
                      </a:endParaRPr>
                    </a:p>
                    <a:p>
                      <a:pPr algn="ctr">
                        <a:lnSpc>
                          <a:spcPct val="115000"/>
                        </a:lnSpc>
                        <a:spcAft>
                          <a:spcPts val="0"/>
                        </a:spcAft>
                      </a:pPr>
                      <a:r>
                        <a:rPr lang="kk-KZ" sz="1100" dirty="0" smtClean="0">
                          <a:latin typeface="Times New Roman" pitchFamily="18" charset="0"/>
                          <a:ea typeface="Calibri"/>
                          <a:cs typeface="Times New Roman" pitchFamily="18" charset="0"/>
                        </a:rPr>
                        <a:t>5 кредит</a:t>
                      </a:r>
                      <a:endParaRPr lang="ru-RU" sz="1100" dirty="0" smtClean="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91">
                <a:tc>
                  <a:txBody>
                    <a:bodyPr/>
                    <a:lstStyle/>
                    <a:p>
                      <a:pPr algn="ctr">
                        <a:lnSpc>
                          <a:spcPct val="115000"/>
                        </a:lnSpc>
                        <a:spcAft>
                          <a:spcPts val="0"/>
                        </a:spcAft>
                      </a:pPr>
                      <a:r>
                        <a:rPr lang="kk-KZ" sz="1200" dirty="0">
                          <a:latin typeface="Times New Roman" pitchFamily="18" charset="0"/>
                          <a:ea typeface="Calibri"/>
                          <a:cs typeface="Times New Roman" pitchFamily="18" charset="0"/>
                        </a:rPr>
                        <a:t>7.</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ru-RU" sz="1100" kern="1200" dirty="0" smtClean="0">
                          <a:effectLst/>
                          <a:latin typeface="Times New Roman"/>
                          <a:ea typeface="Calibri"/>
                        </a:rPr>
                        <a:t>Шахмат </a:t>
                      </a:r>
                      <a:r>
                        <a:rPr lang="ru-RU" sz="1100" kern="1200" dirty="0" err="1" smtClean="0">
                          <a:effectLst/>
                          <a:latin typeface="Times New Roman"/>
                          <a:ea typeface="Calibri"/>
                        </a:rPr>
                        <a:t>оқыту</a:t>
                      </a:r>
                      <a:r>
                        <a:rPr lang="ru-RU" sz="1100" kern="1200" dirty="0" smtClean="0">
                          <a:effectLst/>
                          <a:latin typeface="Times New Roman"/>
                          <a:ea typeface="Calibri"/>
                        </a:rPr>
                        <a:t> </a:t>
                      </a:r>
                      <a:r>
                        <a:rPr lang="ru-RU" sz="1100" kern="1200" dirty="0" err="1" smtClean="0">
                          <a:effectLst/>
                          <a:latin typeface="Times New Roman"/>
                          <a:ea typeface="Calibri"/>
                        </a:rPr>
                        <a:t>әдістемес</a:t>
                      </a:r>
                      <a:r>
                        <a:rPr lang="kk-KZ" sz="1100" kern="1200" dirty="0" smtClean="0">
                          <a:effectLst/>
                          <a:latin typeface="Times New Roman"/>
                          <a:ea typeface="Calibri"/>
                        </a:rPr>
                        <a:t>імен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3 кредит</a:t>
                      </a:r>
                      <a:endParaRPr kumimoji="0" lang="ru-RU" sz="1100" b="0" i="0" u="none" strike="noStrike" kern="1200" cap="none" spc="0" normalizeH="0" baseline="0" noProof="0" dirty="0">
                        <a:ln>
                          <a:noFill/>
                        </a:ln>
                        <a:solidFill>
                          <a:prstClr val="black"/>
                        </a:solidFill>
                        <a:effectLst/>
                        <a:uLnTx/>
                        <a:uFillTx/>
                        <a:latin typeface="KZ Times New Roman"/>
                        <a:ea typeface="+mn-ea"/>
                        <a:cs typeface="+mn-cs"/>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7.</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ru-RU" sz="1100" dirty="0" err="1" smtClean="0">
                          <a:effectLst/>
                          <a:latin typeface="Times New Roman"/>
                          <a:ea typeface="Calibri"/>
                        </a:rPr>
                        <a:t>Емдік</a:t>
                      </a:r>
                      <a:r>
                        <a:rPr lang="ru-RU" sz="1100" dirty="0" smtClean="0">
                          <a:effectLst/>
                          <a:latin typeface="Times New Roman"/>
                          <a:ea typeface="Calibri"/>
                        </a:rPr>
                        <a:t> </a:t>
                      </a:r>
                      <a:r>
                        <a:rPr lang="ru-RU" sz="1100" dirty="0" err="1" smtClean="0">
                          <a:effectLst/>
                          <a:latin typeface="Times New Roman"/>
                          <a:ea typeface="Calibri"/>
                        </a:rPr>
                        <a:t>дене</a:t>
                      </a:r>
                      <a:r>
                        <a:rPr lang="ru-RU" sz="1100" dirty="0" smtClean="0">
                          <a:effectLst/>
                          <a:latin typeface="Times New Roman"/>
                          <a:ea typeface="Calibri"/>
                        </a:rPr>
                        <a:t> </a:t>
                      </a:r>
                      <a:r>
                        <a:rPr lang="ru-RU" sz="1100" dirty="0" err="1" smtClean="0">
                          <a:effectLst/>
                          <a:latin typeface="Times New Roman"/>
                          <a:ea typeface="Calibri"/>
                        </a:rPr>
                        <a:t>шынықтыру</a:t>
                      </a:r>
                      <a:r>
                        <a:rPr lang="ru-RU" sz="1100" dirty="0" smtClean="0">
                          <a:effectLst/>
                          <a:latin typeface="Times New Roman"/>
                          <a:ea typeface="Calibri"/>
                        </a:rPr>
                        <a:t> </a:t>
                      </a:r>
                      <a:r>
                        <a:rPr lang="ru-RU" sz="1100" dirty="0" err="1" smtClean="0">
                          <a:effectLst/>
                          <a:latin typeface="Times New Roman"/>
                          <a:ea typeface="Calibri"/>
                        </a:rPr>
                        <a:t>және</a:t>
                      </a:r>
                      <a:r>
                        <a:rPr lang="ru-RU" sz="1100" dirty="0" smtClean="0">
                          <a:effectLst/>
                          <a:latin typeface="Times New Roman"/>
                          <a:ea typeface="Calibri"/>
                        </a:rPr>
                        <a:t> массаж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3591">
                <a:tc>
                  <a:txBody>
                    <a:bodyPr/>
                    <a:lstStyle/>
                    <a:p>
                      <a:pPr algn="ctr">
                        <a:lnSpc>
                          <a:spcPct val="115000"/>
                        </a:lnSpc>
                        <a:spcAft>
                          <a:spcPts val="0"/>
                        </a:spcAft>
                      </a:pPr>
                      <a:r>
                        <a:rPr lang="kk-KZ" sz="1200" dirty="0">
                          <a:latin typeface="Times New Roman" pitchFamily="18" charset="0"/>
                          <a:ea typeface="Calibri"/>
                          <a:cs typeface="Times New Roman" pitchFamily="18" charset="0"/>
                        </a:rPr>
                        <a:t>8.</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kk-KZ" sz="1100" dirty="0" smtClean="0">
                          <a:latin typeface="Times New Roman" pitchFamily="18" charset="0"/>
                          <a:ea typeface="Calibri"/>
                          <a:cs typeface="Times New Roman" pitchFamily="18" charset="0"/>
                        </a:rPr>
                        <a:t>Мамандыққа кіріспе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5 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a:latin typeface="Times New Roman" pitchFamily="18" charset="0"/>
                          <a:ea typeface="Calibri"/>
                          <a:cs typeface="Times New Roman" pitchFamily="18" charset="0"/>
                        </a:rPr>
                        <a:t>8.</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err="1" smtClean="0">
                          <a:effectLst/>
                          <a:latin typeface="Times New Roman"/>
                          <a:ea typeface="Calibri"/>
                        </a:rPr>
                        <a:t>Қолданбалы</a:t>
                      </a:r>
                      <a:r>
                        <a:rPr lang="ru-RU" sz="1100" dirty="0" smtClean="0">
                          <a:effectLst/>
                          <a:latin typeface="Times New Roman"/>
                          <a:ea typeface="Calibri"/>
                        </a:rPr>
                        <a:t> </a:t>
                      </a:r>
                      <a:r>
                        <a:rPr lang="ru-RU" sz="1100" dirty="0" err="1" smtClean="0">
                          <a:effectLst/>
                          <a:latin typeface="Times New Roman"/>
                          <a:ea typeface="Calibri"/>
                        </a:rPr>
                        <a:t>кинезиология</a:t>
                      </a:r>
                      <a:r>
                        <a:rPr lang="ru-RU" sz="1100" dirty="0" smtClean="0">
                          <a:effectLst/>
                          <a:latin typeface="Times New Roman"/>
                          <a:ea typeface="Calibri"/>
                        </a:rPr>
                        <a:t>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91">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9.</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kk-KZ" sz="1100" dirty="0" smtClean="0">
                          <a:latin typeface="Times New Roman" pitchFamily="18" charset="0"/>
                          <a:ea typeface="Calibri"/>
                          <a:cs typeface="Times New Roman" pitchFamily="18" charset="0"/>
                        </a:rPr>
                        <a:t>ҚР ҚК-нің жалпы әскери жарғылары</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100" dirty="0">
                          <a:latin typeface="Times New Roman" pitchFamily="18" charset="0"/>
                          <a:ea typeface="Calibri"/>
                          <a:cs typeface="Times New Roman" pitchFamily="18" charset="0"/>
                        </a:rPr>
                        <a:t>5 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9.</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100" dirty="0" smtClean="0">
                          <a:effectLst/>
                          <a:latin typeface="Times New Roman"/>
                          <a:ea typeface="Calibri"/>
                        </a:rPr>
                        <a:t>Әскери қоян-қолтық ұрыс </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kk-KZ" sz="1100" dirty="0" smtClean="0">
                          <a:latin typeface="Times New Roman" pitchFamily="18" charset="0"/>
                          <a:ea typeface="Calibri"/>
                          <a:cs typeface="Times New Roman" pitchFamily="18" charset="0"/>
                        </a:rPr>
                        <a:t>4 кредит</a:t>
                      </a:r>
                      <a:endParaRPr lang="ru-RU" sz="1100" dirty="0" smtClean="0">
                        <a:latin typeface="Times New Roman" pitchFamily="18" charset="0"/>
                        <a:ea typeface="Calibri"/>
                        <a:cs typeface="Times New Roman" pitchFamily="18" charset="0"/>
                      </a:endParaRPr>
                    </a:p>
                    <a:p>
                      <a:pPr algn="ctr">
                        <a:lnSpc>
                          <a:spcPct val="115000"/>
                        </a:lnSpc>
                        <a:spcAft>
                          <a:spcPts val="0"/>
                        </a:spcAft>
                      </a:pP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3591">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10.</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Саптық дайындық</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5 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10.</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dirty="0" smtClean="0">
                          <a:effectLst/>
                          <a:latin typeface="Times New Roman"/>
                          <a:ea typeface="Calibri"/>
                        </a:rPr>
                        <a:t>Әскери қолданбалы спорт түрлері </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591">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11.</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100" dirty="0" smtClean="0">
                          <a:effectLst/>
                          <a:latin typeface="Times New Roman"/>
                          <a:ea typeface="Calibri"/>
                        </a:rPr>
                        <a:t>Бастапқы әскери дайындық пәнін оқыту әдістемесі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4</a:t>
                      </a:r>
                      <a:r>
                        <a:rPr lang="kk-KZ" sz="1100" baseline="0" dirty="0" smtClean="0">
                          <a:latin typeface="Times New Roman" pitchFamily="18" charset="0"/>
                          <a:ea typeface="Calibri"/>
                          <a:cs typeface="Times New Roman" pitchFamily="18" charset="0"/>
                        </a:rPr>
                        <a:t> </a:t>
                      </a:r>
                      <a:r>
                        <a:rPr lang="kk-KZ" sz="1100" dirty="0" smtClean="0">
                          <a:latin typeface="Times New Roman" pitchFamily="18" charset="0"/>
                          <a:ea typeface="Calibri"/>
                          <a:cs typeface="Times New Roman" pitchFamily="18" charset="0"/>
                        </a:rPr>
                        <a:t>кредит</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11.</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100" dirty="0" smtClean="0">
                          <a:effectLst/>
                          <a:latin typeface="Times New Roman"/>
                          <a:ea typeface="Calibri"/>
                        </a:rPr>
                        <a:t>Әскери басқару және әскери құқық</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kk-KZ" sz="1100" dirty="0" smtClean="0">
                          <a:latin typeface="Times New Roman" pitchFamily="18" charset="0"/>
                          <a:ea typeface="Calibri"/>
                          <a:cs typeface="Times New Roman" pitchFamily="18" charset="0"/>
                        </a:rPr>
                        <a:t>3 кредит</a:t>
                      </a:r>
                      <a:endParaRPr lang="ru-RU" sz="1100" dirty="0" smtClean="0">
                        <a:latin typeface="Times New Roman" pitchFamily="18" charset="0"/>
                        <a:ea typeface="Calibri"/>
                        <a:cs typeface="Times New Roman" pitchFamily="18" charset="0"/>
                      </a:endParaRPr>
                    </a:p>
                    <a:p>
                      <a:pPr algn="ctr">
                        <a:lnSpc>
                          <a:spcPct val="115000"/>
                        </a:lnSpc>
                        <a:spcAft>
                          <a:spcPts val="0"/>
                        </a:spcAft>
                      </a:pP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70116">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12.</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100" dirty="0" err="1" smtClean="0">
                          <a:effectLst/>
                          <a:latin typeface="Times New Roman"/>
                          <a:ea typeface="Calibri"/>
                        </a:rPr>
                        <a:t>Әскери</a:t>
                      </a:r>
                      <a:r>
                        <a:rPr lang="ru-RU" sz="1100" dirty="0" smtClean="0">
                          <a:effectLst/>
                          <a:latin typeface="Times New Roman"/>
                          <a:ea typeface="Calibri"/>
                        </a:rPr>
                        <a:t> психология мен педагогика </a:t>
                      </a:r>
                      <a:endParaRPr lang="ru-RU" sz="1100"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4 кредит</a:t>
                      </a:r>
                      <a:endParaRPr lang="ru-RU"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12.</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ru-RU" sz="1100" dirty="0" err="1" smtClean="0">
                          <a:effectLst/>
                          <a:latin typeface="Times New Roman"/>
                          <a:ea typeface="Calibri"/>
                        </a:rPr>
                        <a:t>Әскерлердің</a:t>
                      </a:r>
                      <a:r>
                        <a:rPr lang="ru-RU" sz="1100" dirty="0" smtClean="0">
                          <a:effectLst/>
                          <a:latin typeface="Times New Roman"/>
                          <a:ea typeface="Calibri"/>
                        </a:rPr>
                        <a:t> </a:t>
                      </a:r>
                      <a:r>
                        <a:rPr lang="ru-RU" sz="1100" dirty="0" err="1" smtClean="0">
                          <a:effectLst/>
                          <a:latin typeface="Times New Roman"/>
                          <a:ea typeface="Calibri"/>
                        </a:rPr>
                        <a:t>ішкі</a:t>
                      </a:r>
                      <a:r>
                        <a:rPr lang="ru-RU" sz="1100" dirty="0" smtClean="0">
                          <a:effectLst/>
                          <a:latin typeface="Times New Roman"/>
                          <a:ea typeface="Calibri"/>
                        </a:rPr>
                        <a:t> </a:t>
                      </a:r>
                      <a:r>
                        <a:rPr lang="ru-RU" sz="1100" dirty="0" err="1" smtClean="0">
                          <a:effectLst/>
                          <a:latin typeface="Times New Roman"/>
                          <a:ea typeface="Calibri"/>
                        </a:rPr>
                        <a:t>қызметін</a:t>
                      </a:r>
                      <a:r>
                        <a:rPr lang="ru-RU" sz="1100" dirty="0" smtClean="0">
                          <a:effectLst/>
                          <a:latin typeface="Times New Roman"/>
                          <a:ea typeface="Calibri"/>
                        </a:rPr>
                        <a:t> </a:t>
                      </a:r>
                      <a:r>
                        <a:rPr lang="ru-RU" sz="1100" dirty="0" err="1" smtClean="0">
                          <a:effectLst/>
                          <a:latin typeface="Times New Roman"/>
                          <a:ea typeface="Calibri"/>
                        </a:rPr>
                        <a:t>ұйымдастыру</a:t>
                      </a:r>
                      <a:r>
                        <a:rPr lang="ru-RU" sz="1100" dirty="0" smtClean="0">
                          <a:effectLst/>
                          <a:latin typeface="Times New Roman"/>
                          <a:ea typeface="Calibri"/>
                        </a:rPr>
                        <a:t>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98">
                <a:tc>
                  <a:txBody>
                    <a:bodyPr/>
                    <a:lstStyle/>
                    <a:p>
                      <a:pPr algn="ctr">
                        <a:lnSpc>
                          <a:spcPct val="115000"/>
                        </a:lnSpc>
                        <a:spcAft>
                          <a:spcPts val="0"/>
                        </a:spcAft>
                      </a:pPr>
                      <a:r>
                        <a:rPr lang="kk-KZ" sz="1200" dirty="0" smtClean="0">
                          <a:latin typeface="Times New Roman" pitchFamily="18" charset="0"/>
                          <a:cs typeface="Times New Roman" pitchFamily="18" charset="0"/>
                        </a:rPr>
                        <a:t>13.</a:t>
                      </a:r>
                      <a:endParaRPr lang="kk-KZ" sz="1200" dirty="0">
                        <a:latin typeface="Times New Roman" pitchFamily="18" charset="0"/>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kk-KZ" sz="1100" dirty="0" smtClean="0">
                          <a:effectLst/>
                          <a:latin typeface="Times New Roman"/>
                          <a:ea typeface="Calibri"/>
                        </a:rPr>
                        <a:t>Әскери-патриоттық тәрбие негіздері</a:t>
                      </a:r>
                      <a:endParaRPr lang="kk-KZ" sz="1100"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4 кредит</a:t>
                      </a:r>
                      <a:endParaRPr lang="kk-KZ" sz="1100"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kk-KZ" sz="1100" dirty="0" smtClean="0"/>
                        <a:t>13.</a:t>
                      </a:r>
                      <a:endParaRPr lang="kk-KZ" sz="1100"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kk-KZ" sz="1100" dirty="0" smtClean="0">
                          <a:effectLst/>
                          <a:latin typeface="Times New Roman"/>
                          <a:ea typeface="Calibri"/>
                        </a:rPr>
                        <a:t>Дене шынықтыру және спорт тарихы </a:t>
                      </a:r>
                      <a:endParaRPr lang="kk-KZ" sz="1100"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kk-KZ" sz="1100" dirty="0" smtClean="0">
                          <a:latin typeface="Times New Roman" pitchFamily="18" charset="0"/>
                          <a:ea typeface="Calibri"/>
                          <a:cs typeface="Times New Roman" pitchFamily="18" charset="0"/>
                        </a:rPr>
                        <a:t>5 кредит</a:t>
                      </a:r>
                      <a:endParaRPr lang="ru-RU" sz="1100" dirty="0" smtClean="0">
                        <a:latin typeface="Times New Roman" pitchFamily="18" charset="0"/>
                        <a:ea typeface="Calibri"/>
                        <a:cs typeface="Times New Roman" pitchFamily="18" charset="0"/>
                      </a:endParaRPr>
                    </a:p>
                    <a:p>
                      <a:pPr algn="ctr">
                        <a:lnSpc>
                          <a:spcPct val="115000"/>
                        </a:lnSpc>
                        <a:spcAft>
                          <a:spcPts val="0"/>
                        </a:spcAft>
                      </a:pPr>
                      <a:endParaRPr lang="kk-KZ" sz="1100"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0">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14.</a:t>
                      </a: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kk-KZ" sz="1100" kern="1200" dirty="0" smtClean="0">
                          <a:effectLst/>
                          <a:latin typeface="Times New Roman"/>
                          <a:ea typeface="Calibri"/>
                        </a:rPr>
                        <a:t>Әскери робототехника негіздері </a:t>
                      </a:r>
                      <a:endParaRPr lang="ru-RU" sz="1100"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1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5 кредит</a:t>
                      </a:r>
                      <a:endParaRPr lang="ru-RU"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14.</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ru-RU" sz="1100" dirty="0" err="1" smtClean="0">
                          <a:effectLst/>
                          <a:latin typeface="Times New Roman"/>
                          <a:ea typeface="Calibri"/>
                        </a:rPr>
                        <a:t>Қазақстан</a:t>
                      </a:r>
                      <a:r>
                        <a:rPr lang="ru-RU" sz="1100" dirty="0" smtClean="0">
                          <a:effectLst/>
                          <a:latin typeface="Times New Roman"/>
                          <a:ea typeface="Calibri"/>
                        </a:rPr>
                        <a:t> </a:t>
                      </a:r>
                      <a:r>
                        <a:rPr lang="ru-RU" sz="1100" dirty="0" err="1" smtClean="0">
                          <a:effectLst/>
                          <a:latin typeface="Times New Roman"/>
                          <a:ea typeface="Calibri"/>
                        </a:rPr>
                        <a:t>әскерінің</a:t>
                      </a:r>
                      <a:r>
                        <a:rPr lang="ru-RU" sz="1100" dirty="0" smtClean="0">
                          <a:effectLst/>
                          <a:latin typeface="Times New Roman"/>
                          <a:ea typeface="Calibri"/>
                        </a:rPr>
                        <a:t> даму </a:t>
                      </a:r>
                      <a:r>
                        <a:rPr lang="ru-RU" sz="1100" dirty="0" err="1" smtClean="0">
                          <a:effectLst/>
                          <a:latin typeface="Times New Roman"/>
                          <a:ea typeface="Calibri"/>
                        </a:rPr>
                        <a:t>тарихы</a:t>
                      </a:r>
                      <a:r>
                        <a:rPr lang="ru-RU" sz="1100" dirty="0" smtClean="0">
                          <a:effectLst/>
                          <a:latin typeface="Times New Roman"/>
                          <a:ea typeface="Calibri"/>
                        </a:rPr>
                        <a:t>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822">
                <a:tc>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15.</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kk-KZ" sz="1100" dirty="0" smtClean="0">
                          <a:effectLst/>
                          <a:latin typeface="Times New Roman"/>
                          <a:ea typeface="Calibri"/>
                        </a:rPr>
                        <a:t>Төтенше жағдай және азаматтық қорғаныс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kk-KZ" sz="1100" dirty="0" smtClean="0">
                          <a:latin typeface="Times New Roman" pitchFamily="18" charset="0"/>
                          <a:ea typeface="Calibri"/>
                          <a:cs typeface="Times New Roman" pitchFamily="18" charset="0"/>
                        </a:rPr>
                        <a:t>5 кредит</a:t>
                      </a:r>
                      <a:endParaRPr lang="ru-RU" sz="1100" dirty="0" smtClean="0">
                        <a:latin typeface="Times New Roman" pitchFamily="18" charset="0"/>
                        <a:ea typeface="Calibri"/>
                        <a:cs typeface="Times New Roman" pitchFamily="18" charset="0"/>
                      </a:endParaRPr>
                    </a:p>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0">
                <a:tc>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dirty="0"/>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kk-KZ" sz="1100" dirty="0" smtClean="0">
                          <a:latin typeface="Times New Roman" pitchFamily="18" charset="0"/>
                          <a:ea typeface="Calibri"/>
                          <a:cs typeface="Times New Roman" pitchFamily="18" charset="0"/>
                        </a:rPr>
                        <a:t>16.</a:t>
                      </a:r>
                      <a:endParaRPr lang="kk-KZ"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kk-KZ" sz="1100" dirty="0" smtClean="0">
                          <a:effectLst/>
                          <a:latin typeface="Times New Roman"/>
                          <a:ea typeface="Calibri"/>
                        </a:rPr>
                        <a:t>Ұрыс  қарулары </a:t>
                      </a: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15000"/>
                        </a:lnSpc>
                        <a:spcAft>
                          <a:spcPts val="0"/>
                        </a:spcAft>
                      </a:pPr>
                      <a:endParaRPr lang="ru-RU" sz="1100" dirty="0">
                        <a:latin typeface="Times New Roman" pitchFamily="18" charset="0"/>
                        <a:ea typeface="Calibri"/>
                        <a:cs typeface="Times New Roman" pitchFamily="18" charset="0"/>
                      </a:endParaRPr>
                    </a:p>
                  </a:txBody>
                  <a:tcPr marL="49513" marR="49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942142037"/>
              </p:ext>
            </p:extLst>
          </p:nvPr>
        </p:nvGraphicFramePr>
        <p:xfrm>
          <a:off x="503548" y="133165"/>
          <a:ext cx="8136904" cy="271500"/>
        </p:xfrm>
        <a:graphic>
          <a:graphicData uri="http://schemas.openxmlformats.org/drawingml/2006/table">
            <a:tbl>
              <a:tblPr firstRow="1" firstCol="1" bandRow="1"/>
              <a:tblGrid>
                <a:gridCol w="8136904"/>
              </a:tblGrid>
              <a:tr h="271500">
                <a:tc>
                  <a:txBody>
                    <a:bodyPr/>
                    <a:lstStyle/>
                    <a:p>
                      <a:pPr algn="ctr">
                        <a:lnSpc>
                          <a:spcPct val="107000"/>
                        </a:lnSpc>
                        <a:spcAft>
                          <a:spcPts val="0"/>
                        </a:spcAft>
                      </a:pPr>
                      <a:r>
                        <a:rPr lang="ru-RU" sz="1200" b="1" dirty="0">
                          <a:solidFill>
                            <a:srgbClr val="0070C0"/>
                          </a:solidFill>
                          <a:effectLst/>
                          <a:latin typeface="Times New Roman"/>
                          <a:ea typeface="Calibri"/>
                        </a:rPr>
                        <a:t>2024-2025 о</a:t>
                      </a:r>
                      <a:r>
                        <a:rPr lang="kk-KZ" sz="1200" b="1" dirty="0">
                          <a:solidFill>
                            <a:srgbClr val="0070C0"/>
                          </a:solidFill>
                          <a:effectLst/>
                          <a:latin typeface="Times New Roman"/>
                          <a:ea typeface="Calibri"/>
                        </a:rPr>
                        <a:t>қу жылында оқытылатын пәндер </a:t>
                      </a:r>
                      <a:r>
                        <a:rPr lang="kk-KZ" sz="1200" b="1" dirty="0" smtClean="0">
                          <a:solidFill>
                            <a:srgbClr val="0070C0"/>
                          </a:solidFill>
                          <a:effectLst/>
                          <a:latin typeface="Times New Roman"/>
                          <a:ea typeface="Calibri"/>
                        </a:rPr>
                        <a:t>атауы (</a:t>
                      </a:r>
                      <a:r>
                        <a:rPr lang="kk-KZ" sz="1200" b="1" dirty="0">
                          <a:solidFill>
                            <a:srgbClr val="0070C0"/>
                          </a:solidFill>
                          <a:effectLst/>
                          <a:latin typeface="Times New Roman"/>
                          <a:ea typeface="Calibri"/>
                        </a:rPr>
                        <a:t>Базалық пәндер </a:t>
                      </a:r>
                      <a:r>
                        <a:rPr lang="kk-KZ" sz="1200" b="1" dirty="0" smtClean="0">
                          <a:solidFill>
                            <a:srgbClr val="0070C0"/>
                          </a:solidFill>
                          <a:effectLst/>
                          <a:latin typeface="Times New Roman"/>
                          <a:ea typeface="Calibri"/>
                        </a:rPr>
                        <a:t>циклы) (</a:t>
                      </a:r>
                      <a:r>
                        <a:rPr lang="kk-KZ" sz="1200" b="1" baseline="0" dirty="0" smtClean="0">
                          <a:solidFill>
                            <a:srgbClr val="0070C0"/>
                          </a:solidFill>
                          <a:effectLst/>
                          <a:latin typeface="Times New Roman"/>
                          <a:ea typeface="Calibri"/>
                        </a:rPr>
                        <a:t> Бейіндеуші пәндер циклы</a:t>
                      </a:r>
                      <a:r>
                        <a:rPr lang="kk-KZ" sz="1200" b="1" dirty="0" smtClean="0">
                          <a:solidFill>
                            <a:srgbClr val="0070C0"/>
                          </a:solidFill>
                          <a:effectLst/>
                          <a:latin typeface="Times New Roman"/>
                          <a:ea typeface="Calibri"/>
                        </a:rPr>
                        <a:t>)</a:t>
                      </a:r>
                      <a:endParaRPr lang="ru-RU" sz="1200" b="1" dirty="0">
                        <a:solidFill>
                          <a:srgbClr val="0070C0"/>
                        </a:solidFill>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6585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BE86C80-96A0-45CF-A99A-70C7919B0780}"/>
              </a:ext>
            </a:extLst>
          </p:cNvPr>
          <p:cNvSpPr>
            <a:spLocks noGrp="1"/>
          </p:cNvSpPr>
          <p:nvPr>
            <p:ph type="title"/>
          </p:nvPr>
        </p:nvSpPr>
        <p:spPr>
          <a:xfrm>
            <a:off x="467544" y="188640"/>
            <a:ext cx="8352928" cy="360040"/>
          </a:xfrm>
        </p:spPr>
        <p:txBody>
          <a:bodyPr>
            <a:noAutofit/>
          </a:bodyPr>
          <a:lstStyle/>
          <a:p>
            <a:r>
              <a:rPr lang="kk-KZ" sz="11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2024-2025 ОҚУ ЖЫЛЫНДА ОҚЫТЫЛАТЫН ПӘНДЕР (БЕЙІНДІК ПӘНДЕР ЦИКЛЫ)</a:t>
            </a:r>
            <a:endParaRPr lang="ru-RU" sz="1100" dirty="0"/>
          </a:p>
        </p:txBody>
      </p:sp>
      <p:graphicFrame>
        <p:nvGraphicFramePr>
          <p:cNvPr id="4" name="Таблица 3"/>
          <p:cNvGraphicFramePr>
            <a:graphicFrameLocks noGrp="1"/>
          </p:cNvGraphicFramePr>
          <p:nvPr>
            <p:extLst>
              <p:ext uri="{D42A27DB-BD31-4B8C-83A1-F6EECF244321}">
                <p14:modId xmlns:p14="http://schemas.microsoft.com/office/powerpoint/2010/main" val="987030257"/>
              </p:ext>
            </p:extLst>
          </p:nvPr>
        </p:nvGraphicFramePr>
        <p:xfrm>
          <a:off x="539552" y="692695"/>
          <a:ext cx="8429683" cy="3627791"/>
        </p:xfrm>
        <a:graphic>
          <a:graphicData uri="http://schemas.openxmlformats.org/drawingml/2006/table">
            <a:tbl>
              <a:tblPr/>
              <a:tblGrid>
                <a:gridCol w="360040"/>
                <a:gridCol w="3024336"/>
                <a:gridCol w="720080"/>
                <a:gridCol w="396137"/>
                <a:gridCol w="3204263"/>
                <a:gridCol w="724827"/>
              </a:tblGrid>
              <a:tr h="360041">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a:t>
                      </a:r>
                      <a:endParaRPr lang="ru-RU" sz="1100" dirty="0">
                        <a:solidFill>
                          <a:schemeClr val="bg1"/>
                        </a:solidFill>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smtClean="0">
                          <a:solidFill>
                            <a:schemeClr val="bg1"/>
                          </a:solidFill>
                          <a:latin typeface="Times New Roman" pitchFamily="18" charset="0"/>
                          <a:ea typeface="Calibri"/>
                          <a:cs typeface="Times New Roman" pitchFamily="18" charset="0"/>
                        </a:rPr>
                        <a:t>2024 </a:t>
                      </a:r>
                      <a:r>
                        <a:rPr lang="kk-KZ" sz="1100" b="1" dirty="0">
                          <a:solidFill>
                            <a:schemeClr val="bg1"/>
                          </a:solidFill>
                          <a:latin typeface="Times New Roman" pitchFamily="18" charset="0"/>
                          <a:ea typeface="Calibri"/>
                          <a:cs typeface="Times New Roman" pitchFamily="18" charset="0"/>
                        </a:rPr>
                        <a:t>– </a:t>
                      </a:r>
                      <a:r>
                        <a:rPr lang="kk-KZ" sz="1100" b="1" dirty="0" smtClean="0">
                          <a:solidFill>
                            <a:schemeClr val="bg1"/>
                          </a:solidFill>
                          <a:latin typeface="Times New Roman" pitchFamily="18" charset="0"/>
                          <a:ea typeface="Calibri"/>
                          <a:cs typeface="Times New Roman" pitchFamily="18" charset="0"/>
                        </a:rPr>
                        <a:t>2025 </a:t>
                      </a:r>
                      <a:r>
                        <a:rPr lang="kk-KZ" sz="1100" b="1" dirty="0">
                          <a:solidFill>
                            <a:schemeClr val="bg1"/>
                          </a:solidFill>
                          <a:latin typeface="Times New Roman" pitchFamily="18" charset="0"/>
                          <a:ea typeface="Calibri"/>
                          <a:cs typeface="Times New Roman" pitchFamily="18" charset="0"/>
                        </a:rPr>
                        <a:t>оқу жылы пәндер атауы</a:t>
                      </a:r>
                      <a:endParaRPr lang="ru-RU" sz="1100" dirty="0">
                        <a:solidFill>
                          <a:schemeClr val="bg1"/>
                        </a:solidFill>
                        <a:latin typeface="Times New Roman" pitchFamily="18" charset="0"/>
                        <a:ea typeface="Calibri"/>
                        <a:cs typeface="Times New Roman" pitchFamily="18" charset="0"/>
                      </a:endParaRPr>
                    </a:p>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ЖК</a:t>
                      </a:r>
                      <a:endParaRPr lang="ru-RU" sz="1100" dirty="0">
                        <a:solidFill>
                          <a:schemeClr val="bg1"/>
                        </a:solidFill>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Пән кредиті</a:t>
                      </a:r>
                      <a:endParaRPr lang="ru-RU" sz="1100" dirty="0">
                        <a:solidFill>
                          <a:schemeClr val="bg1"/>
                        </a:solidFill>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a:t>
                      </a:r>
                      <a:endParaRPr lang="ru-RU" sz="1100" dirty="0">
                        <a:solidFill>
                          <a:schemeClr val="bg1"/>
                        </a:solidFill>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smtClean="0">
                          <a:solidFill>
                            <a:schemeClr val="bg1"/>
                          </a:solidFill>
                          <a:latin typeface="Times New Roman" pitchFamily="18" charset="0"/>
                          <a:ea typeface="Calibri"/>
                          <a:cs typeface="Times New Roman" pitchFamily="18" charset="0"/>
                        </a:rPr>
                        <a:t>2024 </a:t>
                      </a:r>
                      <a:r>
                        <a:rPr lang="kk-KZ" sz="1100" b="1" dirty="0">
                          <a:solidFill>
                            <a:schemeClr val="bg1"/>
                          </a:solidFill>
                          <a:latin typeface="Times New Roman" pitchFamily="18" charset="0"/>
                          <a:ea typeface="Calibri"/>
                          <a:cs typeface="Times New Roman" pitchFamily="18" charset="0"/>
                        </a:rPr>
                        <a:t>– </a:t>
                      </a:r>
                      <a:r>
                        <a:rPr lang="kk-KZ" sz="1100" b="1" dirty="0" smtClean="0">
                          <a:solidFill>
                            <a:schemeClr val="bg1"/>
                          </a:solidFill>
                          <a:latin typeface="Times New Roman" pitchFamily="18" charset="0"/>
                          <a:ea typeface="Calibri"/>
                          <a:cs typeface="Times New Roman" pitchFamily="18" charset="0"/>
                        </a:rPr>
                        <a:t>2025 </a:t>
                      </a:r>
                      <a:r>
                        <a:rPr lang="kk-KZ" sz="1100" b="1" dirty="0">
                          <a:solidFill>
                            <a:schemeClr val="bg1"/>
                          </a:solidFill>
                          <a:latin typeface="Times New Roman" pitchFamily="18" charset="0"/>
                          <a:ea typeface="Calibri"/>
                          <a:cs typeface="Times New Roman" pitchFamily="18" charset="0"/>
                        </a:rPr>
                        <a:t>оқу жылы пәндер атауы</a:t>
                      </a:r>
                      <a:endParaRPr lang="ru-RU" sz="1100" dirty="0">
                        <a:solidFill>
                          <a:schemeClr val="bg1"/>
                        </a:solidFill>
                        <a:latin typeface="Times New Roman" pitchFamily="18" charset="0"/>
                        <a:ea typeface="Calibri"/>
                        <a:cs typeface="Times New Roman" pitchFamily="18" charset="0"/>
                      </a:endParaRPr>
                    </a:p>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ТК</a:t>
                      </a:r>
                      <a:endParaRPr lang="ru-RU" sz="1100" dirty="0">
                        <a:solidFill>
                          <a:schemeClr val="bg1"/>
                        </a:solidFill>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kk-KZ" sz="1100" b="1" dirty="0">
                          <a:solidFill>
                            <a:schemeClr val="bg1"/>
                          </a:solidFill>
                          <a:latin typeface="Times New Roman" pitchFamily="18" charset="0"/>
                          <a:ea typeface="Calibri"/>
                          <a:cs typeface="Times New Roman" pitchFamily="18" charset="0"/>
                        </a:rPr>
                        <a:t>Пән кредиті</a:t>
                      </a:r>
                      <a:endParaRPr lang="ru-RU" sz="1100" dirty="0">
                        <a:solidFill>
                          <a:schemeClr val="bg1"/>
                        </a:solidFill>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273846">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15.</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200" dirty="0" smtClean="0">
                          <a:effectLst/>
                          <a:latin typeface="Times New Roman"/>
                          <a:ea typeface="Calibri"/>
                        </a:rPr>
                        <a:t>Мұғалім кәсібіне кіріспе</a:t>
                      </a:r>
                      <a:r>
                        <a:rPr lang="kk-KZ" sz="1200" dirty="0" smtClean="0">
                          <a:effectLst/>
                          <a:latin typeface="Times New Roman"/>
                          <a:ea typeface="Times New Roman"/>
                        </a:rPr>
                        <a:t> (оқу практикасы)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2 </a:t>
                      </a:r>
                      <a:r>
                        <a:rPr lang="kk-KZ" sz="1200" dirty="0" smtClean="0">
                          <a:latin typeface="Times New Roman" pitchFamily="18" charset="0"/>
                          <a:ea typeface="Calibri"/>
                          <a:cs typeface="Times New Roman" pitchFamily="18" charset="0"/>
                        </a:rPr>
                        <a:t>кредит</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17.</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200" dirty="0" smtClean="0">
                          <a:effectLst/>
                          <a:latin typeface="Times New Roman"/>
                          <a:ea typeface="Calibri"/>
                        </a:rPr>
                        <a:t>Бауыржанның әскери мұрасы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4 </a:t>
                      </a:r>
                      <a:r>
                        <a:rPr lang="kk-KZ" sz="1200" dirty="0" smtClean="0">
                          <a:latin typeface="Times New Roman" pitchFamily="18" charset="0"/>
                          <a:ea typeface="Calibri"/>
                          <a:cs typeface="Times New Roman" pitchFamily="18" charset="0"/>
                        </a:rPr>
                        <a:t>кредит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73846">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16.</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200" dirty="0" smtClean="0">
                          <a:effectLst/>
                          <a:latin typeface="Times New Roman"/>
                          <a:ea typeface="Calibri"/>
                        </a:rPr>
                        <a:t>Психологиялық және педагогикалық бағалау</a:t>
                      </a:r>
                      <a:r>
                        <a:rPr lang="kk-KZ" sz="1200" dirty="0" smtClean="0">
                          <a:effectLst/>
                          <a:latin typeface="Times New Roman"/>
                          <a:ea typeface="Times New Roman"/>
                        </a:rPr>
                        <a:t> (</a:t>
                      </a:r>
                      <a:r>
                        <a:rPr lang="tr-TR" sz="1200" dirty="0" smtClean="0">
                          <a:effectLst/>
                          <a:latin typeface="Times New Roman"/>
                          <a:ea typeface="Calibri"/>
                        </a:rPr>
                        <a:t>психологиялық-педагогикалық</a:t>
                      </a:r>
                      <a:r>
                        <a:rPr lang="kk-KZ" sz="1200" dirty="0" smtClean="0">
                          <a:effectLst/>
                          <a:latin typeface="Times New Roman"/>
                          <a:ea typeface="Times New Roman"/>
                        </a:rPr>
                        <a:t> практика)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kk-KZ" sz="12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2 кредит</a:t>
                      </a:r>
                      <a:endParaRPr kumimoji="0" lang="ru-RU" sz="12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endParaRPr>
                    </a:p>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18.</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200" dirty="0" smtClean="0">
                          <a:effectLst/>
                          <a:latin typeface="Times New Roman"/>
                          <a:ea typeface="Calibri"/>
                        </a:rPr>
                        <a:t>Әскери-инженерлік дайындық</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873">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17.</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kk-KZ" sz="1200" dirty="0" smtClean="0">
                          <a:effectLst/>
                          <a:latin typeface="Times New Roman"/>
                          <a:ea typeface="Times New Roman"/>
                        </a:rPr>
                        <a:t>Педагогикалық технология (педагогикалық практика)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kk-KZ" sz="1200" dirty="0" smtClean="0">
                          <a:latin typeface="Times New Roman" pitchFamily="18" charset="0"/>
                          <a:ea typeface="Calibri"/>
                          <a:cs typeface="Times New Roman" pitchFamily="18" charset="0"/>
                        </a:rPr>
                        <a:t>6 кредит</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19.</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200" dirty="0" smtClean="0">
                          <a:effectLst/>
                          <a:latin typeface="Times New Roman"/>
                          <a:ea typeface="Calibri"/>
                        </a:rPr>
                        <a:t>Атыс  дайындығы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6 кредит</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86954">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18.</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200" dirty="0" smtClean="0">
                          <a:effectLst/>
                          <a:latin typeface="Times New Roman"/>
                          <a:ea typeface="Calibri"/>
                        </a:rPr>
                        <a:t>Білім берудегі зерттеулер мен инновациялар</a:t>
                      </a:r>
                      <a:r>
                        <a:rPr lang="kk-KZ" sz="1200" dirty="0" smtClean="0">
                          <a:effectLst/>
                          <a:latin typeface="Times New Roman"/>
                          <a:ea typeface="Times New Roman"/>
                        </a:rPr>
                        <a:t> (өндірістік-педагогикалық  практика)</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15 </a:t>
                      </a:r>
                      <a:r>
                        <a:rPr lang="kk-KZ" sz="1200" dirty="0" smtClean="0">
                          <a:latin typeface="Times New Roman" pitchFamily="18" charset="0"/>
                          <a:ea typeface="Calibri"/>
                          <a:cs typeface="Times New Roman" pitchFamily="18" charset="0"/>
                        </a:rPr>
                        <a:t>кредит</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20.</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200" dirty="0" smtClean="0">
                          <a:effectLst/>
                          <a:latin typeface="Times New Roman"/>
                          <a:ea typeface="Calibri"/>
                        </a:rPr>
                        <a:t>Әскери техникалық дайындық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624">
                <a:tc>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21.</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kk-KZ" sz="1200" dirty="0" smtClean="0">
                          <a:effectLst/>
                          <a:latin typeface="Times New Roman"/>
                          <a:ea typeface="Calibri"/>
                        </a:rPr>
                        <a:t>Жалпы әскери тактикалық дайындық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5 </a:t>
                      </a:r>
                      <a:r>
                        <a:rPr lang="kk-KZ" sz="1200" dirty="0" smtClean="0">
                          <a:latin typeface="Times New Roman" pitchFamily="18" charset="0"/>
                          <a:ea typeface="Calibri"/>
                          <a:cs typeface="Times New Roman" pitchFamily="18" charset="0"/>
                        </a:rPr>
                        <a:t>кредит</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317561">
                <a:tc>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dirty="0"/>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dirty="0"/>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22.</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200" dirty="0" smtClean="0">
                          <a:effectLst/>
                          <a:latin typeface="Times New Roman"/>
                          <a:ea typeface="Calibri"/>
                        </a:rPr>
                        <a:t>Жаппай қырып жою қаруларынан қорғану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846">
                <a:tc>
                  <a:txBody>
                    <a:bodyPr/>
                    <a:lstStyle/>
                    <a:p>
                      <a:pPr algn="ctr">
                        <a:lnSpc>
                          <a:spcPct val="115000"/>
                        </a:lnSpc>
                        <a:spcAft>
                          <a:spcPts val="0"/>
                        </a:spcAft>
                      </a:pPr>
                      <a:endParaRPr lang="kk-KZ"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endParaRPr lang="kk-KZ"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endParaRPr lang="kk-KZ"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23.</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r>
                        <a:rPr lang="ru-RU" sz="1200" dirty="0" err="1" smtClean="0">
                          <a:effectLst/>
                          <a:latin typeface="Times New Roman"/>
                          <a:ea typeface="Calibri"/>
                        </a:rPr>
                        <a:t>Азаматтарды</a:t>
                      </a:r>
                      <a:r>
                        <a:rPr lang="ru-RU" sz="1200" dirty="0" smtClean="0">
                          <a:effectLst/>
                          <a:latin typeface="Times New Roman"/>
                          <a:ea typeface="Calibri"/>
                        </a:rPr>
                        <a:t> </a:t>
                      </a:r>
                      <a:r>
                        <a:rPr lang="ru-RU" sz="1200" dirty="0" err="1" smtClean="0">
                          <a:effectLst/>
                          <a:latin typeface="Times New Roman"/>
                          <a:ea typeface="Calibri"/>
                        </a:rPr>
                        <a:t>әскери</a:t>
                      </a:r>
                      <a:r>
                        <a:rPr lang="ru-RU" sz="1200" dirty="0" smtClean="0">
                          <a:effectLst/>
                          <a:latin typeface="Times New Roman"/>
                          <a:ea typeface="Calibri"/>
                        </a:rPr>
                        <a:t> </a:t>
                      </a:r>
                      <a:r>
                        <a:rPr lang="ru-RU" sz="1200" dirty="0" err="1" smtClean="0">
                          <a:effectLst/>
                          <a:latin typeface="Times New Roman"/>
                          <a:ea typeface="Calibri"/>
                        </a:rPr>
                        <a:t>қызметке</a:t>
                      </a:r>
                      <a:r>
                        <a:rPr lang="ru-RU" sz="1200" dirty="0" smtClean="0">
                          <a:effectLst/>
                          <a:latin typeface="Times New Roman"/>
                          <a:ea typeface="Calibri"/>
                        </a:rPr>
                        <a:t> </a:t>
                      </a:r>
                      <a:r>
                        <a:rPr lang="ru-RU" sz="1200" dirty="0" err="1" smtClean="0">
                          <a:effectLst/>
                          <a:latin typeface="Times New Roman"/>
                          <a:ea typeface="Calibri"/>
                        </a:rPr>
                        <a:t>даярлау</a:t>
                      </a:r>
                      <a:r>
                        <a:rPr lang="ru-RU" sz="1200" dirty="0" smtClean="0">
                          <a:effectLst/>
                          <a:latin typeface="Times New Roman"/>
                          <a:ea typeface="Calibri"/>
                        </a:rPr>
                        <a:t>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7 кредит</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73846">
                <a:tc>
                  <a:txBody>
                    <a:bodyPr/>
                    <a:lstStyle/>
                    <a:p>
                      <a:pPr algn="ctr">
                        <a:lnSpc>
                          <a:spcPct val="115000"/>
                        </a:lnSpc>
                        <a:spcAft>
                          <a:spcPts val="0"/>
                        </a:spcAft>
                      </a:pPr>
                      <a:endParaRPr lang="kk-KZ" sz="120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20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120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200" dirty="0" smtClean="0">
                          <a:latin typeface="Times New Roman" pitchFamily="18" charset="0"/>
                          <a:ea typeface="Calibri"/>
                          <a:cs typeface="Times New Roman" pitchFamily="18" charset="0"/>
                        </a:rPr>
                        <a:t>24.</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smtClean="0">
                          <a:effectLst/>
                          <a:latin typeface="Times New Roman"/>
                          <a:ea typeface="Calibri"/>
                        </a:rPr>
                        <a:t>Қазақстан</a:t>
                      </a:r>
                      <a:r>
                        <a:rPr lang="ru-RU" sz="1200" dirty="0" smtClean="0">
                          <a:effectLst/>
                          <a:latin typeface="Times New Roman"/>
                          <a:ea typeface="Calibri"/>
                        </a:rPr>
                        <a:t> </a:t>
                      </a:r>
                      <a:r>
                        <a:rPr lang="ru-RU" sz="1200" dirty="0" err="1" smtClean="0">
                          <a:effectLst/>
                          <a:latin typeface="Times New Roman"/>
                          <a:ea typeface="Calibri"/>
                        </a:rPr>
                        <a:t>Республикасының</a:t>
                      </a:r>
                      <a:r>
                        <a:rPr lang="ru-RU" sz="1200" dirty="0" smtClean="0">
                          <a:effectLst/>
                          <a:latin typeface="Times New Roman"/>
                          <a:ea typeface="Calibri"/>
                        </a:rPr>
                        <a:t> </a:t>
                      </a:r>
                      <a:r>
                        <a:rPr lang="ru-RU" sz="1200" dirty="0" err="1" smtClean="0">
                          <a:effectLst/>
                          <a:latin typeface="Times New Roman"/>
                          <a:ea typeface="Calibri"/>
                        </a:rPr>
                        <a:t>Қарулы</a:t>
                      </a:r>
                      <a:r>
                        <a:rPr lang="ru-RU" sz="1200" dirty="0" smtClean="0">
                          <a:effectLst/>
                          <a:latin typeface="Times New Roman"/>
                          <a:ea typeface="Calibri"/>
                        </a:rPr>
                        <a:t> </a:t>
                      </a:r>
                      <a:r>
                        <a:rPr lang="ru-RU" sz="1200" dirty="0" err="1" smtClean="0">
                          <a:effectLst/>
                          <a:latin typeface="Times New Roman"/>
                          <a:ea typeface="Calibri"/>
                        </a:rPr>
                        <a:t>Күштерінің</a:t>
                      </a:r>
                      <a:r>
                        <a:rPr lang="ru-RU" sz="1200" dirty="0" smtClean="0">
                          <a:effectLst/>
                          <a:latin typeface="Times New Roman"/>
                          <a:ea typeface="Calibri"/>
                        </a:rPr>
                        <a:t> </a:t>
                      </a:r>
                      <a:r>
                        <a:rPr lang="ru-RU" sz="1200" dirty="0" err="1" smtClean="0">
                          <a:effectLst/>
                          <a:latin typeface="Times New Roman"/>
                          <a:ea typeface="Calibri"/>
                        </a:rPr>
                        <a:t>құрылымы</a:t>
                      </a:r>
                      <a:r>
                        <a:rPr lang="ru-RU" sz="1200" dirty="0" smtClean="0">
                          <a:effectLst/>
                          <a:latin typeface="Times New Roman"/>
                          <a:ea typeface="Calibri"/>
                        </a:rPr>
                        <a:t> </a:t>
                      </a: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846">
                <a:tc>
                  <a:txBody>
                    <a:bodyPr/>
                    <a:lstStyle/>
                    <a:p>
                      <a:pPr algn="ctr">
                        <a:lnSpc>
                          <a:spcPct val="115000"/>
                        </a:lnSpc>
                        <a:spcAft>
                          <a:spcPts val="0"/>
                        </a:spcAft>
                      </a:pPr>
                      <a:endParaRPr lang="kk-KZ"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endParaRPr lang="kk-KZ"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endParaRPr lang="kk-KZ"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ct val="115000"/>
                        </a:lnSpc>
                        <a:spcAft>
                          <a:spcPts val="0"/>
                        </a:spcAft>
                      </a:pPr>
                      <a:endParaRPr lang="ru-RU" sz="1200" dirty="0">
                        <a:latin typeface="Times New Roman" pitchFamily="18" charset="0"/>
                        <a:ea typeface="Calibri"/>
                        <a:cs typeface="Times New Roman" pitchFamily="18" charset="0"/>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bl>
          </a:graphicData>
        </a:graphic>
      </p:graphicFrame>
    </p:spTree>
    <p:extLst>
      <p:ext uri="{BB962C8B-B14F-4D97-AF65-F5344CB8AC3E}">
        <p14:creationId xmlns:p14="http://schemas.microsoft.com/office/powerpoint/2010/main" val="1211386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654032"/>
          </a:xfrm>
        </p:spPr>
        <p:txBody>
          <a:bodyPr/>
          <a:lstStyle/>
          <a:p>
            <a:pPr algn="ct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ББ жақсарту ұсыныстары</a:t>
            </a:r>
            <a:endParaRPr lang="ru-RU" dirty="0"/>
          </a:p>
        </p:txBody>
      </p:sp>
      <p:sp>
        <p:nvSpPr>
          <p:cNvPr id="3" name="Содержимое 2"/>
          <p:cNvSpPr>
            <a:spLocks noGrp="1"/>
          </p:cNvSpPr>
          <p:nvPr>
            <p:ph idx="1"/>
          </p:nvPr>
        </p:nvSpPr>
        <p:spPr/>
        <p:txBody>
          <a:bodyPr>
            <a:normAutofit/>
          </a:bodyPr>
          <a:lstStyle/>
          <a:p>
            <a:pPr marL="342900" indent="-342900">
              <a:buAutoNum type="arabicPeriod"/>
            </a:pPr>
            <a:r>
              <a:rPr lang="kk-KZ" sz="1400" b="1" dirty="0">
                <a:solidFill>
                  <a:srgbClr val="002060"/>
                </a:solidFill>
                <a:latin typeface="Times New Roman" pitchFamily="18" charset="0"/>
                <a:cs typeface="Times New Roman" pitchFamily="18" charset="0"/>
              </a:rPr>
              <a:t>Халықаралық ынтымақтастықты  нығайту.</a:t>
            </a:r>
          </a:p>
          <a:p>
            <a:pPr marL="342900" indent="-342900">
              <a:buAutoNum type="arabicPeriod"/>
            </a:pPr>
            <a:r>
              <a:rPr lang="kk-KZ" sz="1400" b="1" dirty="0" smtClean="0">
                <a:solidFill>
                  <a:srgbClr val="002060"/>
                </a:solidFill>
                <a:latin typeface="Times New Roman" pitchFamily="18" charset="0"/>
                <a:cs typeface="Times New Roman" pitchFamily="18" charset="0"/>
              </a:rPr>
              <a:t>Ғылыми </a:t>
            </a:r>
            <a:r>
              <a:rPr lang="kk-KZ" sz="1400" b="1" dirty="0">
                <a:solidFill>
                  <a:srgbClr val="002060"/>
                </a:solidFill>
                <a:latin typeface="Times New Roman" pitchFamily="18" charset="0"/>
                <a:cs typeface="Times New Roman" pitchFamily="18" charset="0"/>
              </a:rPr>
              <a:t>жобалар дайындау бойынша біліктілігін арттыру.</a:t>
            </a:r>
          </a:p>
          <a:p>
            <a:pPr marL="342900" indent="-342900">
              <a:buAutoNum type="arabicPeriod"/>
            </a:pPr>
            <a:r>
              <a:rPr lang="ru-RU" sz="1400" b="1" dirty="0" err="1">
                <a:solidFill>
                  <a:srgbClr val="002060"/>
                </a:solidFill>
                <a:latin typeface="Times New Roman" pitchFamily="18" charset="0"/>
                <a:cs typeface="Times New Roman" pitchFamily="18" charset="0"/>
              </a:rPr>
              <a:t>Жас</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білікті</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кадрларды</a:t>
            </a:r>
            <a:r>
              <a:rPr lang="ru-RU" sz="1400" b="1" dirty="0">
                <a:solidFill>
                  <a:srgbClr val="002060"/>
                </a:solidFill>
                <a:latin typeface="Times New Roman" pitchFamily="18" charset="0"/>
                <a:cs typeface="Times New Roman" pitchFamily="18" charset="0"/>
              </a:rPr>
              <a:t> </a:t>
            </a:r>
            <a:r>
              <a:rPr lang="ru-RU" sz="1400" b="1" dirty="0" err="1">
                <a:solidFill>
                  <a:srgbClr val="002060"/>
                </a:solidFill>
                <a:latin typeface="Times New Roman" pitchFamily="18" charset="0"/>
                <a:cs typeface="Times New Roman" pitchFamily="18" charset="0"/>
              </a:rPr>
              <a:t>тарту</a:t>
            </a:r>
            <a:r>
              <a:rPr lang="ru-RU" sz="1400" b="1" dirty="0">
                <a:solidFill>
                  <a:srgbClr val="002060"/>
                </a:solidFill>
                <a:latin typeface="Times New Roman" pitchFamily="18" charset="0"/>
                <a:cs typeface="Times New Roman" pitchFamily="18" charset="0"/>
              </a:rPr>
              <a:t>. </a:t>
            </a:r>
          </a:p>
          <a:p>
            <a:pPr marL="342900" indent="-342900">
              <a:buAutoNum type="arabicPeriod"/>
            </a:pPr>
            <a:r>
              <a:rPr lang="kk-KZ" sz="1400" b="1" dirty="0">
                <a:solidFill>
                  <a:srgbClr val="002060"/>
                </a:solidFill>
                <a:latin typeface="Times New Roman" pitchFamily="18" charset="0"/>
                <a:cs typeface="Times New Roman" pitchFamily="18" charset="0"/>
              </a:rPr>
              <a:t>Бейіндік пәндер бойынша ғылыми, оқу, әдістемелік әдебиеттер қорын көбейту.</a:t>
            </a:r>
          </a:p>
          <a:p>
            <a:pPr marL="342900" indent="-342900">
              <a:buAutoNum type="arabicPeriod"/>
            </a:pPr>
            <a:r>
              <a:rPr lang="kk-KZ" sz="1400" b="1" dirty="0">
                <a:solidFill>
                  <a:srgbClr val="002060"/>
                </a:solidFill>
                <a:latin typeface="Times New Roman" pitchFamily="18" charset="0"/>
                <a:cs typeface="Times New Roman" pitchFamily="18" charset="0"/>
              </a:rPr>
              <a:t>ОПҚ және студенттердің академиялық ұтқырлық көрсеткіштерін  арттыру.</a:t>
            </a:r>
          </a:p>
          <a:p>
            <a:pPr marL="342900" indent="-342900">
              <a:buAutoNum type="arabicPeriod"/>
            </a:pPr>
            <a:r>
              <a:rPr lang="kk-KZ" sz="1400" b="1" dirty="0">
                <a:solidFill>
                  <a:srgbClr val="002060"/>
                </a:solidFill>
                <a:latin typeface="Times New Roman" pitchFamily="18" charset="0"/>
                <a:cs typeface="Times New Roman" pitchFamily="18" charset="0"/>
              </a:rPr>
              <a:t>ОПҚ-ның шет тілдерін меңгеру деңгейін көтеру. </a:t>
            </a:r>
          </a:p>
          <a:p>
            <a:pPr marL="342900" indent="-342900">
              <a:buAutoNum type="arabicPeriod"/>
            </a:pPr>
            <a:endParaRPr lang="kk-KZ" sz="1400" b="1" dirty="0">
              <a:solidFill>
                <a:srgbClr val="002060"/>
              </a:solidFill>
              <a:latin typeface="Times New Roman" pitchFamily="18" charset="0"/>
              <a:cs typeface="Times New Roman" pitchFamily="18" charset="0"/>
            </a:endParaRPr>
          </a:p>
          <a:p>
            <a:pPr marL="342900" indent="-342900">
              <a:buAutoNum type="arabicPeriod"/>
            </a:pPr>
            <a:endParaRPr lang="kk-KZ" sz="1400" dirty="0">
              <a:solidFill>
                <a:schemeClr val="dk1"/>
              </a:solidFill>
              <a:latin typeface="Times New Roman" pitchFamily="18" charset="0"/>
              <a:cs typeface="Times New Roman" pitchFamily="18" charset="0"/>
            </a:endParaRPr>
          </a:p>
          <a:p>
            <a:pPr marL="342900" indent="-342900">
              <a:buAutoNum type="arabicPeriod"/>
            </a:pPr>
            <a:endParaRPr lang="kk-KZ" sz="1400" dirty="0">
              <a:latin typeface="Times New Roman" pitchFamily="18" charset="0"/>
              <a:cs typeface="Times New Roman" pitchFamily="18" charset="0"/>
            </a:endParaRPr>
          </a:p>
          <a:p>
            <a:pPr marL="342900" indent="-342900">
              <a:buAutoNum type="arabicPeriod"/>
            </a:pP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725470"/>
          </a:xfrm>
        </p:spPr>
        <p:txBody>
          <a:bodyPr>
            <a:normAutofit fontScale="90000"/>
          </a:bodyPr>
          <a:lstStyle/>
          <a:p>
            <a:pPr algn="ctr"/>
            <a:r>
              <a:rPr lang="kk-KZ"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 беру бағдарламасының сипаттамасы</a:t>
            </a:r>
            <a:endParaRPr lang="ru-RU"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5" name="Содержимое 4"/>
          <p:cNvSpPr>
            <a:spLocks noGrp="1"/>
          </p:cNvSpPr>
          <p:nvPr>
            <p:ph idx="1"/>
          </p:nvPr>
        </p:nvSpPr>
        <p:spPr>
          <a:xfrm>
            <a:off x="457200" y="1142984"/>
            <a:ext cx="8186766" cy="5330968"/>
          </a:xfrm>
        </p:spPr>
        <p:txBody>
          <a:bodyPr>
            <a:normAutofit fontScale="70000" lnSpcReduction="20000"/>
          </a:bodyPr>
          <a:lstStyle/>
          <a:p>
            <a:pPr marL="0" indent="358775" algn="just">
              <a:lnSpc>
                <a:spcPct val="120000"/>
              </a:lnSpc>
              <a:spcBef>
                <a:spcPts val="0"/>
              </a:spcBef>
              <a:buFont typeface="Wingdings" pitchFamily="2" charset="2"/>
              <a:buNone/>
            </a:pPr>
            <a:r>
              <a:rPr lang="kk-KZ" dirty="0">
                <a:solidFill>
                  <a:schemeClr val="tx2">
                    <a:lumMod val="50000"/>
                  </a:schemeClr>
                </a:solidFill>
                <a:latin typeface="Times New Roman" pitchFamily="18" charset="0"/>
                <a:cs typeface="Times New Roman" pitchFamily="18" charset="0"/>
              </a:rPr>
              <a:t>Қазіргі таңда </a:t>
            </a:r>
            <a:r>
              <a:rPr lang="kk-KZ" dirty="0" smtClean="0">
                <a:solidFill>
                  <a:schemeClr val="tx2">
                    <a:lumMod val="50000"/>
                  </a:schemeClr>
                </a:solidFill>
                <a:latin typeface="Times New Roman" pitchFamily="18" charset="0"/>
                <a:cs typeface="Times New Roman" pitchFamily="18" charset="0"/>
              </a:rPr>
              <a:t>«6В01485 </a:t>
            </a:r>
            <a:r>
              <a:rPr lang="kk-KZ" dirty="0">
                <a:solidFill>
                  <a:schemeClr val="tx2">
                    <a:lumMod val="50000"/>
                  </a:schemeClr>
                </a:solidFill>
                <a:latin typeface="Times New Roman" pitchFamily="18" charset="0"/>
                <a:cs typeface="Times New Roman" pitchFamily="18" charset="0"/>
              </a:rPr>
              <a:t>– </a:t>
            </a:r>
            <a:r>
              <a:rPr lang="kk-KZ" dirty="0" smtClean="0">
                <a:solidFill>
                  <a:schemeClr val="tx2">
                    <a:lumMod val="50000"/>
                  </a:schemeClr>
                </a:solidFill>
                <a:latin typeface="Times New Roman" pitchFamily="18" charset="0"/>
                <a:cs typeface="Times New Roman" pitchFamily="18" charset="0"/>
              </a:rPr>
              <a:t>Дене шынықтыру және  бастапқы әскери дайындық» білім </a:t>
            </a:r>
            <a:r>
              <a:rPr lang="kk-KZ" dirty="0">
                <a:solidFill>
                  <a:schemeClr val="tx2">
                    <a:lumMod val="50000"/>
                  </a:schemeClr>
                </a:solidFill>
                <a:latin typeface="Times New Roman" pitchFamily="18" charset="0"/>
                <a:cs typeface="Times New Roman" pitchFamily="18" charset="0"/>
              </a:rPr>
              <a:t>беру бағдарламасы бойынша дайындығы, Қ.А.Ясауи атындағы Халықаралық қазақ-түрік университетінің ҚР ҒБМ тарапынан 03.02.2012 жылы бекітілген </a:t>
            </a:r>
            <a:r>
              <a:rPr lang="ru-RU" dirty="0">
                <a:solidFill>
                  <a:schemeClr val="tx2">
                    <a:lumMod val="50000"/>
                  </a:schemeClr>
                </a:solidFill>
                <a:latin typeface="Times New Roman" pitchFamily="18" charset="0"/>
                <a:cs typeface="Times New Roman" pitchFamily="18" charset="0"/>
              </a:rPr>
              <a:t>№</a:t>
            </a:r>
            <a:r>
              <a:rPr lang="kk-KZ" dirty="0">
                <a:solidFill>
                  <a:schemeClr val="tx2">
                    <a:lumMod val="50000"/>
                  </a:schemeClr>
                </a:solidFill>
                <a:latin typeface="Times New Roman" pitchFamily="18" charset="0"/>
                <a:cs typeface="Times New Roman" pitchFamily="18" charset="0"/>
              </a:rPr>
              <a:t> 013708 санды мемлекеттік лицензиясының қосымшасына сәйкес жүзеге асырылады. Лицензияның әрекет ету мерзімі шексіз.</a:t>
            </a:r>
          </a:p>
          <a:p>
            <a:pPr marL="0" indent="0" algn="just">
              <a:spcAft>
                <a:spcPts val="0"/>
              </a:spcAft>
              <a:buNone/>
            </a:pPr>
            <a:r>
              <a:rPr lang="kk-KZ" b="1" dirty="0">
                <a:solidFill>
                  <a:schemeClr val="tx2">
                    <a:lumMod val="50000"/>
                  </a:schemeClr>
                </a:solidFill>
                <a:latin typeface="Times New Roman" pitchFamily="18" charset="0"/>
                <a:cs typeface="Times New Roman" pitchFamily="18" charset="0"/>
              </a:rPr>
              <a:t>ББ мақсаты: </a:t>
            </a:r>
            <a:r>
              <a:rPr lang="kk-KZ" dirty="0">
                <a:latin typeface="Times New Roman"/>
                <a:ea typeface="Calibri"/>
              </a:rPr>
              <a:t>Дене шынықтыру және бастапқы әскери дайындық мұғалімінің теориялық және әдістемелік білімдерін меңгерген, оларды кәсіби міндеттерін шешуде қолдана білетін, бәсекеге қабілетті жоғары білімді тұлғаны қалыптастыру.</a:t>
            </a:r>
            <a:r>
              <a:rPr lang="kk-KZ" dirty="0">
                <a:latin typeface="Times New Roman"/>
                <a:ea typeface="Times New Roman"/>
                <a:cs typeface="KZ Times New Roman"/>
              </a:rPr>
              <a:t>       </a:t>
            </a:r>
            <a:endParaRPr lang="ru-RU" sz="4400" dirty="0">
              <a:latin typeface="Times New Roman"/>
              <a:ea typeface="Times New Roman"/>
            </a:endParaRPr>
          </a:p>
          <a:p>
            <a:pPr marL="0" indent="0" algn="just">
              <a:spcAft>
                <a:spcPts val="0"/>
              </a:spcAft>
              <a:buNone/>
            </a:pPr>
            <a:r>
              <a:rPr lang="kk-KZ" b="1" dirty="0" smtClean="0">
                <a:solidFill>
                  <a:schemeClr val="tx2">
                    <a:lumMod val="50000"/>
                  </a:schemeClr>
                </a:solidFill>
                <a:latin typeface="Times New Roman" pitchFamily="18" charset="0"/>
                <a:cs typeface="Times New Roman" pitchFamily="18" charset="0"/>
              </a:rPr>
              <a:t>Берілетін </a:t>
            </a:r>
            <a:r>
              <a:rPr lang="kk-KZ" b="1" dirty="0">
                <a:solidFill>
                  <a:schemeClr val="tx2">
                    <a:lumMod val="50000"/>
                  </a:schemeClr>
                </a:solidFill>
                <a:latin typeface="Times New Roman" pitchFamily="18" charset="0"/>
                <a:cs typeface="Times New Roman" pitchFamily="18" charset="0"/>
              </a:rPr>
              <a:t>дәреже: </a:t>
            </a:r>
            <a:r>
              <a:rPr lang="kk-KZ" b="1" dirty="0" smtClean="0">
                <a:solidFill>
                  <a:schemeClr val="tx2">
                    <a:lumMod val="50000"/>
                  </a:schemeClr>
                </a:solidFill>
                <a:latin typeface="Times New Roman" pitchFamily="18" charset="0"/>
                <a:cs typeface="Times New Roman" pitchFamily="18" charset="0"/>
              </a:rPr>
              <a:t>«</a:t>
            </a:r>
            <a:r>
              <a:rPr lang="kk-KZ" dirty="0" smtClean="0">
                <a:solidFill>
                  <a:schemeClr val="tx2">
                    <a:lumMod val="50000"/>
                  </a:schemeClr>
                </a:solidFill>
                <a:latin typeface="Times New Roman" pitchFamily="18" charset="0"/>
                <a:cs typeface="Times New Roman" pitchFamily="18" charset="0"/>
              </a:rPr>
              <a:t>6B01485 –</a:t>
            </a:r>
            <a:r>
              <a:rPr lang="kk-KZ" b="1" dirty="0" smtClean="0">
                <a:solidFill>
                  <a:schemeClr val="tx2">
                    <a:lumMod val="50000"/>
                  </a:schemeClr>
                </a:solidFill>
                <a:latin typeface="Times New Roman" pitchFamily="18" charset="0"/>
                <a:cs typeface="Times New Roman" pitchFamily="18" charset="0"/>
              </a:rPr>
              <a:t> </a:t>
            </a:r>
            <a:r>
              <a:rPr lang="kk-KZ" sz="3300" dirty="0" smtClean="0">
                <a:solidFill>
                  <a:srgbClr val="1F497D">
                    <a:lumMod val="50000"/>
                  </a:srgbClr>
                </a:solidFill>
                <a:latin typeface="Times New Roman" pitchFamily="18" charset="0"/>
                <a:cs typeface="Times New Roman" pitchFamily="18" charset="0"/>
              </a:rPr>
              <a:t>Дене шынықтыру </a:t>
            </a:r>
            <a:r>
              <a:rPr lang="kk-KZ" sz="3300" dirty="0">
                <a:solidFill>
                  <a:srgbClr val="1F497D">
                    <a:lumMod val="50000"/>
                  </a:srgbClr>
                </a:solidFill>
                <a:latin typeface="Times New Roman" pitchFamily="18" charset="0"/>
                <a:cs typeface="Times New Roman" pitchFamily="18" charset="0"/>
              </a:rPr>
              <a:t>және  бастапқы әскери </a:t>
            </a:r>
            <a:r>
              <a:rPr lang="kk-KZ" sz="3300" dirty="0" smtClean="0">
                <a:solidFill>
                  <a:srgbClr val="1F497D">
                    <a:lumMod val="50000"/>
                  </a:srgbClr>
                </a:solidFill>
                <a:latin typeface="Times New Roman" pitchFamily="18" charset="0"/>
                <a:cs typeface="Times New Roman" pitchFamily="18" charset="0"/>
              </a:rPr>
              <a:t>дайындық</a:t>
            </a:r>
            <a:r>
              <a:rPr lang="kk-KZ" dirty="0" smtClean="0">
                <a:solidFill>
                  <a:schemeClr val="tx2">
                    <a:lumMod val="50000"/>
                  </a:schemeClr>
                </a:solidFill>
                <a:latin typeface="Times New Roman" pitchFamily="18" charset="0"/>
                <a:cs typeface="Times New Roman" pitchFamily="18" charset="0"/>
              </a:rPr>
              <a:t>» </a:t>
            </a:r>
            <a:r>
              <a:rPr lang="kk-KZ" dirty="0">
                <a:solidFill>
                  <a:schemeClr val="tx2">
                    <a:lumMod val="50000"/>
                  </a:schemeClr>
                </a:solidFill>
                <a:latin typeface="Times New Roman" pitchFamily="18" charset="0"/>
                <a:cs typeface="Times New Roman" pitchFamily="18" charset="0"/>
              </a:rPr>
              <a:t>білім беру бағдарламасы бойынша білім </a:t>
            </a:r>
            <a:r>
              <a:rPr lang="kk-KZ" dirty="0" smtClean="0">
                <a:solidFill>
                  <a:schemeClr val="tx2">
                    <a:lumMod val="50000"/>
                  </a:schemeClr>
                </a:solidFill>
                <a:latin typeface="Times New Roman" pitchFamily="18" charset="0"/>
                <a:cs typeface="Times New Roman" pitchFamily="18" charset="0"/>
              </a:rPr>
              <a:t>бакалавры.</a:t>
            </a:r>
            <a:endParaRPr lang="ru-RU" dirty="0">
              <a:solidFill>
                <a:schemeClr val="tx2">
                  <a:lumMod val="50000"/>
                </a:schemeClr>
              </a:solidFill>
              <a:latin typeface="Times New Roman" pitchFamily="18" charset="0"/>
              <a:cs typeface="Times New Roman" pitchFamily="18" charset="0"/>
            </a:endParaRPr>
          </a:p>
          <a:p>
            <a:pPr marL="0" indent="0" algn="just">
              <a:spcAft>
                <a:spcPts val="0"/>
              </a:spcAft>
              <a:buNone/>
            </a:pPr>
            <a:r>
              <a:rPr lang="kk-KZ" b="1" dirty="0" smtClean="0">
                <a:solidFill>
                  <a:schemeClr val="tx2">
                    <a:lumMod val="50000"/>
                  </a:schemeClr>
                </a:solidFill>
                <a:latin typeface="Times New Roman" pitchFamily="18" charset="0"/>
                <a:cs typeface="Times New Roman" pitchFamily="18" charset="0"/>
              </a:rPr>
              <a:t>Кәсіби </a:t>
            </a:r>
            <a:r>
              <a:rPr lang="kk-KZ" b="1" dirty="0">
                <a:solidFill>
                  <a:schemeClr val="tx2">
                    <a:lumMod val="50000"/>
                  </a:schemeClr>
                </a:solidFill>
                <a:latin typeface="Times New Roman" pitchFamily="18" charset="0"/>
                <a:cs typeface="Times New Roman" pitchFamily="18" charset="0"/>
              </a:rPr>
              <a:t>қызмет саласы: </a:t>
            </a:r>
            <a:r>
              <a:rPr lang="en-US" dirty="0">
                <a:solidFill>
                  <a:schemeClr val="tx2">
                    <a:lumMod val="50000"/>
                  </a:schemeClr>
                </a:solidFill>
                <a:latin typeface="Times New Roman" pitchFamily="18" charset="0"/>
                <a:cs typeface="Times New Roman" pitchFamily="18" charset="0"/>
              </a:rPr>
              <a:t>6B01485 – «</a:t>
            </a:r>
            <a:r>
              <a:rPr lang="kk-KZ" dirty="0">
                <a:solidFill>
                  <a:schemeClr val="tx2">
                    <a:lumMod val="50000"/>
                  </a:schemeClr>
                </a:solidFill>
                <a:latin typeface="Times New Roman" pitchFamily="18" charset="0"/>
                <a:cs typeface="Times New Roman" pitchFamily="18" charset="0"/>
              </a:rPr>
              <a:t>Дене шынықтыру және бастапқы әскери дайындық» білім беру бағдарламасы бойынша білім бакалавры өзінің кәсіби қызметін білім беру саласында атқарады.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10">
            <a:extLst>
              <a:ext uri="{FF2B5EF4-FFF2-40B4-BE49-F238E27FC236}">
                <a16:creationId xmlns:a16="http://schemas.microsoft.com/office/drawing/2014/main" xmlns="" id="{1069CF20-4CDF-4BB9-B10B-C11564F9887F}"/>
              </a:ext>
            </a:extLst>
          </p:cNvPr>
          <p:cNvSpPr>
            <a:spLocks/>
          </p:cNvSpPr>
          <p:nvPr/>
        </p:nvSpPr>
        <p:spPr bwMode="auto">
          <a:xfrm rot="21348405">
            <a:off x="1710498" y="4407987"/>
            <a:ext cx="1973365" cy="1979259"/>
          </a:xfrm>
          <a:custGeom>
            <a:avLst/>
            <a:gdLst>
              <a:gd name="connsiteX0" fmla="*/ 1323738 w 1754552"/>
              <a:gd name="connsiteY0" fmla="*/ 0 h 1778276"/>
              <a:gd name="connsiteX1" fmla="*/ 1541936 w 1754552"/>
              <a:gd name="connsiteY1" fmla="*/ 297949 h 1778276"/>
              <a:gd name="connsiteX2" fmla="*/ 1754552 w 1754552"/>
              <a:gd name="connsiteY2" fmla="*/ 581770 h 1778276"/>
              <a:gd name="connsiteX3" fmla="*/ 1178366 w 1754552"/>
              <a:gd name="connsiteY3" fmla="*/ 1778276 h 1778276"/>
              <a:gd name="connsiteX4" fmla="*/ 1068788 w 1754552"/>
              <a:gd name="connsiteY4" fmla="*/ 1721897 h 1778276"/>
              <a:gd name="connsiteX5" fmla="*/ 961591 w 1754552"/>
              <a:gd name="connsiteY5" fmla="*/ 1659165 h 1778276"/>
              <a:gd name="connsiteX6" fmla="*/ 859953 w 1754552"/>
              <a:gd name="connsiteY6" fmla="*/ 1590875 h 1778276"/>
              <a:gd name="connsiteX7" fmla="*/ 762285 w 1754552"/>
              <a:gd name="connsiteY7" fmla="*/ 1517821 h 1778276"/>
              <a:gd name="connsiteX8" fmla="*/ 670970 w 1754552"/>
              <a:gd name="connsiteY8" fmla="*/ 1440002 h 1778276"/>
              <a:gd name="connsiteX9" fmla="*/ 582037 w 1754552"/>
              <a:gd name="connsiteY9" fmla="*/ 1355830 h 1778276"/>
              <a:gd name="connsiteX10" fmla="*/ 498662 w 1754552"/>
              <a:gd name="connsiteY10" fmla="*/ 1267688 h 1778276"/>
              <a:gd name="connsiteX11" fmla="*/ 420845 w 1754552"/>
              <a:gd name="connsiteY11" fmla="*/ 1174782 h 1778276"/>
              <a:gd name="connsiteX12" fmla="*/ 347793 w 1754552"/>
              <a:gd name="connsiteY12" fmla="*/ 1078699 h 1778276"/>
              <a:gd name="connsiteX13" fmla="*/ 280299 w 1754552"/>
              <a:gd name="connsiteY13" fmla="*/ 977852 h 1778276"/>
              <a:gd name="connsiteX14" fmla="*/ 217569 w 1754552"/>
              <a:gd name="connsiteY14" fmla="*/ 873034 h 1778276"/>
              <a:gd name="connsiteX15" fmla="*/ 162780 w 1754552"/>
              <a:gd name="connsiteY15" fmla="*/ 764247 h 1778276"/>
              <a:gd name="connsiteX16" fmla="*/ 137370 w 1754552"/>
              <a:gd name="connsiteY16" fmla="*/ 709456 h 1778276"/>
              <a:gd name="connsiteX17" fmla="*/ 112755 w 1754552"/>
              <a:gd name="connsiteY17" fmla="*/ 653077 h 1778276"/>
              <a:gd name="connsiteX18" fmla="*/ 89727 w 1754552"/>
              <a:gd name="connsiteY18" fmla="*/ 596698 h 1778276"/>
              <a:gd name="connsiteX19" fmla="*/ 68288 w 1754552"/>
              <a:gd name="connsiteY19" fmla="*/ 538730 h 1778276"/>
              <a:gd name="connsiteX20" fmla="*/ 48437 w 1754552"/>
              <a:gd name="connsiteY20" fmla="*/ 480763 h 1778276"/>
              <a:gd name="connsiteX21" fmla="*/ 31762 w 1754552"/>
              <a:gd name="connsiteY21" fmla="*/ 421208 h 1778276"/>
              <a:gd name="connsiteX22" fmla="*/ 15087 w 1754552"/>
              <a:gd name="connsiteY22" fmla="*/ 361652 h 1778276"/>
              <a:gd name="connsiteX23" fmla="*/ 0 w 1754552"/>
              <a:gd name="connsiteY23" fmla="*/ 302097 h 1778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54552" h="1778276">
                <a:moveTo>
                  <a:pt x="1323738" y="0"/>
                </a:moveTo>
                <a:lnTo>
                  <a:pt x="1541936" y="297949"/>
                </a:lnTo>
                <a:lnTo>
                  <a:pt x="1754552" y="581770"/>
                </a:lnTo>
                <a:lnTo>
                  <a:pt x="1178366" y="1778276"/>
                </a:lnTo>
                <a:lnTo>
                  <a:pt x="1068788" y="1721897"/>
                </a:lnTo>
                <a:lnTo>
                  <a:pt x="961591" y="1659165"/>
                </a:lnTo>
                <a:lnTo>
                  <a:pt x="859953" y="1590875"/>
                </a:lnTo>
                <a:lnTo>
                  <a:pt x="762285" y="1517821"/>
                </a:lnTo>
                <a:lnTo>
                  <a:pt x="670970" y="1440002"/>
                </a:lnTo>
                <a:lnTo>
                  <a:pt x="582037" y="1355830"/>
                </a:lnTo>
                <a:lnTo>
                  <a:pt x="498662" y="1267688"/>
                </a:lnTo>
                <a:lnTo>
                  <a:pt x="420845" y="1174782"/>
                </a:lnTo>
                <a:lnTo>
                  <a:pt x="347793" y="1078699"/>
                </a:lnTo>
                <a:lnTo>
                  <a:pt x="280299" y="977852"/>
                </a:lnTo>
                <a:lnTo>
                  <a:pt x="217569" y="873034"/>
                </a:lnTo>
                <a:lnTo>
                  <a:pt x="162780" y="764247"/>
                </a:lnTo>
                <a:lnTo>
                  <a:pt x="137370" y="709456"/>
                </a:lnTo>
                <a:lnTo>
                  <a:pt x="112755" y="653077"/>
                </a:lnTo>
                <a:lnTo>
                  <a:pt x="89727" y="596698"/>
                </a:lnTo>
                <a:lnTo>
                  <a:pt x="68288" y="538730"/>
                </a:lnTo>
                <a:lnTo>
                  <a:pt x="48437" y="480763"/>
                </a:lnTo>
                <a:lnTo>
                  <a:pt x="31762" y="421208"/>
                </a:lnTo>
                <a:lnTo>
                  <a:pt x="15087" y="361652"/>
                </a:lnTo>
                <a:lnTo>
                  <a:pt x="0" y="302097"/>
                </a:lnTo>
                <a:close/>
              </a:path>
            </a:pathLst>
          </a:custGeom>
          <a:solidFill>
            <a:srgbClr val="5FABDC"/>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8" name="Freeform 6">
            <a:extLst>
              <a:ext uri="{FF2B5EF4-FFF2-40B4-BE49-F238E27FC236}">
                <a16:creationId xmlns:a16="http://schemas.microsoft.com/office/drawing/2014/main" xmlns="" id="{88A547D2-473F-4589-916C-C8F6932BFF33}"/>
              </a:ext>
            </a:extLst>
          </p:cNvPr>
          <p:cNvSpPr>
            <a:spLocks/>
          </p:cNvSpPr>
          <p:nvPr/>
        </p:nvSpPr>
        <p:spPr bwMode="auto">
          <a:xfrm rot="21279527">
            <a:off x="4332840" y="1517682"/>
            <a:ext cx="1947211" cy="1838301"/>
          </a:xfrm>
          <a:custGeom>
            <a:avLst/>
            <a:gdLst>
              <a:gd name="connsiteX0" fmla="*/ 0 w 1700213"/>
              <a:gd name="connsiteY0" fmla="*/ 0 h 1649668"/>
              <a:gd name="connsiteX1" fmla="*/ 61913 w 1700213"/>
              <a:gd name="connsiteY1" fmla="*/ 1588 h 1649668"/>
              <a:gd name="connsiteX2" fmla="*/ 123032 w 1700213"/>
              <a:gd name="connsiteY2" fmla="*/ 3175 h 1649668"/>
              <a:gd name="connsiteX3" fmla="*/ 185738 w 1700213"/>
              <a:gd name="connsiteY3" fmla="*/ 7938 h 1649668"/>
              <a:gd name="connsiteX4" fmla="*/ 246857 w 1700213"/>
              <a:gd name="connsiteY4" fmla="*/ 14288 h 1649668"/>
              <a:gd name="connsiteX5" fmla="*/ 307182 w 1700213"/>
              <a:gd name="connsiteY5" fmla="*/ 21431 h 1649668"/>
              <a:gd name="connsiteX6" fmla="*/ 366713 w 1700213"/>
              <a:gd name="connsiteY6" fmla="*/ 32544 h 1649668"/>
              <a:gd name="connsiteX7" fmla="*/ 427832 w 1700213"/>
              <a:gd name="connsiteY7" fmla="*/ 42863 h 1649668"/>
              <a:gd name="connsiteX8" fmla="*/ 487363 w 1700213"/>
              <a:gd name="connsiteY8" fmla="*/ 54769 h 1649668"/>
              <a:gd name="connsiteX9" fmla="*/ 546894 w 1700213"/>
              <a:gd name="connsiteY9" fmla="*/ 70644 h 1649668"/>
              <a:gd name="connsiteX10" fmla="*/ 604838 w 1700213"/>
              <a:gd name="connsiteY10" fmla="*/ 85725 h 1649668"/>
              <a:gd name="connsiteX11" fmla="*/ 662782 w 1700213"/>
              <a:gd name="connsiteY11" fmla="*/ 103981 h 1649668"/>
              <a:gd name="connsiteX12" fmla="*/ 720725 w 1700213"/>
              <a:gd name="connsiteY12" fmla="*/ 123825 h 1649668"/>
              <a:gd name="connsiteX13" fmla="*/ 777082 w 1700213"/>
              <a:gd name="connsiteY13" fmla="*/ 143669 h 1649668"/>
              <a:gd name="connsiteX14" fmla="*/ 833438 w 1700213"/>
              <a:gd name="connsiteY14" fmla="*/ 166688 h 1649668"/>
              <a:gd name="connsiteX15" fmla="*/ 889794 w 1700213"/>
              <a:gd name="connsiteY15" fmla="*/ 190500 h 1649668"/>
              <a:gd name="connsiteX16" fmla="*/ 944563 w 1700213"/>
              <a:gd name="connsiteY16" fmla="*/ 216694 h 1649668"/>
              <a:gd name="connsiteX17" fmla="*/ 1050925 w 1700213"/>
              <a:gd name="connsiteY17" fmla="*/ 271463 h 1649668"/>
              <a:gd name="connsiteX18" fmla="*/ 1156494 w 1700213"/>
              <a:gd name="connsiteY18" fmla="*/ 332581 h 1649668"/>
              <a:gd name="connsiteX19" fmla="*/ 1257301 w 1700213"/>
              <a:gd name="connsiteY19" fmla="*/ 399256 h 1649668"/>
              <a:gd name="connsiteX20" fmla="*/ 1354932 w 1700213"/>
              <a:gd name="connsiteY20" fmla="*/ 473075 h 1649668"/>
              <a:gd name="connsiteX21" fmla="*/ 1447801 w 1700213"/>
              <a:gd name="connsiteY21" fmla="*/ 551656 h 1649668"/>
              <a:gd name="connsiteX22" fmla="*/ 1537494 w 1700213"/>
              <a:gd name="connsiteY22" fmla="*/ 635794 h 1649668"/>
              <a:gd name="connsiteX23" fmla="*/ 1621632 w 1700213"/>
              <a:gd name="connsiteY23" fmla="*/ 725488 h 1649668"/>
              <a:gd name="connsiteX24" fmla="*/ 1700213 w 1700213"/>
              <a:gd name="connsiteY24" fmla="*/ 819944 h 1649668"/>
              <a:gd name="connsiteX25" fmla="*/ 660267 w 1700213"/>
              <a:gd name="connsiteY25" fmla="*/ 1649668 h 1649668"/>
              <a:gd name="connsiteX26" fmla="*/ 318902 w 1700213"/>
              <a:gd name="connsiteY26" fmla="*/ 1474309 h 1649668"/>
              <a:gd name="connsiteX27" fmla="*/ 0 w 1700213"/>
              <a:gd name="connsiteY27" fmla="*/ 1312853 h 164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0213" h="1649668">
                <a:moveTo>
                  <a:pt x="0" y="0"/>
                </a:moveTo>
                <a:lnTo>
                  <a:pt x="61913" y="1588"/>
                </a:lnTo>
                <a:lnTo>
                  <a:pt x="123032" y="3175"/>
                </a:lnTo>
                <a:lnTo>
                  <a:pt x="185738" y="7938"/>
                </a:lnTo>
                <a:lnTo>
                  <a:pt x="246857" y="14288"/>
                </a:lnTo>
                <a:lnTo>
                  <a:pt x="307182" y="21431"/>
                </a:lnTo>
                <a:lnTo>
                  <a:pt x="366713" y="32544"/>
                </a:lnTo>
                <a:lnTo>
                  <a:pt x="427832" y="42863"/>
                </a:lnTo>
                <a:lnTo>
                  <a:pt x="487363" y="54769"/>
                </a:lnTo>
                <a:lnTo>
                  <a:pt x="546894" y="70644"/>
                </a:lnTo>
                <a:lnTo>
                  <a:pt x="604838" y="85725"/>
                </a:lnTo>
                <a:lnTo>
                  <a:pt x="662782" y="103981"/>
                </a:lnTo>
                <a:lnTo>
                  <a:pt x="720725" y="123825"/>
                </a:lnTo>
                <a:lnTo>
                  <a:pt x="777082" y="143669"/>
                </a:lnTo>
                <a:lnTo>
                  <a:pt x="833438" y="166688"/>
                </a:lnTo>
                <a:lnTo>
                  <a:pt x="889794" y="190500"/>
                </a:lnTo>
                <a:lnTo>
                  <a:pt x="944563" y="216694"/>
                </a:lnTo>
                <a:lnTo>
                  <a:pt x="1050925" y="271463"/>
                </a:lnTo>
                <a:lnTo>
                  <a:pt x="1156494" y="332581"/>
                </a:lnTo>
                <a:lnTo>
                  <a:pt x="1257301" y="399256"/>
                </a:lnTo>
                <a:lnTo>
                  <a:pt x="1354932" y="473075"/>
                </a:lnTo>
                <a:lnTo>
                  <a:pt x="1447801" y="551656"/>
                </a:lnTo>
                <a:lnTo>
                  <a:pt x="1537494" y="635794"/>
                </a:lnTo>
                <a:lnTo>
                  <a:pt x="1621632" y="725488"/>
                </a:lnTo>
                <a:lnTo>
                  <a:pt x="1700213" y="819944"/>
                </a:lnTo>
                <a:lnTo>
                  <a:pt x="660267" y="1649668"/>
                </a:lnTo>
                <a:lnTo>
                  <a:pt x="318902" y="1474309"/>
                </a:lnTo>
                <a:lnTo>
                  <a:pt x="0" y="1312853"/>
                </a:lnTo>
                <a:close/>
              </a:path>
            </a:pathLst>
          </a:custGeom>
          <a:solidFill>
            <a:srgbClr val="EC6E6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Заголовок 1">
            <a:extLst>
              <a:ext uri="{FF2B5EF4-FFF2-40B4-BE49-F238E27FC236}">
                <a16:creationId xmlns:a16="http://schemas.microsoft.com/office/drawing/2014/main" xmlns="" id="{8E0E804A-A0C3-43B0-9E45-1BCE16E6A44E}"/>
              </a:ext>
            </a:extLst>
          </p:cNvPr>
          <p:cNvSpPr>
            <a:spLocks noGrp="1"/>
          </p:cNvSpPr>
          <p:nvPr>
            <p:ph type="title"/>
          </p:nvPr>
        </p:nvSpPr>
        <p:spPr>
          <a:xfrm>
            <a:off x="457200" y="274638"/>
            <a:ext cx="8219256" cy="1143000"/>
          </a:xfrm>
        </p:spPr>
        <p:txBody>
          <a:bodyPr>
            <a:normAutofit fontScale="90000"/>
          </a:bodyPr>
          <a:lstStyle/>
          <a:p>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6В01485 </a:t>
            </a: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Дене шынықтыру және бастапқы </a:t>
            </a: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әскери дайындық бағытындағы </a:t>
            </a: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ББ атрибуттары</a:t>
            </a:r>
            <a:endParaRPr lang="ru-RU" sz="2000" dirty="0"/>
          </a:p>
        </p:txBody>
      </p:sp>
      <p:sp>
        <p:nvSpPr>
          <p:cNvPr id="13" name="Семиугольник 12">
            <a:extLst>
              <a:ext uri="{FF2B5EF4-FFF2-40B4-BE49-F238E27FC236}">
                <a16:creationId xmlns:a16="http://schemas.microsoft.com/office/drawing/2014/main" xmlns="" id="{3FC34D17-6F35-4BA8-8216-D624601540D0}"/>
              </a:ext>
            </a:extLst>
          </p:cNvPr>
          <p:cNvSpPr/>
          <p:nvPr/>
        </p:nvSpPr>
        <p:spPr>
          <a:xfrm>
            <a:off x="3210826" y="3112655"/>
            <a:ext cx="2105265" cy="1804351"/>
          </a:xfrm>
          <a:prstGeom prst="heptagon">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kk-KZ" sz="1400" b="1" dirty="0">
                <a:latin typeface="Times New Roman" panose="02020603050405020304" pitchFamily="18" charset="0"/>
                <a:cs typeface="Times New Roman" panose="02020603050405020304" pitchFamily="18" charset="0"/>
              </a:rPr>
              <a:t>Білім беру бағдарламасының атрибуттары</a:t>
            </a:r>
            <a:endParaRPr lang="ru-RU" sz="1400" b="1" dirty="0">
              <a:latin typeface="Times New Roman" panose="02020603050405020304" pitchFamily="18" charset="0"/>
              <a:cs typeface="Times New Roman" panose="02020603050405020304" pitchFamily="18" charset="0"/>
            </a:endParaRPr>
          </a:p>
        </p:txBody>
      </p:sp>
      <p:sp>
        <p:nvSpPr>
          <p:cNvPr id="15" name="Freeform 9">
            <a:extLst>
              <a:ext uri="{FF2B5EF4-FFF2-40B4-BE49-F238E27FC236}">
                <a16:creationId xmlns:a16="http://schemas.microsoft.com/office/drawing/2014/main" xmlns="" id="{A986FDBD-992D-45C1-A17B-32FE68784ED5}"/>
              </a:ext>
            </a:extLst>
          </p:cNvPr>
          <p:cNvSpPr>
            <a:spLocks/>
          </p:cNvSpPr>
          <p:nvPr/>
        </p:nvSpPr>
        <p:spPr bwMode="auto">
          <a:xfrm>
            <a:off x="3127758" y="5036857"/>
            <a:ext cx="2291833" cy="1582163"/>
          </a:xfrm>
          <a:custGeom>
            <a:avLst/>
            <a:gdLst>
              <a:gd name="connsiteX0" fmla="*/ 578515 w 1889125"/>
              <a:gd name="connsiteY0" fmla="*/ 0 h 1415090"/>
              <a:gd name="connsiteX1" fmla="*/ 945082 w 1889125"/>
              <a:gd name="connsiteY1" fmla="*/ 2412 h 1415090"/>
              <a:gd name="connsiteX2" fmla="*/ 1312742 w 1889125"/>
              <a:gd name="connsiteY2" fmla="*/ 2412 h 1415090"/>
              <a:gd name="connsiteX3" fmla="*/ 1889125 w 1889125"/>
              <a:gd name="connsiteY3" fmla="*/ 1200699 h 1415090"/>
              <a:gd name="connsiteX4" fmla="*/ 1832769 w 1889125"/>
              <a:gd name="connsiteY4" fmla="*/ 1226109 h 1415090"/>
              <a:gd name="connsiteX5" fmla="*/ 1775619 w 1889125"/>
              <a:gd name="connsiteY5" fmla="*/ 1250724 h 1415090"/>
              <a:gd name="connsiteX6" fmla="*/ 1718469 w 1889125"/>
              <a:gd name="connsiteY6" fmla="*/ 1273751 h 1415090"/>
              <a:gd name="connsiteX7" fmla="*/ 1661319 w 1889125"/>
              <a:gd name="connsiteY7" fmla="*/ 1293602 h 1415090"/>
              <a:gd name="connsiteX8" fmla="*/ 1602581 w 1889125"/>
              <a:gd name="connsiteY8" fmla="*/ 1313453 h 1415090"/>
              <a:gd name="connsiteX9" fmla="*/ 1544638 w 1889125"/>
              <a:gd name="connsiteY9" fmla="*/ 1331716 h 1415090"/>
              <a:gd name="connsiteX10" fmla="*/ 1485106 w 1889125"/>
              <a:gd name="connsiteY10" fmla="*/ 1346803 h 1415090"/>
              <a:gd name="connsiteX11" fmla="*/ 1425575 w 1889125"/>
              <a:gd name="connsiteY11" fmla="*/ 1361889 h 1415090"/>
              <a:gd name="connsiteX12" fmla="*/ 1366044 w 1889125"/>
              <a:gd name="connsiteY12" fmla="*/ 1374594 h 1415090"/>
              <a:gd name="connsiteX13" fmla="*/ 1306513 w 1889125"/>
              <a:gd name="connsiteY13" fmla="*/ 1384917 h 1415090"/>
              <a:gd name="connsiteX14" fmla="*/ 1246981 w 1889125"/>
              <a:gd name="connsiteY14" fmla="*/ 1393651 h 1415090"/>
              <a:gd name="connsiteX15" fmla="*/ 1185863 w 1889125"/>
              <a:gd name="connsiteY15" fmla="*/ 1401591 h 1415090"/>
              <a:gd name="connsiteX16" fmla="*/ 1126331 w 1889125"/>
              <a:gd name="connsiteY16" fmla="*/ 1407944 h 1415090"/>
              <a:gd name="connsiteX17" fmla="*/ 1066006 w 1889125"/>
              <a:gd name="connsiteY17" fmla="*/ 1412708 h 1415090"/>
              <a:gd name="connsiteX18" fmla="*/ 1004888 w 1889125"/>
              <a:gd name="connsiteY18" fmla="*/ 1413502 h 1415090"/>
              <a:gd name="connsiteX19" fmla="*/ 945356 w 1889125"/>
              <a:gd name="connsiteY19" fmla="*/ 1415090 h 1415090"/>
              <a:gd name="connsiteX20" fmla="*/ 884238 w 1889125"/>
              <a:gd name="connsiteY20" fmla="*/ 1413502 h 1415090"/>
              <a:gd name="connsiteX21" fmla="*/ 823119 w 1889125"/>
              <a:gd name="connsiteY21" fmla="*/ 1412708 h 1415090"/>
              <a:gd name="connsiteX22" fmla="*/ 763588 w 1889125"/>
              <a:gd name="connsiteY22" fmla="*/ 1407944 h 1415090"/>
              <a:gd name="connsiteX23" fmla="*/ 703263 w 1889125"/>
              <a:gd name="connsiteY23" fmla="*/ 1401591 h 1415090"/>
              <a:gd name="connsiteX24" fmla="*/ 642144 w 1889125"/>
              <a:gd name="connsiteY24" fmla="*/ 1393651 h 1415090"/>
              <a:gd name="connsiteX25" fmla="*/ 582613 w 1889125"/>
              <a:gd name="connsiteY25" fmla="*/ 1384917 h 1415090"/>
              <a:gd name="connsiteX26" fmla="*/ 523081 w 1889125"/>
              <a:gd name="connsiteY26" fmla="*/ 1374594 h 1415090"/>
              <a:gd name="connsiteX27" fmla="*/ 463550 w 1889125"/>
              <a:gd name="connsiteY27" fmla="*/ 1361889 h 1415090"/>
              <a:gd name="connsiteX28" fmla="*/ 404019 w 1889125"/>
              <a:gd name="connsiteY28" fmla="*/ 1346803 h 1415090"/>
              <a:gd name="connsiteX29" fmla="*/ 344488 w 1889125"/>
              <a:gd name="connsiteY29" fmla="*/ 1331716 h 1415090"/>
              <a:gd name="connsiteX30" fmla="*/ 286544 w 1889125"/>
              <a:gd name="connsiteY30" fmla="*/ 1313453 h 1415090"/>
              <a:gd name="connsiteX31" fmla="*/ 228600 w 1889125"/>
              <a:gd name="connsiteY31" fmla="*/ 1293602 h 1415090"/>
              <a:gd name="connsiteX32" fmla="*/ 170656 w 1889125"/>
              <a:gd name="connsiteY32" fmla="*/ 1273751 h 1415090"/>
              <a:gd name="connsiteX33" fmla="*/ 113506 w 1889125"/>
              <a:gd name="connsiteY33" fmla="*/ 1250724 h 1415090"/>
              <a:gd name="connsiteX34" fmla="*/ 56356 w 1889125"/>
              <a:gd name="connsiteY34" fmla="*/ 1226109 h 1415090"/>
              <a:gd name="connsiteX35" fmla="*/ 0 w 1889125"/>
              <a:gd name="connsiteY35" fmla="*/ 1200699 h 1415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889125" h="1415090">
                <a:moveTo>
                  <a:pt x="578515" y="0"/>
                </a:moveTo>
                <a:lnTo>
                  <a:pt x="945082" y="2412"/>
                </a:lnTo>
                <a:lnTo>
                  <a:pt x="1312742" y="2412"/>
                </a:lnTo>
                <a:lnTo>
                  <a:pt x="1889125" y="1200699"/>
                </a:lnTo>
                <a:lnTo>
                  <a:pt x="1832769" y="1226109"/>
                </a:lnTo>
                <a:lnTo>
                  <a:pt x="1775619" y="1250724"/>
                </a:lnTo>
                <a:lnTo>
                  <a:pt x="1718469" y="1273751"/>
                </a:lnTo>
                <a:lnTo>
                  <a:pt x="1661319" y="1293602"/>
                </a:lnTo>
                <a:lnTo>
                  <a:pt x="1602581" y="1313453"/>
                </a:lnTo>
                <a:lnTo>
                  <a:pt x="1544638" y="1331716"/>
                </a:lnTo>
                <a:lnTo>
                  <a:pt x="1485106" y="1346803"/>
                </a:lnTo>
                <a:lnTo>
                  <a:pt x="1425575" y="1361889"/>
                </a:lnTo>
                <a:lnTo>
                  <a:pt x="1366044" y="1374594"/>
                </a:lnTo>
                <a:lnTo>
                  <a:pt x="1306513" y="1384917"/>
                </a:lnTo>
                <a:lnTo>
                  <a:pt x="1246981" y="1393651"/>
                </a:lnTo>
                <a:lnTo>
                  <a:pt x="1185863" y="1401591"/>
                </a:lnTo>
                <a:lnTo>
                  <a:pt x="1126331" y="1407944"/>
                </a:lnTo>
                <a:lnTo>
                  <a:pt x="1066006" y="1412708"/>
                </a:lnTo>
                <a:lnTo>
                  <a:pt x="1004888" y="1413502"/>
                </a:lnTo>
                <a:lnTo>
                  <a:pt x="945356" y="1415090"/>
                </a:lnTo>
                <a:lnTo>
                  <a:pt x="884238" y="1413502"/>
                </a:lnTo>
                <a:lnTo>
                  <a:pt x="823119" y="1412708"/>
                </a:lnTo>
                <a:lnTo>
                  <a:pt x="763588" y="1407944"/>
                </a:lnTo>
                <a:lnTo>
                  <a:pt x="703263" y="1401591"/>
                </a:lnTo>
                <a:lnTo>
                  <a:pt x="642144" y="1393651"/>
                </a:lnTo>
                <a:lnTo>
                  <a:pt x="582613" y="1384917"/>
                </a:lnTo>
                <a:lnTo>
                  <a:pt x="523081" y="1374594"/>
                </a:lnTo>
                <a:lnTo>
                  <a:pt x="463550" y="1361889"/>
                </a:lnTo>
                <a:lnTo>
                  <a:pt x="404019" y="1346803"/>
                </a:lnTo>
                <a:lnTo>
                  <a:pt x="344488" y="1331716"/>
                </a:lnTo>
                <a:lnTo>
                  <a:pt x="286544" y="1313453"/>
                </a:lnTo>
                <a:lnTo>
                  <a:pt x="228600" y="1293602"/>
                </a:lnTo>
                <a:lnTo>
                  <a:pt x="170656" y="1273751"/>
                </a:lnTo>
                <a:lnTo>
                  <a:pt x="113506" y="1250724"/>
                </a:lnTo>
                <a:lnTo>
                  <a:pt x="56356" y="1226109"/>
                </a:lnTo>
                <a:lnTo>
                  <a:pt x="0" y="1200699"/>
                </a:lnTo>
                <a:close/>
              </a:path>
            </a:pathLst>
          </a:custGeom>
          <a:solidFill>
            <a:srgbClr val="5DC3AE"/>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16" name="Oval 16">
            <a:extLst>
              <a:ext uri="{FF2B5EF4-FFF2-40B4-BE49-F238E27FC236}">
                <a16:creationId xmlns:a16="http://schemas.microsoft.com/office/drawing/2014/main" xmlns="" id="{26103E72-1F56-44E4-B0EE-2FFAFBDABC46}"/>
              </a:ext>
            </a:extLst>
          </p:cNvPr>
          <p:cNvSpPr/>
          <p:nvPr/>
        </p:nvSpPr>
        <p:spPr>
          <a:xfrm>
            <a:off x="3308255" y="6054167"/>
            <a:ext cx="364434" cy="365069"/>
          </a:xfrm>
          <a:prstGeom prst="ellipse">
            <a:avLst/>
          </a:prstGeom>
          <a:solidFill>
            <a:srgbClr val="296D5E"/>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kk-KZ" b="1" cap="small" dirty="0">
                <a:solidFill>
                  <a:prstClr val="white"/>
                </a:solidFill>
                <a:effectLst>
                  <a:outerShdw blurRad="25400" dist="38100" dir="2700000" algn="tl">
                    <a:srgbClr val="000000">
                      <a:alpha val="70000"/>
                    </a:srgbClr>
                  </a:outerShdw>
                </a:effectLst>
                <a:cs typeface="Arial" pitchFamily="34" charset="0"/>
              </a:rPr>
              <a:t>4</a:t>
            </a:r>
            <a:endParaRPr lang="en-US" b="1" cap="small" dirty="0">
              <a:solidFill>
                <a:prstClr val="white"/>
              </a:solidFill>
              <a:effectLst>
                <a:outerShdw blurRad="25400" dist="38100" dir="2700000" algn="tl">
                  <a:srgbClr val="000000">
                    <a:alpha val="70000"/>
                  </a:srgbClr>
                </a:outerShdw>
              </a:effectLst>
              <a:cs typeface="Arial" pitchFamily="34" charset="0"/>
            </a:endParaRPr>
          </a:p>
        </p:txBody>
      </p:sp>
      <p:grpSp>
        <p:nvGrpSpPr>
          <p:cNvPr id="43" name="Группа 42">
            <a:extLst>
              <a:ext uri="{FF2B5EF4-FFF2-40B4-BE49-F238E27FC236}">
                <a16:creationId xmlns:a16="http://schemas.microsoft.com/office/drawing/2014/main" xmlns="" id="{8B47A6B2-B6B3-4C33-8F5E-DA99543D4CD5}"/>
              </a:ext>
            </a:extLst>
          </p:cNvPr>
          <p:cNvGrpSpPr/>
          <p:nvPr/>
        </p:nvGrpSpPr>
        <p:grpSpPr>
          <a:xfrm rot="226363">
            <a:off x="4846512" y="4374665"/>
            <a:ext cx="1987433" cy="1985597"/>
            <a:chOff x="4791069" y="4270011"/>
            <a:chExt cx="1854236" cy="1929595"/>
          </a:xfrm>
        </p:grpSpPr>
        <p:sp>
          <p:nvSpPr>
            <p:cNvPr id="20" name="Freeform 8">
              <a:extLst>
                <a:ext uri="{FF2B5EF4-FFF2-40B4-BE49-F238E27FC236}">
                  <a16:creationId xmlns:a16="http://schemas.microsoft.com/office/drawing/2014/main" xmlns="" id="{BD9AF919-7944-4A77-A853-5B5339D1F722}"/>
                </a:ext>
              </a:extLst>
            </p:cNvPr>
            <p:cNvSpPr>
              <a:spLocks/>
            </p:cNvSpPr>
            <p:nvPr/>
          </p:nvSpPr>
          <p:spPr bwMode="auto">
            <a:xfrm rot="21584230">
              <a:off x="4791069" y="4270011"/>
              <a:ext cx="1854236" cy="1929595"/>
            </a:xfrm>
            <a:custGeom>
              <a:avLst/>
              <a:gdLst>
                <a:gd name="connsiteX0" fmla="*/ 431666 w 1755360"/>
                <a:gd name="connsiteY0" fmla="*/ 0 h 1778266"/>
                <a:gd name="connsiteX1" fmla="*/ 1755360 w 1755360"/>
                <a:gd name="connsiteY1" fmla="*/ 302087 h 1778266"/>
                <a:gd name="connsiteX2" fmla="*/ 1740273 w 1755360"/>
                <a:gd name="connsiteY2" fmla="*/ 361642 h 1778266"/>
                <a:gd name="connsiteX3" fmla="*/ 1725186 w 1755360"/>
                <a:gd name="connsiteY3" fmla="*/ 421198 h 1778266"/>
                <a:gd name="connsiteX4" fmla="*/ 1706923 w 1755360"/>
                <a:gd name="connsiteY4" fmla="*/ 480753 h 1778266"/>
                <a:gd name="connsiteX5" fmla="*/ 1687072 w 1755360"/>
                <a:gd name="connsiteY5" fmla="*/ 538720 h 1778266"/>
                <a:gd name="connsiteX6" fmla="*/ 1665633 w 1755360"/>
                <a:gd name="connsiteY6" fmla="*/ 596688 h 1778266"/>
                <a:gd name="connsiteX7" fmla="*/ 1642605 w 1755360"/>
                <a:gd name="connsiteY7" fmla="*/ 653067 h 1778266"/>
                <a:gd name="connsiteX8" fmla="*/ 1619578 w 1755360"/>
                <a:gd name="connsiteY8" fmla="*/ 709446 h 1778266"/>
                <a:gd name="connsiteX9" fmla="*/ 1594169 w 1755360"/>
                <a:gd name="connsiteY9" fmla="*/ 764237 h 1778266"/>
                <a:gd name="connsiteX10" fmla="*/ 1537791 w 1755360"/>
                <a:gd name="connsiteY10" fmla="*/ 873024 h 1778266"/>
                <a:gd name="connsiteX11" fmla="*/ 1475062 w 1755360"/>
                <a:gd name="connsiteY11" fmla="*/ 977842 h 1778266"/>
                <a:gd name="connsiteX12" fmla="*/ 1407568 w 1755360"/>
                <a:gd name="connsiteY12" fmla="*/ 1078689 h 1778266"/>
                <a:gd name="connsiteX13" fmla="*/ 1334515 w 1755360"/>
                <a:gd name="connsiteY13" fmla="*/ 1174772 h 1778266"/>
                <a:gd name="connsiteX14" fmla="*/ 1256699 w 1755360"/>
                <a:gd name="connsiteY14" fmla="*/ 1267678 h 1778266"/>
                <a:gd name="connsiteX15" fmla="*/ 1174912 w 1755360"/>
                <a:gd name="connsiteY15" fmla="*/ 1355820 h 1778266"/>
                <a:gd name="connsiteX16" fmla="*/ 1085978 w 1755360"/>
                <a:gd name="connsiteY16" fmla="*/ 1439992 h 1778266"/>
                <a:gd name="connsiteX17" fmla="*/ 993075 w 1755360"/>
                <a:gd name="connsiteY17" fmla="*/ 1517811 h 1778266"/>
                <a:gd name="connsiteX18" fmla="*/ 895407 w 1755360"/>
                <a:gd name="connsiteY18" fmla="*/ 1590865 h 1778266"/>
                <a:gd name="connsiteX19" fmla="*/ 793769 w 1755360"/>
                <a:gd name="connsiteY19" fmla="*/ 1659155 h 1778266"/>
                <a:gd name="connsiteX20" fmla="*/ 688161 w 1755360"/>
                <a:gd name="connsiteY20" fmla="*/ 1721887 h 1778266"/>
                <a:gd name="connsiteX21" fmla="*/ 578582 w 1755360"/>
                <a:gd name="connsiteY21" fmla="*/ 1778266 h 1778266"/>
                <a:gd name="connsiteX22" fmla="*/ 0 w 1755360"/>
                <a:gd name="connsiteY22" fmla="*/ 578800 h 1778266"/>
                <a:gd name="connsiteX23" fmla="*/ 216196 w 1755360"/>
                <a:gd name="connsiteY23" fmla="*/ 295114 h 1778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55360" h="1778266">
                  <a:moveTo>
                    <a:pt x="431666" y="0"/>
                  </a:moveTo>
                  <a:lnTo>
                    <a:pt x="1755360" y="302087"/>
                  </a:lnTo>
                  <a:lnTo>
                    <a:pt x="1740273" y="361642"/>
                  </a:lnTo>
                  <a:lnTo>
                    <a:pt x="1725186" y="421198"/>
                  </a:lnTo>
                  <a:lnTo>
                    <a:pt x="1706923" y="480753"/>
                  </a:lnTo>
                  <a:lnTo>
                    <a:pt x="1687072" y="538720"/>
                  </a:lnTo>
                  <a:lnTo>
                    <a:pt x="1665633" y="596688"/>
                  </a:lnTo>
                  <a:lnTo>
                    <a:pt x="1642605" y="653067"/>
                  </a:lnTo>
                  <a:lnTo>
                    <a:pt x="1619578" y="709446"/>
                  </a:lnTo>
                  <a:lnTo>
                    <a:pt x="1594169" y="764237"/>
                  </a:lnTo>
                  <a:lnTo>
                    <a:pt x="1537791" y="873024"/>
                  </a:lnTo>
                  <a:lnTo>
                    <a:pt x="1475062" y="977842"/>
                  </a:lnTo>
                  <a:lnTo>
                    <a:pt x="1407568" y="1078689"/>
                  </a:lnTo>
                  <a:lnTo>
                    <a:pt x="1334515" y="1174772"/>
                  </a:lnTo>
                  <a:lnTo>
                    <a:pt x="1256699" y="1267678"/>
                  </a:lnTo>
                  <a:lnTo>
                    <a:pt x="1174912" y="1355820"/>
                  </a:lnTo>
                  <a:lnTo>
                    <a:pt x="1085978" y="1439992"/>
                  </a:lnTo>
                  <a:lnTo>
                    <a:pt x="993075" y="1517811"/>
                  </a:lnTo>
                  <a:lnTo>
                    <a:pt x="895407" y="1590865"/>
                  </a:lnTo>
                  <a:lnTo>
                    <a:pt x="793769" y="1659155"/>
                  </a:lnTo>
                  <a:lnTo>
                    <a:pt x="688161" y="1721887"/>
                  </a:lnTo>
                  <a:lnTo>
                    <a:pt x="578582" y="1778266"/>
                  </a:lnTo>
                  <a:lnTo>
                    <a:pt x="0" y="578800"/>
                  </a:lnTo>
                  <a:lnTo>
                    <a:pt x="216196" y="295114"/>
                  </a:lnTo>
                  <a:close/>
                </a:path>
              </a:pathLst>
            </a:custGeom>
            <a:solidFill>
              <a:srgbClr val="F4CF3B"/>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7" name="Rectangle 29">
              <a:extLst>
                <a:ext uri="{FF2B5EF4-FFF2-40B4-BE49-F238E27FC236}">
                  <a16:creationId xmlns:a16="http://schemas.microsoft.com/office/drawing/2014/main" xmlns="" id="{FF15ABBB-9298-4560-8825-C8FA6F89BB5D}"/>
                </a:ext>
              </a:extLst>
            </p:cNvPr>
            <p:cNvSpPr/>
            <p:nvPr/>
          </p:nvSpPr>
          <p:spPr>
            <a:xfrm rot="21385375">
              <a:off x="5091156" y="4900314"/>
              <a:ext cx="1180720" cy="448644"/>
            </a:xfrm>
            <a:prstGeom prst="rect">
              <a:avLst/>
            </a:prstGeom>
          </p:spPr>
          <p:txBody>
            <a:bodyPr wrap="square">
              <a:spAutoFit/>
            </a:bodyPr>
            <a:lstStyle/>
            <a:p>
              <a:r>
                <a:rPr lang="kk-KZ" sz="1200" b="1" dirty="0" smtClean="0">
                  <a:latin typeface="Times New Roman" panose="02020603050405020304" pitchFamily="18" charset="0"/>
                  <a:cs typeface="Times New Roman" panose="02020603050405020304" pitchFamily="18" charset="0"/>
                </a:rPr>
                <a:t>Тұлғаны қалыптастыру</a:t>
              </a:r>
              <a:endParaRPr lang="en-US" sz="1200" b="1" dirty="0">
                <a:solidFill>
                  <a:schemeClr val="bg1"/>
                </a:solidFill>
                <a:latin typeface="Times New Roman" panose="02020603050405020304" pitchFamily="18" charset="0"/>
                <a:cs typeface="Times New Roman" panose="02020603050405020304" pitchFamily="18" charset="0"/>
              </a:endParaRPr>
            </a:p>
          </p:txBody>
        </p:sp>
        <p:sp>
          <p:nvSpPr>
            <p:cNvPr id="21" name="Oval 15">
              <a:extLst>
                <a:ext uri="{FF2B5EF4-FFF2-40B4-BE49-F238E27FC236}">
                  <a16:creationId xmlns:a16="http://schemas.microsoft.com/office/drawing/2014/main" xmlns="" id="{529DE2BA-67FA-42D0-B01B-BBBB64EC16F4}"/>
                </a:ext>
              </a:extLst>
            </p:cNvPr>
            <p:cNvSpPr/>
            <p:nvPr/>
          </p:nvSpPr>
          <p:spPr>
            <a:xfrm rot="21404197">
              <a:off x="5360631" y="5648315"/>
              <a:ext cx="361002" cy="341986"/>
            </a:xfrm>
            <a:prstGeom prst="ellipse">
              <a:avLst/>
            </a:prstGeom>
            <a:solidFill>
              <a:srgbClr val="B2920A"/>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3</a:t>
              </a:r>
            </a:p>
          </p:txBody>
        </p:sp>
      </p:grpSp>
      <p:sp>
        <p:nvSpPr>
          <p:cNvPr id="22" name="Rectangle 28">
            <a:extLst>
              <a:ext uri="{FF2B5EF4-FFF2-40B4-BE49-F238E27FC236}">
                <a16:creationId xmlns:a16="http://schemas.microsoft.com/office/drawing/2014/main" xmlns="" id="{D92D0BAE-21AB-4CFA-BD78-C389F22317B1}"/>
              </a:ext>
            </a:extLst>
          </p:cNvPr>
          <p:cNvSpPr/>
          <p:nvPr/>
        </p:nvSpPr>
        <p:spPr>
          <a:xfrm>
            <a:off x="2323240" y="4683715"/>
            <a:ext cx="1330293" cy="630942"/>
          </a:xfrm>
          <a:prstGeom prst="rect">
            <a:avLst/>
          </a:prstGeom>
        </p:spPr>
        <p:txBody>
          <a:bodyPr wrap="square">
            <a:spAutoFit/>
          </a:bodyPr>
          <a:lstStyle/>
          <a:p>
            <a:r>
              <a:rPr lang="kk-KZ" sz="1200" b="1" dirty="0" smtClean="0">
                <a:latin typeface="Times New Roman" panose="02020603050405020304" pitchFamily="18" charset="0"/>
                <a:cs typeface="Times New Roman" panose="02020603050405020304" pitchFamily="18" charset="0"/>
              </a:rPr>
              <a:t>Өмір бойы</a:t>
            </a:r>
          </a:p>
          <a:p>
            <a:r>
              <a:rPr lang="kk-KZ" sz="1200" b="1" dirty="0" smtClean="0">
                <a:latin typeface="Times New Roman" panose="02020603050405020304" pitchFamily="18" charset="0"/>
                <a:cs typeface="Times New Roman" panose="02020603050405020304" pitchFamily="18" charset="0"/>
              </a:rPr>
              <a:t> білім алу</a:t>
            </a:r>
            <a:endParaRPr lang="ru-RU" sz="1100" dirty="0">
              <a:latin typeface="Times New Roman" panose="02020603050405020304" pitchFamily="18" charset="0"/>
              <a:cs typeface="Times New Roman" panose="02020603050405020304" pitchFamily="18" charset="0"/>
            </a:endParaRPr>
          </a:p>
          <a:p>
            <a:endParaRPr lang="en-US" sz="1100" dirty="0">
              <a:solidFill>
                <a:schemeClr val="bg1"/>
              </a:solidFill>
              <a:latin typeface="Times New Roman" panose="02020603050405020304" pitchFamily="18" charset="0"/>
              <a:cs typeface="Times New Roman" panose="02020603050405020304" pitchFamily="18" charset="0"/>
            </a:endParaRPr>
          </a:p>
        </p:txBody>
      </p:sp>
      <p:sp>
        <p:nvSpPr>
          <p:cNvPr id="26" name="Rectangle 27">
            <a:extLst>
              <a:ext uri="{FF2B5EF4-FFF2-40B4-BE49-F238E27FC236}">
                <a16:creationId xmlns:a16="http://schemas.microsoft.com/office/drawing/2014/main" xmlns="" id="{F45A70B3-8E6D-472E-8E6B-2D6EC7889EF1}"/>
              </a:ext>
            </a:extLst>
          </p:cNvPr>
          <p:cNvSpPr/>
          <p:nvPr/>
        </p:nvSpPr>
        <p:spPr>
          <a:xfrm>
            <a:off x="4429067" y="2022918"/>
            <a:ext cx="1252997" cy="461665"/>
          </a:xfrm>
          <a:prstGeom prst="rect">
            <a:avLst/>
          </a:prstGeom>
        </p:spPr>
        <p:txBody>
          <a:bodyPr wrap="square">
            <a:spAutoFit/>
          </a:bodyPr>
          <a:lstStyle/>
          <a:p>
            <a:r>
              <a:rPr lang="kk-KZ" sz="1200" b="1" dirty="0" smtClean="0">
                <a:latin typeface="Times New Roman" panose="02020603050405020304" pitchFamily="18" charset="0"/>
                <a:cs typeface="Times New Roman" panose="02020603050405020304" pitchFamily="18" charset="0"/>
              </a:rPr>
              <a:t>Ақпараттық коммуникация</a:t>
            </a:r>
            <a:endParaRPr lang="en-US" sz="1100" dirty="0">
              <a:solidFill>
                <a:schemeClr val="bg1"/>
              </a:solidFill>
              <a:latin typeface="Times New Roman" panose="02020603050405020304" pitchFamily="18" charset="0"/>
              <a:cs typeface="Times New Roman" panose="02020603050405020304" pitchFamily="18" charset="0"/>
            </a:endParaRPr>
          </a:p>
        </p:txBody>
      </p:sp>
      <p:sp>
        <p:nvSpPr>
          <p:cNvPr id="29" name="Oval 13">
            <a:extLst>
              <a:ext uri="{FF2B5EF4-FFF2-40B4-BE49-F238E27FC236}">
                <a16:creationId xmlns:a16="http://schemas.microsoft.com/office/drawing/2014/main" xmlns="" id="{69034F0C-7DCD-4034-9AD2-D3862C48D5EA}"/>
              </a:ext>
            </a:extLst>
          </p:cNvPr>
          <p:cNvSpPr/>
          <p:nvPr/>
        </p:nvSpPr>
        <p:spPr>
          <a:xfrm rot="153363">
            <a:off x="5730738" y="2173251"/>
            <a:ext cx="341752" cy="341752"/>
          </a:xfrm>
          <a:prstGeom prst="ellipse">
            <a:avLst/>
          </a:prstGeom>
          <a:solidFill>
            <a:srgbClr val="AF241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1</a:t>
            </a:r>
          </a:p>
        </p:txBody>
      </p:sp>
      <p:sp>
        <p:nvSpPr>
          <p:cNvPr id="30" name="Rectangle 25">
            <a:extLst>
              <a:ext uri="{FF2B5EF4-FFF2-40B4-BE49-F238E27FC236}">
                <a16:creationId xmlns:a16="http://schemas.microsoft.com/office/drawing/2014/main" xmlns="" id="{7DF78A5E-D335-4A48-BAB0-3035FA322C1F}"/>
              </a:ext>
            </a:extLst>
          </p:cNvPr>
          <p:cNvSpPr/>
          <p:nvPr/>
        </p:nvSpPr>
        <p:spPr>
          <a:xfrm>
            <a:off x="3750478" y="5116790"/>
            <a:ext cx="1437130" cy="461665"/>
          </a:xfrm>
          <a:prstGeom prst="rect">
            <a:avLst/>
          </a:prstGeom>
        </p:spPr>
        <p:txBody>
          <a:bodyPr wrap="square">
            <a:spAutoFit/>
          </a:bodyPr>
          <a:lstStyle/>
          <a:p>
            <a:r>
              <a:rPr lang="kk-KZ" sz="1200" b="1" dirty="0" smtClean="0">
                <a:latin typeface="Times New Roman" panose="02020603050405020304" pitchFamily="18" charset="0"/>
                <a:cs typeface="Times New Roman" panose="02020603050405020304" pitchFamily="18" charset="0"/>
              </a:rPr>
              <a:t>Кәсіби </a:t>
            </a:r>
          </a:p>
          <a:p>
            <a:r>
              <a:rPr lang="kk-KZ" sz="1200" b="1" dirty="0" smtClean="0">
                <a:latin typeface="Times New Roman" panose="02020603050405020304" pitchFamily="18" charset="0"/>
                <a:cs typeface="Times New Roman" panose="02020603050405020304" pitchFamily="18" charset="0"/>
              </a:rPr>
              <a:t>дағдылар</a:t>
            </a:r>
            <a:endParaRPr lang="en-US" sz="1100" dirty="0">
              <a:solidFill>
                <a:schemeClr val="bg1"/>
              </a:solidFill>
              <a:latin typeface="Times New Roman" panose="02020603050405020304" pitchFamily="18" charset="0"/>
              <a:cs typeface="Times New Roman" panose="02020603050405020304" pitchFamily="18" charset="0"/>
            </a:endParaRPr>
          </a:p>
        </p:txBody>
      </p:sp>
      <p:sp>
        <p:nvSpPr>
          <p:cNvPr id="32" name="Freeform 12">
            <a:extLst>
              <a:ext uri="{FF2B5EF4-FFF2-40B4-BE49-F238E27FC236}">
                <a16:creationId xmlns:a16="http://schemas.microsoft.com/office/drawing/2014/main" xmlns="" id="{8C9D6C5C-3483-4811-9D09-694078CDDA42}"/>
              </a:ext>
            </a:extLst>
          </p:cNvPr>
          <p:cNvSpPr>
            <a:spLocks/>
          </p:cNvSpPr>
          <p:nvPr/>
        </p:nvSpPr>
        <p:spPr bwMode="auto">
          <a:xfrm>
            <a:off x="2082772" y="1624810"/>
            <a:ext cx="2131845" cy="1781026"/>
          </a:xfrm>
          <a:custGeom>
            <a:avLst/>
            <a:gdLst>
              <a:gd name="connsiteX0" fmla="*/ 1700213 w 1700213"/>
              <a:gd name="connsiteY0" fmla="*/ 0 h 1647293"/>
              <a:gd name="connsiteX1" fmla="*/ 1700213 w 1700213"/>
              <a:gd name="connsiteY1" fmla="*/ 1313335 h 1647293"/>
              <a:gd name="connsiteX2" fmla="*/ 1381310 w 1700213"/>
              <a:gd name="connsiteY2" fmla="*/ 1474309 h 1647293"/>
              <a:gd name="connsiteX3" fmla="*/ 1036970 w 1700213"/>
              <a:gd name="connsiteY3" fmla="*/ 1647293 h 1647293"/>
              <a:gd name="connsiteX4" fmla="*/ 0 w 1700213"/>
              <a:gd name="connsiteY4" fmla="*/ 819944 h 1647293"/>
              <a:gd name="connsiteX5" fmla="*/ 78581 w 1700213"/>
              <a:gd name="connsiteY5" fmla="*/ 725488 h 1647293"/>
              <a:gd name="connsiteX6" fmla="*/ 164306 w 1700213"/>
              <a:gd name="connsiteY6" fmla="*/ 635794 h 1647293"/>
              <a:gd name="connsiteX7" fmla="*/ 252413 w 1700213"/>
              <a:gd name="connsiteY7" fmla="*/ 551656 h 1647293"/>
              <a:gd name="connsiteX8" fmla="*/ 345281 w 1700213"/>
              <a:gd name="connsiteY8" fmla="*/ 473075 h 1647293"/>
              <a:gd name="connsiteX9" fmla="*/ 442913 w 1700213"/>
              <a:gd name="connsiteY9" fmla="*/ 399256 h 1647293"/>
              <a:gd name="connsiteX10" fmla="*/ 545307 w 1700213"/>
              <a:gd name="connsiteY10" fmla="*/ 332581 h 1647293"/>
              <a:gd name="connsiteX11" fmla="*/ 649288 w 1700213"/>
              <a:gd name="connsiteY11" fmla="*/ 271463 h 1647293"/>
              <a:gd name="connsiteX12" fmla="*/ 757238 w 1700213"/>
              <a:gd name="connsiteY12" fmla="*/ 216694 h 1647293"/>
              <a:gd name="connsiteX13" fmla="*/ 812007 w 1700213"/>
              <a:gd name="connsiteY13" fmla="*/ 190500 h 1647293"/>
              <a:gd name="connsiteX14" fmla="*/ 866775 w 1700213"/>
              <a:gd name="connsiteY14" fmla="*/ 166688 h 1647293"/>
              <a:gd name="connsiteX15" fmla="*/ 923132 w 1700213"/>
              <a:gd name="connsiteY15" fmla="*/ 143669 h 1647293"/>
              <a:gd name="connsiteX16" fmla="*/ 979488 w 1700213"/>
              <a:gd name="connsiteY16" fmla="*/ 123825 h 1647293"/>
              <a:gd name="connsiteX17" fmla="*/ 1037432 w 1700213"/>
              <a:gd name="connsiteY17" fmla="*/ 103981 h 1647293"/>
              <a:gd name="connsiteX18" fmla="*/ 1095376 w 1700213"/>
              <a:gd name="connsiteY18" fmla="*/ 85725 h 1647293"/>
              <a:gd name="connsiteX19" fmla="*/ 1154907 w 1700213"/>
              <a:gd name="connsiteY19" fmla="*/ 70644 h 1647293"/>
              <a:gd name="connsiteX20" fmla="*/ 1212851 w 1700213"/>
              <a:gd name="connsiteY20" fmla="*/ 54769 h 1647293"/>
              <a:gd name="connsiteX21" fmla="*/ 1273969 w 1700213"/>
              <a:gd name="connsiteY21" fmla="*/ 42863 h 1647293"/>
              <a:gd name="connsiteX22" fmla="*/ 1333501 w 1700213"/>
              <a:gd name="connsiteY22" fmla="*/ 32544 h 1647293"/>
              <a:gd name="connsiteX23" fmla="*/ 1394619 w 1700213"/>
              <a:gd name="connsiteY23" fmla="*/ 21431 h 1647293"/>
              <a:gd name="connsiteX24" fmla="*/ 1453357 w 1700213"/>
              <a:gd name="connsiteY24" fmla="*/ 14288 h 1647293"/>
              <a:gd name="connsiteX25" fmla="*/ 1516063 w 1700213"/>
              <a:gd name="connsiteY25" fmla="*/ 7938 h 1647293"/>
              <a:gd name="connsiteX26" fmla="*/ 1577182 w 1700213"/>
              <a:gd name="connsiteY26" fmla="*/ 3175 h 1647293"/>
              <a:gd name="connsiteX27" fmla="*/ 1638301 w 1700213"/>
              <a:gd name="connsiteY27" fmla="*/ 1588 h 1647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0213" h="1647293">
                <a:moveTo>
                  <a:pt x="1700213" y="0"/>
                </a:moveTo>
                <a:lnTo>
                  <a:pt x="1700213" y="1313335"/>
                </a:lnTo>
                <a:lnTo>
                  <a:pt x="1381310" y="1474309"/>
                </a:lnTo>
                <a:lnTo>
                  <a:pt x="1036970" y="1647293"/>
                </a:lnTo>
                <a:lnTo>
                  <a:pt x="0" y="819944"/>
                </a:lnTo>
                <a:lnTo>
                  <a:pt x="78581" y="725488"/>
                </a:lnTo>
                <a:lnTo>
                  <a:pt x="164306" y="635794"/>
                </a:lnTo>
                <a:lnTo>
                  <a:pt x="252413" y="551656"/>
                </a:lnTo>
                <a:lnTo>
                  <a:pt x="345281" y="473075"/>
                </a:lnTo>
                <a:lnTo>
                  <a:pt x="442913" y="399256"/>
                </a:lnTo>
                <a:lnTo>
                  <a:pt x="545307" y="332581"/>
                </a:lnTo>
                <a:lnTo>
                  <a:pt x="649288" y="271463"/>
                </a:lnTo>
                <a:lnTo>
                  <a:pt x="757238" y="216694"/>
                </a:lnTo>
                <a:lnTo>
                  <a:pt x="812007" y="190500"/>
                </a:lnTo>
                <a:lnTo>
                  <a:pt x="866775" y="166688"/>
                </a:lnTo>
                <a:lnTo>
                  <a:pt x="923132" y="143669"/>
                </a:lnTo>
                <a:lnTo>
                  <a:pt x="979488" y="123825"/>
                </a:lnTo>
                <a:lnTo>
                  <a:pt x="1037432" y="103981"/>
                </a:lnTo>
                <a:lnTo>
                  <a:pt x="1095376" y="85725"/>
                </a:lnTo>
                <a:lnTo>
                  <a:pt x="1154907" y="70644"/>
                </a:lnTo>
                <a:lnTo>
                  <a:pt x="1212851" y="54769"/>
                </a:lnTo>
                <a:lnTo>
                  <a:pt x="1273969" y="42863"/>
                </a:lnTo>
                <a:lnTo>
                  <a:pt x="1333501" y="32544"/>
                </a:lnTo>
                <a:lnTo>
                  <a:pt x="1394619" y="21431"/>
                </a:lnTo>
                <a:lnTo>
                  <a:pt x="1453357" y="14288"/>
                </a:lnTo>
                <a:lnTo>
                  <a:pt x="1516063" y="7938"/>
                </a:lnTo>
                <a:lnTo>
                  <a:pt x="1577182" y="3175"/>
                </a:lnTo>
                <a:lnTo>
                  <a:pt x="1638301" y="1588"/>
                </a:lnTo>
                <a:close/>
              </a:path>
            </a:pathLst>
          </a:custGeom>
          <a:solidFill>
            <a:srgbClr val="A47BB3"/>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33" name="Oval 19">
            <a:extLst>
              <a:ext uri="{FF2B5EF4-FFF2-40B4-BE49-F238E27FC236}">
                <a16:creationId xmlns:a16="http://schemas.microsoft.com/office/drawing/2014/main" xmlns="" id="{D8BD182B-9469-46DA-B38B-D637A226561A}"/>
              </a:ext>
            </a:extLst>
          </p:cNvPr>
          <p:cNvSpPr/>
          <p:nvPr/>
        </p:nvSpPr>
        <p:spPr>
          <a:xfrm>
            <a:off x="3713015" y="1717240"/>
            <a:ext cx="379724" cy="363889"/>
          </a:xfrm>
          <a:prstGeom prst="ellipse">
            <a:avLst/>
          </a:prstGeom>
          <a:solidFill>
            <a:srgbClr val="6F477D"/>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7</a:t>
            </a:r>
          </a:p>
        </p:txBody>
      </p:sp>
      <p:sp>
        <p:nvSpPr>
          <p:cNvPr id="34" name="Rectangle 32">
            <a:extLst>
              <a:ext uri="{FF2B5EF4-FFF2-40B4-BE49-F238E27FC236}">
                <a16:creationId xmlns:a16="http://schemas.microsoft.com/office/drawing/2014/main" xmlns="" id="{94F6A635-E677-4C81-8971-032731F2E34A}"/>
              </a:ext>
            </a:extLst>
          </p:cNvPr>
          <p:cNvSpPr/>
          <p:nvPr/>
        </p:nvSpPr>
        <p:spPr>
          <a:xfrm>
            <a:off x="2803811" y="2223520"/>
            <a:ext cx="1305025" cy="461665"/>
          </a:xfrm>
          <a:prstGeom prst="rect">
            <a:avLst/>
          </a:prstGeom>
        </p:spPr>
        <p:txBody>
          <a:bodyPr wrap="square">
            <a:spAutoFit/>
          </a:bodyPr>
          <a:lstStyle/>
          <a:p>
            <a:r>
              <a:rPr lang="kk-KZ" sz="1200" b="1" dirty="0" smtClean="0">
                <a:latin typeface="Times New Roman" panose="02020603050405020304" pitchFamily="18" charset="0"/>
                <a:cs typeface="Times New Roman" panose="02020603050405020304" pitchFamily="18" charset="0"/>
              </a:rPr>
              <a:t>Салауатты өмір салты</a:t>
            </a:r>
            <a:endParaRPr lang="en-US" sz="1200" b="1" dirty="0">
              <a:solidFill>
                <a:schemeClr val="bg1"/>
              </a:solidFill>
              <a:latin typeface="Times New Roman" panose="02020603050405020304" pitchFamily="18" charset="0"/>
              <a:cs typeface="Times New Roman" panose="02020603050405020304" pitchFamily="18" charset="0"/>
            </a:endParaRPr>
          </a:p>
        </p:txBody>
      </p:sp>
      <p:sp>
        <p:nvSpPr>
          <p:cNvPr id="36" name="Freeform 11">
            <a:extLst>
              <a:ext uri="{FF2B5EF4-FFF2-40B4-BE49-F238E27FC236}">
                <a16:creationId xmlns:a16="http://schemas.microsoft.com/office/drawing/2014/main" xmlns="" id="{F74E456C-2E83-458D-A960-0B2C8E46E22D}"/>
              </a:ext>
            </a:extLst>
          </p:cNvPr>
          <p:cNvSpPr>
            <a:spLocks/>
          </p:cNvSpPr>
          <p:nvPr/>
        </p:nvSpPr>
        <p:spPr bwMode="auto">
          <a:xfrm rot="21424375">
            <a:off x="1508076" y="2557212"/>
            <a:ext cx="1790625" cy="2072414"/>
          </a:xfrm>
          <a:custGeom>
            <a:avLst/>
            <a:gdLst>
              <a:gd name="connsiteX0" fmla="*/ 475456 w 1518449"/>
              <a:gd name="connsiteY0" fmla="*/ 0 h 1841500"/>
              <a:gd name="connsiteX1" fmla="*/ 1518449 w 1518449"/>
              <a:gd name="connsiteY1" fmla="*/ 832125 h 1841500"/>
              <a:gd name="connsiteX2" fmla="*/ 1450904 w 1518449"/>
              <a:gd name="connsiteY2" fmla="*/ 1182706 h 1841500"/>
              <a:gd name="connsiteX3" fmla="*/ 1412170 w 1518449"/>
              <a:gd name="connsiteY3" fmla="*/ 1376550 h 1841500"/>
              <a:gd name="connsiteX4" fmla="*/ 1379707 w 1518449"/>
              <a:gd name="connsiteY4" fmla="*/ 1539008 h 1841500"/>
              <a:gd name="connsiteX5" fmla="*/ 54769 w 1518449"/>
              <a:gd name="connsiteY5" fmla="*/ 1841500 h 1841500"/>
              <a:gd name="connsiteX6" fmla="*/ 41275 w 1518449"/>
              <a:gd name="connsiteY6" fmla="*/ 1781149 h 1841500"/>
              <a:gd name="connsiteX7" fmla="*/ 30956 w 1518449"/>
              <a:gd name="connsiteY7" fmla="*/ 1720004 h 1841500"/>
              <a:gd name="connsiteX8" fmla="*/ 21431 w 1518449"/>
              <a:gd name="connsiteY8" fmla="*/ 1658859 h 1841500"/>
              <a:gd name="connsiteX9" fmla="*/ 14288 w 1518449"/>
              <a:gd name="connsiteY9" fmla="*/ 1597714 h 1841500"/>
              <a:gd name="connsiteX10" fmla="*/ 7938 w 1518449"/>
              <a:gd name="connsiteY10" fmla="*/ 1536569 h 1841500"/>
              <a:gd name="connsiteX11" fmla="*/ 3175 w 1518449"/>
              <a:gd name="connsiteY11" fmla="*/ 1476218 h 1841500"/>
              <a:gd name="connsiteX12" fmla="*/ 1588 w 1518449"/>
              <a:gd name="connsiteY12" fmla="*/ 1415073 h 1841500"/>
              <a:gd name="connsiteX13" fmla="*/ 0 w 1518449"/>
              <a:gd name="connsiteY13" fmla="*/ 1353928 h 1841500"/>
              <a:gd name="connsiteX14" fmla="*/ 1588 w 1518449"/>
              <a:gd name="connsiteY14" fmla="*/ 1292782 h 1841500"/>
              <a:gd name="connsiteX15" fmla="*/ 4763 w 1518449"/>
              <a:gd name="connsiteY15" fmla="*/ 1231637 h 1841500"/>
              <a:gd name="connsiteX16" fmla="*/ 7938 w 1518449"/>
              <a:gd name="connsiteY16" fmla="*/ 1171286 h 1841500"/>
              <a:gd name="connsiteX17" fmla="*/ 14288 w 1518449"/>
              <a:gd name="connsiteY17" fmla="*/ 1111729 h 1841500"/>
              <a:gd name="connsiteX18" fmla="*/ 21431 w 1518449"/>
              <a:gd name="connsiteY18" fmla="*/ 1050584 h 1841500"/>
              <a:gd name="connsiteX19" fmla="*/ 30956 w 1518449"/>
              <a:gd name="connsiteY19" fmla="*/ 991027 h 1841500"/>
              <a:gd name="connsiteX20" fmla="*/ 42863 w 1518449"/>
              <a:gd name="connsiteY20" fmla="*/ 931470 h 1841500"/>
              <a:gd name="connsiteX21" fmla="*/ 54769 w 1518449"/>
              <a:gd name="connsiteY21" fmla="*/ 871913 h 1841500"/>
              <a:gd name="connsiteX22" fmla="*/ 69056 w 1518449"/>
              <a:gd name="connsiteY22" fmla="*/ 813945 h 1841500"/>
              <a:gd name="connsiteX23" fmla="*/ 85725 w 1518449"/>
              <a:gd name="connsiteY23" fmla="*/ 754388 h 1841500"/>
              <a:gd name="connsiteX24" fmla="*/ 102394 w 1518449"/>
              <a:gd name="connsiteY24" fmla="*/ 696419 h 1841500"/>
              <a:gd name="connsiteX25" fmla="*/ 122238 w 1518449"/>
              <a:gd name="connsiteY25" fmla="*/ 640039 h 1841500"/>
              <a:gd name="connsiteX26" fmla="*/ 142081 w 1518449"/>
              <a:gd name="connsiteY26" fmla="*/ 582070 h 1841500"/>
              <a:gd name="connsiteX27" fmla="*/ 165100 w 1518449"/>
              <a:gd name="connsiteY27" fmla="*/ 525689 h 1841500"/>
              <a:gd name="connsiteX28" fmla="*/ 188913 w 1518449"/>
              <a:gd name="connsiteY28" fmla="*/ 469309 h 1841500"/>
              <a:gd name="connsiteX29" fmla="*/ 215106 w 1518449"/>
              <a:gd name="connsiteY29" fmla="*/ 414516 h 1841500"/>
              <a:gd name="connsiteX30" fmla="*/ 241300 w 1518449"/>
              <a:gd name="connsiteY30" fmla="*/ 359724 h 1841500"/>
              <a:gd name="connsiteX31" fmla="*/ 269875 w 1518449"/>
              <a:gd name="connsiteY31" fmla="*/ 306520 h 1841500"/>
              <a:gd name="connsiteX32" fmla="*/ 300831 w 1518449"/>
              <a:gd name="connsiteY32" fmla="*/ 253316 h 1841500"/>
              <a:gd name="connsiteX33" fmla="*/ 332581 w 1518449"/>
              <a:gd name="connsiteY33" fmla="*/ 200905 h 1841500"/>
              <a:gd name="connsiteX34" fmla="*/ 365919 w 1518449"/>
              <a:gd name="connsiteY34" fmla="*/ 149289 h 1841500"/>
              <a:gd name="connsiteX35" fmla="*/ 400844 w 1518449"/>
              <a:gd name="connsiteY35" fmla="*/ 99262 h 1841500"/>
              <a:gd name="connsiteX36" fmla="*/ 437356 w 1518449"/>
              <a:gd name="connsiteY36" fmla="*/ 48440 h 184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518449" h="1841500">
                <a:moveTo>
                  <a:pt x="475456" y="0"/>
                </a:moveTo>
                <a:lnTo>
                  <a:pt x="1518449" y="832125"/>
                </a:lnTo>
                <a:lnTo>
                  <a:pt x="1450904" y="1182706"/>
                </a:lnTo>
                <a:cubicBezTo>
                  <a:pt x="1436606" y="1248203"/>
                  <a:pt x="1424388" y="1312377"/>
                  <a:pt x="1412170" y="1376550"/>
                </a:cubicBezTo>
                <a:lnTo>
                  <a:pt x="1379707" y="1539008"/>
                </a:lnTo>
                <a:lnTo>
                  <a:pt x="54769" y="1841500"/>
                </a:lnTo>
                <a:lnTo>
                  <a:pt x="41275" y="1781149"/>
                </a:lnTo>
                <a:lnTo>
                  <a:pt x="30956" y="1720004"/>
                </a:lnTo>
                <a:lnTo>
                  <a:pt x="21431" y="1658859"/>
                </a:lnTo>
                <a:lnTo>
                  <a:pt x="14288" y="1597714"/>
                </a:lnTo>
                <a:lnTo>
                  <a:pt x="7938" y="1536569"/>
                </a:lnTo>
                <a:lnTo>
                  <a:pt x="3175" y="1476218"/>
                </a:lnTo>
                <a:lnTo>
                  <a:pt x="1588" y="1415073"/>
                </a:lnTo>
                <a:lnTo>
                  <a:pt x="0" y="1353928"/>
                </a:lnTo>
                <a:lnTo>
                  <a:pt x="1588" y="1292782"/>
                </a:lnTo>
                <a:lnTo>
                  <a:pt x="4763" y="1231637"/>
                </a:lnTo>
                <a:lnTo>
                  <a:pt x="7938" y="1171286"/>
                </a:lnTo>
                <a:lnTo>
                  <a:pt x="14288" y="1111729"/>
                </a:lnTo>
                <a:lnTo>
                  <a:pt x="21431" y="1050584"/>
                </a:lnTo>
                <a:lnTo>
                  <a:pt x="30956" y="991027"/>
                </a:lnTo>
                <a:lnTo>
                  <a:pt x="42863" y="931470"/>
                </a:lnTo>
                <a:lnTo>
                  <a:pt x="54769" y="871913"/>
                </a:lnTo>
                <a:lnTo>
                  <a:pt x="69056" y="813945"/>
                </a:lnTo>
                <a:lnTo>
                  <a:pt x="85725" y="754388"/>
                </a:lnTo>
                <a:lnTo>
                  <a:pt x="102394" y="696419"/>
                </a:lnTo>
                <a:lnTo>
                  <a:pt x="122238" y="640039"/>
                </a:lnTo>
                <a:lnTo>
                  <a:pt x="142081" y="582070"/>
                </a:lnTo>
                <a:lnTo>
                  <a:pt x="165100" y="525689"/>
                </a:lnTo>
                <a:lnTo>
                  <a:pt x="188913" y="469309"/>
                </a:lnTo>
                <a:lnTo>
                  <a:pt x="215106" y="414516"/>
                </a:lnTo>
                <a:lnTo>
                  <a:pt x="241300" y="359724"/>
                </a:lnTo>
                <a:lnTo>
                  <a:pt x="269875" y="306520"/>
                </a:lnTo>
                <a:lnTo>
                  <a:pt x="300831" y="253316"/>
                </a:lnTo>
                <a:lnTo>
                  <a:pt x="332581" y="200905"/>
                </a:lnTo>
                <a:lnTo>
                  <a:pt x="365919" y="149289"/>
                </a:lnTo>
                <a:lnTo>
                  <a:pt x="400844" y="99262"/>
                </a:lnTo>
                <a:lnTo>
                  <a:pt x="437356" y="48440"/>
                </a:lnTo>
                <a:close/>
              </a:path>
            </a:pathLst>
          </a:custGeom>
          <a:solidFill>
            <a:srgbClr val="AAB5B7"/>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37" name="Oval 18">
            <a:extLst>
              <a:ext uri="{FF2B5EF4-FFF2-40B4-BE49-F238E27FC236}">
                <a16:creationId xmlns:a16="http://schemas.microsoft.com/office/drawing/2014/main" xmlns="" id="{91F59760-66F9-4140-B00F-CA7334C61053}"/>
              </a:ext>
            </a:extLst>
          </p:cNvPr>
          <p:cNvSpPr/>
          <p:nvPr/>
        </p:nvSpPr>
        <p:spPr>
          <a:xfrm>
            <a:off x="1871526" y="2800627"/>
            <a:ext cx="382307" cy="363755"/>
          </a:xfrm>
          <a:prstGeom prst="ellipse">
            <a:avLst/>
          </a:prstGeom>
          <a:solidFill>
            <a:schemeClr val="tx1">
              <a:lumMod val="65000"/>
              <a:lumOff val="3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6</a:t>
            </a:r>
          </a:p>
        </p:txBody>
      </p:sp>
      <p:sp>
        <p:nvSpPr>
          <p:cNvPr id="38" name="Rectangle 31">
            <a:extLst>
              <a:ext uri="{FF2B5EF4-FFF2-40B4-BE49-F238E27FC236}">
                <a16:creationId xmlns:a16="http://schemas.microsoft.com/office/drawing/2014/main" xmlns="" id="{279FA825-A2F1-48F9-BD3F-09517CF548CD}"/>
              </a:ext>
            </a:extLst>
          </p:cNvPr>
          <p:cNvSpPr/>
          <p:nvPr/>
        </p:nvSpPr>
        <p:spPr>
          <a:xfrm>
            <a:off x="1834007" y="3452164"/>
            <a:ext cx="1355535" cy="276999"/>
          </a:xfrm>
          <a:prstGeom prst="rect">
            <a:avLst/>
          </a:prstGeom>
        </p:spPr>
        <p:txBody>
          <a:bodyPr wrap="square">
            <a:spAutoFit/>
          </a:bodyPr>
          <a:lstStyle/>
          <a:p>
            <a:r>
              <a:rPr lang="kk-KZ" sz="1200" b="1" dirty="0" smtClean="0">
                <a:latin typeface="Times New Roman" panose="02020603050405020304" pitchFamily="18" charset="0"/>
                <a:cs typeface="Times New Roman" panose="02020603050405020304" pitchFamily="18" charset="0"/>
              </a:rPr>
              <a:t>Ғылыми ізденіс</a:t>
            </a:r>
            <a:endParaRPr lang="en-US" sz="1200" b="1" dirty="0">
              <a:solidFill>
                <a:schemeClr val="bg1"/>
              </a:solidFill>
              <a:latin typeface="Times New Roman" panose="02020603050405020304" pitchFamily="18" charset="0"/>
              <a:cs typeface="Times New Roman" panose="02020603050405020304" pitchFamily="18" charset="0"/>
            </a:endParaRPr>
          </a:p>
        </p:txBody>
      </p:sp>
      <p:sp>
        <p:nvSpPr>
          <p:cNvPr id="41" name="Oval 17">
            <a:extLst>
              <a:ext uri="{FF2B5EF4-FFF2-40B4-BE49-F238E27FC236}">
                <a16:creationId xmlns:a16="http://schemas.microsoft.com/office/drawing/2014/main" xmlns="" id="{9E47854B-AE65-4B7E-9602-F0C3591479E2}"/>
              </a:ext>
            </a:extLst>
          </p:cNvPr>
          <p:cNvSpPr/>
          <p:nvPr/>
        </p:nvSpPr>
        <p:spPr>
          <a:xfrm>
            <a:off x="1790787" y="4807558"/>
            <a:ext cx="367964" cy="353142"/>
          </a:xfrm>
          <a:prstGeom prst="ellipse">
            <a:avLst/>
          </a:prstGeom>
          <a:solidFill>
            <a:srgbClr val="216A9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5</a:t>
            </a:r>
          </a:p>
        </p:txBody>
      </p:sp>
      <p:grpSp>
        <p:nvGrpSpPr>
          <p:cNvPr id="7" name="Группа 6">
            <a:extLst>
              <a:ext uri="{FF2B5EF4-FFF2-40B4-BE49-F238E27FC236}">
                <a16:creationId xmlns:a16="http://schemas.microsoft.com/office/drawing/2014/main" xmlns="" id="{AD94B766-47E4-4518-89D2-D03CBC9D8C54}"/>
              </a:ext>
            </a:extLst>
          </p:cNvPr>
          <p:cNvGrpSpPr/>
          <p:nvPr/>
        </p:nvGrpSpPr>
        <p:grpSpPr>
          <a:xfrm>
            <a:off x="5238738" y="2381463"/>
            <a:ext cx="1634049" cy="2211308"/>
            <a:chOff x="5096157" y="2572388"/>
            <a:chExt cx="1551829" cy="1941786"/>
          </a:xfrm>
        </p:grpSpPr>
        <p:sp>
          <p:nvSpPr>
            <p:cNvPr id="24" name="Freeform 7">
              <a:extLst>
                <a:ext uri="{FF2B5EF4-FFF2-40B4-BE49-F238E27FC236}">
                  <a16:creationId xmlns:a16="http://schemas.microsoft.com/office/drawing/2014/main" xmlns="" id="{F750479E-A2FF-41F2-8A10-3C064234205F}"/>
                </a:ext>
              </a:extLst>
            </p:cNvPr>
            <p:cNvSpPr>
              <a:spLocks/>
            </p:cNvSpPr>
            <p:nvPr/>
          </p:nvSpPr>
          <p:spPr bwMode="auto">
            <a:xfrm rot="21437661">
              <a:off x="5096157" y="2572388"/>
              <a:ext cx="1551829" cy="1941786"/>
            </a:xfrm>
            <a:custGeom>
              <a:avLst/>
              <a:gdLst>
                <a:gd name="connsiteX0" fmla="*/ 1046873 w 1520742"/>
                <a:gd name="connsiteY0" fmla="*/ 0 h 1841500"/>
                <a:gd name="connsiteX1" fmla="*/ 1084973 w 1520742"/>
                <a:gd name="connsiteY1" fmla="*/ 48440 h 1841500"/>
                <a:gd name="connsiteX2" fmla="*/ 1119898 w 1520742"/>
                <a:gd name="connsiteY2" fmla="*/ 99262 h 1841500"/>
                <a:gd name="connsiteX3" fmla="*/ 1154823 w 1520742"/>
                <a:gd name="connsiteY3" fmla="*/ 149289 h 1841500"/>
                <a:gd name="connsiteX4" fmla="*/ 1188161 w 1520742"/>
                <a:gd name="connsiteY4" fmla="*/ 200905 h 1841500"/>
                <a:gd name="connsiteX5" fmla="*/ 1219911 w 1520742"/>
                <a:gd name="connsiteY5" fmla="*/ 253316 h 1841500"/>
                <a:gd name="connsiteX6" fmla="*/ 1250867 w 1520742"/>
                <a:gd name="connsiteY6" fmla="*/ 306520 h 1841500"/>
                <a:gd name="connsiteX7" fmla="*/ 1279442 w 1520742"/>
                <a:gd name="connsiteY7" fmla="*/ 359724 h 1841500"/>
                <a:gd name="connsiteX8" fmla="*/ 1307223 w 1520742"/>
                <a:gd name="connsiteY8" fmla="*/ 414516 h 1841500"/>
                <a:gd name="connsiteX9" fmla="*/ 1331830 w 1520742"/>
                <a:gd name="connsiteY9" fmla="*/ 469309 h 1841500"/>
                <a:gd name="connsiteX10" fmla="*/ 1355642 w 1520742"/>
                <a:gd name="connsiteY10" fmla="*/ 525689 h 1841500"/>
                <a:gd name="connsiteX11" fmla="*/ 1378661 w 1520742"/>
                <a:gd name="connsiteY11" fmla="*/ 582070 h 1841500"/>
                <a:gd name="connsiteX12" fmla="*/ 1398505 w 1520742"/>
                <a:gd name="connsiteY12" fmla="*/ 640039 h 1841500"/>
                <a:gd name="connsiteX13" fmla="*/ 1418348 w 1520742"/>
                <a:gd name="connsiteY13" fmla="*/ 696419 h 1841500"/>
                <a:gd name="connsiteX14" fmla="*/ 1436605 w 1520742"/>
                <a:gd name="connsiteY14" fmla="*/ 754388 h 1841500"/>
                <a:gd name="connsiteX15" fmla="*/ 1451686 w 1520742"/>
                <a:gd name="connsiteY15" fmla="*/ 813945 h 1841500"/>
                <a:gd name="connsiteX16" fmla="*/ 1465973 w 1520742"/>
                <a:gd name="connsiteY16" fmla="*/ 871913 h 1841500"/>
                <a:gd name="connsiteX17" fmla="*/ 1479467 w 1520742"/>
                <a:gd name="connsiteY17" fmla="*/ 931470 h 1841500"/>
                <a:gd name="connsiteX18" fmla="*/ 1489786 w 1520742"/>
                <a:gd name="connsiteY18" fmla="*/ 991027 h 1841500"/>
                <a:gd name="connsiteX19" fmla="*/ 1499311 w 1520742"/>
                <a:gd name="connsiteY19" fmla="*/ 1050584 h 1841500"/>
                <a:gd name="connsiteX20" fmla="*/ 1506455 w 1520742"/>
                <a:gd name="connsiteY20" fmla="*/ 1111729 h 1841500"/>
                <a:gd name="connsiteX21" fmla="*/ 1512805 w 1520742"/>
                <a:gd name="connsiteY21" fmla="*/ 1171286 h 1841500"/>
                <a:gd name="connsiteX22" fmla="*/ 1517567 w 1520742"/>
                <a:gd name="connsiteY22" fmla="*/ 1231637 h 1841500"/>
                <a:gd name="connsiteX23" fmla="*/ 1520742 w 1520742"/>
                <a:gd name="connsiteY23" fmla="*/ 1292782 h 1841500"/>
                <a:gd name="connsiteX24" fmla="*/ 1520742 w 1520742"/>
                <a:gd name="connsiteY24" fmla="*/ 1353928 h 1841500"/>
                <a:gd name="connsiteX25" fmla="*/ 1520742 w 1520742"/>
                <a:gd name="connsiteY25" fmla="*/ 1415073 h 1841500"/>
                <a:gd name="connsiteX26" fmla="*/ 1517567 w 1520742"/>
                <a:gd name="connsiteY26" fmla="*/ 1476218 h 1841500"/>
                <a:gd name="connsiteX27" fmla="*/ 1512805 w 1520742"/>
                <a:gd name="connsiteY27" fmla="*/ 1536569 h 1841500"/>
                <a:gd name="connsiteX28" fmla="*/ 1506455 w 1520742"/>
                <a:gd name="connsiteY28" fmla="*/ 1597714 h 1841500"/>
                <a:gd name="connsiteX29" fmla="*/ 1499311 w 1520742"/>
                <a:gd name="connsiteY29" fmla="*/ 1658859 h 1841500"/>
                <a:gd name="connsiteX30" fmla="*/ 1489786 w 1520742"/>
                <a:gd name="connsiteY30" fmla="*/ 1720004 h 1841500"/>
                <a:gd name="connsiteX31" fmla="*/ 1479467 w 1520742"/>
                <a:gd name="connsiteY31" fmla="*/ 1781149 h 1841500"/>
                <a:gd name="connsiteX32" fmla="*/ 1465973 w 1520742"/>
                <a:gd name="connsiteY32" fmla="*/ 1841500 h 1841500"/>
                <a:gd name="connsiteX33" fmla="*/ 141125 w 1520742"/>
                <a:gd name="connsiteY33" fmla="*/ 1539029 h 1841500"/>
                <a:gd name="connsiteX34" fmla="*/ 108572 w 1520742"/>
                <a:gd name="connsiteY34" fmla="*/ 1373813 h 1841500"/>
                <a:gd name="connsiteX35" fmla="*/ 69838 w 1520742"/>
                <a:gd name="connsiteY35" fmla="*/ 1177233 h 1841500"/>
                <a:gd name="connsiteX36" fmla="*/ 0 w 1520742"/>
                <a:gd name="connsiteY36" fmla="*/ 834442 h 184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520742" h="1841500">
                  <a:moveTo>
                    <a:pt x="1046873" y="0"/>
                  </a:moveTo>
                  <a:lnTo>
                    <a:pt x="1084973" y="48440"/>
                  </a:lnTo>
                  <a:lnTo>
                    <a:pt x="1119898" y="99262"/>
                  </a:lnTo>
                  <a:lnTo>
                    <a:pt x="1154823" y="149289"/>
                  </a:lnTo>
                  <a:lnTo>
                    <a:pt x="1188161" y="200905"/>
                  </a:lnTo>
                  <a:lnTo>
                    <a:pt x="1219911" y="253316"/>
                  </a:lnTo>
                  <a:lnTo>
                    <a:pt x="1250867" y="306520"/>
                  </a:lnTo>
                  <a:lnTo>
                    <a:pt x="1279442" y="359724"/>
                  </a:lnTo>
                  <a:lnTo>
                    <a:pt x="1307223" y="414516"/>
                  </a:lnTo>
                  <a:lnTo>
                    <a:pt x="1331830" y="469309"/>
                  </a:lnTo>
                  <a:lnTo>
                    <a:pt x="1355642" y="525689"/>
                  </a:lnTo>
                  <a:lnTo>
                    <a:pt x="1378661" y="582070"/>
                  </a:lnTo>
                  <a:lnTo>
                    <a:pt x="1398505" y="640039"/>
                  </a:lnTo>
                  <a:lnTo>
                    <a:pt x="1418348" y="696419"/>
                  </a:lnTo>
                  <a:lnTo>
                    <a:pt x="1436605" y="754388"/>
                  </a:lnTo>
                  <a:lnTo>
                    <a:pt x="1451686" y="813945"/>
                  </a:lnTo>
                  <a:lnTo>
                    <a:pt x="1465973" y="871913"/>
                  </a:lnTo>
                  <a:lnTo>
                    <a:pt x="1479467" y="931470"/>
                  </a:lnTo>
                  <a:lnTo>
                    <a:pt x="1489786" y="991027"/>
                  </a:lnTo>
                  <a:lnTo>
                    <a:pt x="1499311" y="1050584"/>
                  </a:lnTo>
                  <a:lnTo>
                    <a:pt x="1506455" y="1111729"/>
                  </a:lnTo>
                  <a:lnTo>
                    <a:pt x="1512805" y="1171286"/>
                  </a:lnTo>
                  <a:lnTo>
                    <a:pt x="1517567" y="1231637"/>
                  </a:lnTo>
                  <a:lnTo>
                    <a:pt x="1520742" y="1292782"/>
                  </a:lnTo>
                  <a:lnTo>
                    <a:pt x="1520742" y="1353928"/>
                  </a:lnTo>
                  <a:lnTo>
                    <a:pt x="1520742" y="1415073"/>
                  </a:lnTo>
                  <a:lnTo>
                    <a:pt x="1517567" y="1476218"/>
                  </a:lnTo>
                  <a:lnTo>
                    <a:pt x="1512805" y="1536569"/>
                  </a:lnTo>
                  <a:lnTo>
                    <a:pt x="1506455" y="1597714"/>
                  </a:lnTo>
                  <a:lnTo>
                    <a:pt x="1499311" y="1658859"/>
                  </a:lnTo>
                  <a:lnTo>
                    <a:pt x="1489786" y="1720004"/>
                  </a:lnTo>
                  <a:lnTo>
                    <a:pt x="1479467" y="1781149"/>
                  </a:lnTo>
                  <a:lnTo>
                    <a:pt x="1465973" y="1841500"/>
                  </a:lnTo>
                  <a:lnTo>
                    <a:pt x="141125" y="1539029"/>
                  </a:lnTo>
                  <a:lnTo>
                    <a:pt x="108572" y="1373813"/>
                  </a:lnTo>
                  <a:cubicBezTo>
                    <a:pt x="96353" y="1308272"/>
                    <a:pt x="84135" y="1242731"/>
                    <a:pt x="69838" y="1177233"/>
                  </a:cubicBezTo>
                  <a:lnTo>
                    <a:pt x="0" y="834442"/>
                  </a:lnTo>
                  <a:close/>
                </a:path>
              </a:pathLst>
            </a:custGeom>
            <a:solidFill>
              <a:srgbClr val="EA964D"/>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5" name="Oval 14">
              <a:extLst>
                <a:ext uri="{FF2B5EF4-FFF2-40B4-BE49-F238E27FC236}">
                  <a16:creationId xmlns:a16="http://schemas.microsoft.com/office/drawing/2014/main" xmlns="" id="{34FDDA46-B5FA-4E6F-933D-0333B06B9887}"/>
                </a:ext>
              </a:extLst>
            </p:cNvPr>
            <p:cNvSpPr/>
            <p:nvPr/>
          </p:nvSpPr>
          <p:spPr>
            <a:xfrm rot="21437661">
              <a:off x="6261989" y="4003514"/>
              <a:ext cx="348738" cy="356986"/>
            </a:xfrm>
            <a:prstGeom prst="ellipse">
              <a:avLst/>
            </a:prstGeom>
            <a:solidFill>
              <a:srgbClr val="96511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2</a:t>
              </a:r>
            </a:p>
          </p:txBody>
        </p:sp>
        <p:sp>
          <p:nvSpPr>
            <p:cNvPr id="42" name="Rectangle 30">
              <a:extLst>
                <a:ext uri="{FF2B5EF4-FFF2-40B4-BE49-F238E27FC236}">
                  <a16:creationId xmlns:a16="http://schemas.microsoft.com/office/drawing/2014/main" xmlns="" id="{670A145E-D356-4AB3-9F98-8B344488E6FD}"/>
                </a:ext>
              </a:extLst>
            </p:cNvPr>
            <p:cNvSpPr/>
            <p:nvPr/>
          </p:nvSpPr>
          <p:spPr>
            <a:xfrm>
              <a:off x="5171107" y="3408264"/>
              <a:ext cx="1447852" cy="405396"/>
            </a:xfrm>
            <a:prstGeom prst="rect">
              <a:avLst/>
            </a:prstGeom>
          </p:spPr>
          <p:txBody>
            <a:bodyPr wrap="square">
              <a:spAutoFit/>
            </a:bodyPr>
            <a:lstStyle/>
            <a:p>
              <a:r>
                <a:rPr lang="kk-KZ" sz="1200" b="1" dirty="0" smtClean="0">
                  <a:latin typeface="Times New Roman" panose="02020603050405020304" pitchFamily="18" charset="0"/>
                  <a:cs typeface="Times New Roman" panose="02020603050405020304" pitchFamily="18" charset="0"/>
                </a:rPr>
                <a:t>Қазіргі заманғы әскери өнер</a:t>
              </a:r>
              <a:endParaRPr lang="en-US" sz="1200" b="1"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558755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7EFBF2CC-6E33-4DB7-8F31-0F5057F7831F}"/>
              </a:ext>
            </a:extLst>
          </p:cNvPr>
          <p:cNvSpPr>
            <a:spLocks noGrp="1"/>
          </p:cNvSpPr>
          <p:nvPr>
            <p:ph type="title"/>
          </p:nvPr>
        </p:nvSpPr>
        <p:spPr>
          <a:xfrm>
            <a:off x="457200" y="274638"/>
            <a:ext cx="8219256" cy="1143000"/>
          </a:xfrm>
        </p:spPr>
        <p:txBody>
          <a:bodyPr>
            <a:normAutofit fontScale="90000"/>
          </a:bodyPr>
          <a:lstStyle/>
          <a:p>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6В01485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Дене шынықтыру және бастапқы </a:t>
            </a: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әскери дайындық мұғалімдерін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даярлау бағытындағы ББ оқыту </a:t>
            </a: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нәтижелері</a:t>
            </a:r>
            <a:endParaRPr lang="ru-RU" sz="2800" dirty="0"/>
          </a:p>
        </p:txBody>
      </p:sp>
      <p:grpSp>
        <p:nvGrpSpPr>
          <p:cNvPr id="29" name="Группа 28">
            <a:extLst>
              <a:ext uri="{FF2B5EF4-FFF2-40B4-BE49-F238E27FC236}">
                <a16:creationId xmlns:a16="http://schemas.microsoft.com/office/drawing/2014/main" xmlns="" id="{E565A698-9461-4E67-89BF-909A39FC141B}"/>
              </a:ext>
            </a:extLst>
          </p:cNvPr>
          <p:cNvGrpSpPr/>
          <p:nvPr/>
        </p:nvGrpSpPr>
        <p:grpSpPr>
          <a:xfrm>
            <a:off x="-27709" y="1397109"/>
            <a:ext cx="8587202" cy="4082303"/>
            <a:chOff x="274203" y="1002390"/>
            <a:chExt cx="8454801" cy="4082303"/>
          </a:xfrm>
        </p:grpSpPr>
        <p:sp>
          <p:nvSpPr>
            <p:cNvPr id="23" name="Rectangle 40">
              <a:extLst>
                <a:ext uri="{FF2B5EF4-FFF2-40B4-BE49-F238E27FC236}">
                  <a16:creationId xmlns:a16="http://schemas.microsoft.com/office/drawing/2014/main" xmlns="" id="{08EDA45C-9732-4C7A-9487-330AD6D4377E}"/>
                </a:ext>
              </a:extLst>
            </p:cNvPr>
            <p:cNvSpPr/>
            <p:nvPr/>
          </p:nvSpPr>
          <p:spPr>
            <a:xfrm>
              <a:off x="685025" y="2895604"/>
              <a:ext cx="1880219" cy="694743"/>
            </a:xfrm>
            <a:prstGeom prst="rect">
              <a:avLst/>
            </a:prstGeom>
            <a:solidFill>
              <a:srgbClr val="F4CF3B"/>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kk-KZ" sz="1400" b="1" dirty="0" smtClean="0">
                  <a:latin typeface="Times New Roman" panose="02020603050405020304" pitchFamily="18" charset="0"/>
                  <a:cs typeface="Times New Roman" panose="02020603050405020304" pitchFamily="18" charset="0"/>
                </a:rPr>
                <a:t>Салауатты өмір салты</a:t>
              </a:r>
              <a:endParaRPr lang="en-US" sz="1400" b="1" cap="small" dirty="0">
                <a:solidFill>
                  <a:prstClr val="white"/>
                </a:solidFill>
                <a:effectLst>
                  <a:outerShdw blurRad="25400" dist="38100" dir="2700000" algn="tl">
                    <a:srgbClr val="000000">
                      <a:alpha val="70000"/>
                    </a:srgbClr>
                  </a:outerShdw>
                </a:effectLst>
                <a:cs typeface="Arial" pitchFamily="34" charset="0"/>
              </a:endParaRPr>
            </a:p>
          </p:txBody>
        </p:sp>
        <p:sp>
          <p:nvSpPr>
            <p:cNvPr id="22" name="Rectangle 37">
              <a:extLst>
                <a:ext uri="{FF2B5EF4-FFF2-40B4-BE49-F238E27FC236}">
                  <a16:creationId xmlns:a16="http://schemas.microsoft.com/office/drawing/2014/main" xmlns="" id="{AB57229E-0355-44D5-B7D0-236FC5B1C16D}"/>
                </a:ext>
              </a:extLst>
            </p:cNvPr>
            <p:cNvSpPr/>
            <p:nvPr/>
          </p:nvSpPr>
          <p:spPr>
            <a:xfrm>
              <a:off x="690830" y="2079787"/>
              <a:ext cx="1880218" cy="708131"/>
            </a:xfrm>
            <a:prstGeom prst="rect">
              <a:avLst/>
            </a:prstGeom>
            <a:solidFill>
              <a:srgbClr val="EA964D"/>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kk-KZ" sz="1400" b="1" dirty="0" smtClean="0">
                  <a:latin typeface="Times New Roman" panose="02020603050405020304" pitchFamily="18" charset="0"/>
                  <a:cs typeface="Times New Roman" panose="02020603050405020304" pitchFamily="18" charset="0"/>
                </a:rPr>
                <a:t>Ғылыми ізденіс</a:t>
              </a:r>
              <a:endParaRPr lang="en-US" sz="1400" b="1" cap="small" dirty="0">
                <a:solidFill>
                  <a:prstClr val="white"/>
                </a:solidFill>
                <a:effectLst>
                  <a:outerShdw blurRad="25400" dist="38100" dir="2700000" algn="tl">
                    <a:srgbClr val="000000">
                      <a:alpha val="70000"/>
                    </a:srgbClr>
                  </a:outerShdw>
                </a:effectLst>
                <a:cs typeface="Arial" pitchFamily="34" charset="0"/>
              </a:endParaRPr>
            </a:p>
          </p:txBody>
        </p:sp>
        <p:sp>
          <p:nvSpPr>
            <p:cNvPr id="6" name="Rectangle 34">
              <a:extLst>
                <a:ext uri="{FF2B5EF4-FFF2-40B4-BE49-F238E27FC236}">
                  <a16:creationId xmlns:a16="http://schemas.microsoft.com/office/drawing/2014/main" xmlns="" id="{E133A72D-9082-4EC4-A557-E4CFBF26716A}"/>
                </a:ext>
              </a:extLst>
            </p:cNvPr>
            <p:cNvSpPr/>
            <p:nvPr/>
          </p:nvSpPr>
          <p:spPr>
            <a:xfrm>
              <a:off x="685025" y="1002390"/>
              <a:ext cx="1880218" cy="963714"/>
            </a:xfrm>
            <a:prstGeom prst="rect">
              <a:avLst/>
            </a:prstGeom>
            <a:solidFill>
              <a:srgbClr val="EC6E6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ctr"/>
              <a:r>
                <a:rPr lang="kk-KZ" sz="1400" b="1" dirty="0" smtClean="0">
                  <a:solidFill>
                    <a:prstClr val="black"/>
                  </a:solidFill>
                  <a:latin typeface="Times New Roman" pitchFamily="18" charset="0"/>
                  <a:cs typeface="Times New Roman" pitchFamily="18" charset="0"/>
                </a:rPr>
                <a:t>Әлеуметтік ортада адамды қалыптастыру және анықтау қаблеті</a:t>
              </a:r>
              <a:endParaRPr lang="ru-RU" sz="1400" b="1" dirty="0">
                <a:solidFill>
                  <a:prstClr val="black"/>
                </a:solidFill>
                <a:latin typeface="Times New Roman" pitchFamily="18" charset="0"/>
                <a:cs typeface="Times New Roman" pitchFamily="18" charset="0"/>
              </a:endParaRPr>
            </a:p>
          </p:txBody>
        </p:sp>
        <p:sp>
          <p:nvSpPr>
            <p:cNvPr id="8" name="Rectangle 38">
              <a:extLst>
                <a:ext uri="{FF2B5EF4-FFF2-40B4-BE49-F238E27FC236}">
                  <a16:creationId xmlns:a16="http://schemas.microsoft.com/office/drawing/2014/main" xmlns="" id="{651B0AC7-24DA-480A-B0AA-0C6647445FA0}"/>
                </a:ext>
              </a:extLst>
            </p:cNvPr>
            <p:cNvSpPr/>
            <p:nvPr/>
          </p:nvSpPr>
          <p:spPr>
            <a:xfrm>
              <a:off x="2746957" y="1989765"/>
              <a:ext cx="5962905" cy="1017151"/>
            </a:xfrm>
            <a:prstGeom prst="rect">
              <a:avLst/>
            </a:prstGeom>
            <a:solidFill>
              <a:schemeClr val="accent6">
                <a:lumMod val="50000"/>
                <a:alpha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lnSpc>
                  <a:spcPct val="115000"/>
                </a:lnSpc>
                <a:spcAft>
                  <a:spcPts val="0"/>
                </a:spcAft>
              </a:pPr>
              <a:endParaRPr lang="ru-RU" sz="1200" dirty="0">
                <a:ea typeface="Calibri"/>
              </a:endParaRPr>
            </a:p>
          </p:txBody>
        </p:sp>
        <p:sp>
          <p:nvSpPr>
            <p:cNvPr id="9" name="Oval 39">
              <a:extLst>
                <a:ext uri="{FF2B5EF4-FFF2-40B4-BE49-F238E27FC236}">
                  <a16:creationId xmlns:a16="http://schemas.microsoft.com/office/drawing/2014/main" xmlns="" id="{443E75FE-920D-4137-9D7E-344FC45BC3AF}"/>
                </a:ext>
              </a:extLst>
            </p:cNvPr>
            <p:cNvSpPr/>
            <p:nvPr/>
          </p:nvSpPr>
          <p:spPr>
            <a:xfrm>
              <a:off x="274203" y="2205151"/>
              <a:ext cx="360039" cy="341752"/>
            </a:xfrm>
            <a:prstGeom prst="ellipse">
              <a:avLst/>
            </a:prstGeom>
            <a:solidFill>
              <a:srgbClr val="96511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2</a:t>
              </a:r>
            </a:p>
          </p:txBody>
        </p:sp>
        <p:sp>
          <p:nvSpPr>
            <p:cNvPr id="10" name="Rectangle 41">
              <a:extLst>
                <a:ext uri="{FF2B5EF4-FFF2-40B4-BE49-F238E27FC236}">
                  <a16:creationId xmlns:a16="http://schemas.microsoft.com/office/drawing/2014/main" xmlns="" id="{59E14C6B-37A0-433C-8BE7-7DA2C3277CE1}"/>
                </a:ext>
              </a:extLst>
            </p:cNvPr>
            <p:cNvSpPr/>
            <p:nvPr/>
          </p:nvSpPr>
          <p:spPr>
            <a:xfrm>
              <a:off x="2727813" y="3058979"/>
              <a:ext cx="6001191" cy="830541"/>
            </a:xfrm>
            <a:prstGeom prst="rect">
              <a:avLst/>
            </a:prstGeom>
            <a:solidFill>
              <a:srgbClr val="FFFF0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endParaRPr lang="kk-KZ" sz="1200" dirty="0">
                <a:solidFill>
                  <a:prstClr val="black"/>
                </a:solidFill>
                <a:latin typeface="Times New Roman" pitchFamily="18" charset="0"/>
                <a:cs typeface="Times New Roman" pitchFamily="18" charset="0"/>
              </a:endParaRPr>
            </a:p>
          </p:txBody>
        </p:sp>
        <p:sp>
          <p:nvSpPr>
            <p:cNvPr id="11" name="Oval 42">
              <a:extLst>
                <a:ext uri="{FF2B5EF4-FFF2-40B4-BE49-F238E27FC236}">
                  <a16:creationId xmlns:a16="http://schemas.microsoft.com/office/drawing/2014/main" xmlns="" id="{D474627C-612E-4562-ABA5-E55AC5777DA0}"/>
                </a:ext>
              </a:extLst>
            </p:cNvPr>
            <p:cNvSpPr/>
            <p:nvPr/>
          </p:nvSpPr>
          <p:spPr>
            <a:xfrm>
              <a:off x="286325" y="2995828"/>
              <a:ext cx="360039" cy="341752"/>
            </a:xfrm>
            <a:prstGeom prst="ellipse">
              <a:avLst/>
            </a:prstGeom>
            <a:solidFill>
              <a:srgbClr val="B2920A"/>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3</a:t>
              </a:r>
            </a:p>
          </p:txBody>
        </p:sp>
        <p:sp>
          <p:nvSpPr>
            <p:cNvPr id="12" name="Rectangle 43">
              <a:extLst>
                <a:ext uri="{FF2B5EF4-FFF2-40B4-BE49-F238E27FC236}">
                  <a16:creationId xmlns:a16="http://schemas.microsoft.com/office/drawing/2014/main" xmlns="" id="{2F5BEA7B-D36A-4FD8-BA09-4C0388B546A2}"/>
                </a:ext>
              </a:extLst>
            </p:cNvPr>
            <p:cNvSpPr/>
            <p:nvPr/>
          </p:nvSpPr>
          <p:spPr>
            <a:xfrm>
              <a:off x="685025" y="3721894"/>
              <a:ext cx="1880218" cy="1362799"/>
            </a:xfrm>
            <a:prstGeom prst="rect">
              <a:avLst/>
            </a:prstGeom>
            <a:solidFill>
              <a:srgbClr val="5DC3AE"/>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kk-KZ" sz="1400" b="1" dirty="0" smtClean="0">
                  <a:latin typeface="Times New Roman" panose="02020603050405020304" pitchFamily="18" charset="0"/>
                  <a:cs typeface="Times New Roman" panose="02020603050405020304" pitchFamily="18" charset="0"/>
                </a:rPr>
                <a:t>Тұлғаны қалыптастыру</a:t>
              </a:r>
              <a:endParaRPr lang="en-US" sz="1400" b="1" cap="small" dirty="0">
                <a:solidFill>
                  <a:prstClr val="white"/>
                </a:solidFill>
                <a:effectLst>
                  <a:outerShdw blurRad="25400" dist="38100" dir="2700000" algn="tl">
                    <a:srgbClr val="000000">
                      <a:alpha val="70000"/>
                    </a:srgbClr>
                  </a:outerShdw>
                </a:effectLst>
                <a:latin typeface="Times New Roman" panose="02020603050405020304" pitchFamily="18" charset="0"/>
                <a:cs typeface="Times New Roman" panose="02020603050405020304" pitchFamily="18" charset="0"/>
              </a:endParaRPr>
            </a:p>
          </p:txBody>
        </p:sp>
        <p:sp>
          <p:nvSpPr>
            <p:cNvPr id="13" name="Rectangle 44">
              <a:extLst>
                <a:ext uri="{FF2B5EF4-FFF2-40B4-BE49-F238E27FC236}">
                  <a16:creationId xmlns:a16="http://schemas.microsoft.com/office/drawing/2014/main" xmlns="" id="{8F5A6F46-C4AD-4BC8-A792-FAC91661D1C5}"/>
                </a:ext>
              </a:extLst>
            </p:cNvPr>
            <p:cNvSpPr/>
            <p:nvPr/>
          </p:nvSpPr>
          <p:spPr>
            <a:xfrm>
              <a:off x="2724915" y="3893703"/>
              <a:ext cx="6001187" cy="1145053"/>
            </a:xfrm>
            <a:prstGeom prst="rect">
              <a:avLst/>
            </a:prstGeom>
            <a:solidFill>
              <a:srgbClr val="00B05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endParaRPr lang="kk-KZ" sz="1200" dirty="0" smtClean="0">
                <a:solidFill>
                  <a:prstClr val="black"/>
                </a:solidFill>
                <a:latin typeface="Times New Roman" pitchFamily="18" charset="0"/>
                <a:cs typeface="Times New Roman" pitchFamily="18" charset="0"/>
              </a:endParaRPr>
            </a:p>
          </p:txBody>
        </p:sp>
        <p:sp>
          <p:nvSpPr>
            <p:cNvPr id="21" name="Oval 36">
              <a:extLst>
                <a:ext uri="{FF2B5EF4-FFF2-40B4-BE49-F238E27FC236}">
                  <a16:creationId xmlns:a16="http://schemas.microsoft.com/office/drawing/2014/main" xmlns="" id="{BC539247-C77B-48B7-ABC9-192C67AEB513}"/>
                </a:ext>
              </a:extLst>
            </p:cNvPr>
            <p:cNvSpPr/>
            <p:nvPr/>
          </p:nvSpPr>
          <p:spPr>
            <a:xfrm>
              <a:off x="286324" y="1459590"/>
              <a:ext cx="341752" cy="341752"/>
            </a:xfrm>
            <a:prstGeom prst="ellipse">
              <a:avLst/>
            </a:prstGeom>
            <a:solidFill>
              <a:srgbClr val="AF241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1</a:t>
              </a:r>
            </a:p>
          </p:txBody>
        </p:sp>
        <p:sp>
          <p:nvSpPr>
            <p:cNvPr id="25" name="Oval 45">
              <a:extLst>
                <a:ext uri="{FF2B5EF4-FFF2-40B4-BE49-F238E27FC236}">
                  <a16:creationId xmlns:a16="http://schemas.microsoft.com/office/drawing/2014/main" xmlns="" id="{F95D151E-4C24-43D4-AEFD-0842AA82F150}"/>
                </a:ext>
              </a:extLst>
            </p:cNvPr>
            <p:cNvSpPr/>
            <p:nvPr/>
          </p:nvSpPr>
          <p:spPr>
            <a:xfrm>
              <a:off x="286324" y="4145199"/>
              <a:ext cx="341752" cy="341752"/>
            </a:xfrm>
            <a:prstGeom prst="ellipse">
              <a:avLst/>
            </a:prstGeom>
            <a:solidFill>
              <a:srgbClr val="296D5E"/>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4</a:t>
              </a:r>
            </a:p>
          </p:txBody>
        </p:sp>
      </p:grpSp>
      <p:sp>
        <p:nvSpPr>
          <p:cNvPr id="15" name="Прямоугольник 14"/>
          <p:cNvSpPr/>
          <p:nvPr/>
        </p:nvSpPr>
        <p:spPr>
          <a:xfrm>
            <a:off x="2483768" y="1307087"/>
            <a:ext cx="6095169" cy="10773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0"/>
              </a:spcAft>
            </a:pPr>
            <a:r>
              <a:rPr lang="kk-KZ" sz="1000" dirty="0">
                <a:latin typeface="Times New Roman"/>
                <a:ea typeface="Calibri"/>
              </a:rPr>
              <a:t>Қазақстанның тарихи дамуының негізгі кезеңдерін, заңдылықтары мен ерекшеліктерін түсіндіруге, Қазақстан тарихы оқиғаларының себептері мен салдарын талдауға, табиғи және әлеуметтік әлемді ғылыми түсінуді, қоғамдық сана мен өнеркәсіптік өндірісті экологияландыруды, табиғатты ұтымды пайдалануды және мемлекеттің тұрақты даму мақсаттарына қол жеткізу мәнмәтінінде қауіпсіз өмір салтын қамтамасыз ететін дүниетанымдық ұстанымдар мен философия білімі негізінде қоршаған болмысты бағалауға қабілетті (ОН1)</a:t>
            </a:r>
            <a:endParaRPr lang="ru-RU" sz="1000" dirty="0">
              <a:ea typeface="Calibri"/>
            </a:endParaRPr>
          </a:p>
        </p:txBody>
      </p:sp>
      <p:sp>
        <p:nvSpPr>
          <p:cNvPr id="5" name="Прямоугольник 4"/>
          <p:cNvSpPr/>
          <p:nvPr/>
        </p:nvSpPr>
        <p:spPr>
          <a:xfrm>
            <a:off x="2438991" y="2556462"/>
            <a:ext cx="6139946" cy="729430"/>
          </a:xfrm>
          <a:prstGeom prst="rect">
            <a:avLst/>
          </a:prstGeom>
        </p:spPr>
        <p:txBody>
          <a:bodyPr wrap="square">
            <a:spAutoFit/>
          </a:bodyPr>
          <a:lstStyle/>
          <a:p>
            <a:pPr algn="just">
              <a:lnSpc>
                <a:spcPct val="115000"/>
              </a:lnSpc>
              <a:spcAft>
                <a:spcPts val="0"/>
              </a:spcAft>
            </a:pPr>
            <a:r>
              <a:rPr lang="kk-KZ" sz="900" dirty="0">
                <a:latin typeface="Times New Roman"/>
                <a:ea typeface="Calibri"/>
              </a:rPr>
              <a:t>Өзінің физикалық денсаулығы мен қозғалыс белсенділігіне, нутрициологияға қамқорлық жасаумен байланысты тәжірибеде мақұлданатын және іске асырылатын мінез-құлық нормаларын, дене шынықтыру мен спортқа оң мотивациялық-құндылық қатынасын қалыптастыруға; салауатты өмір салты және дене шынықтырумен өз бетінше айналысу арқылы өзінің толыққанды кәсіби және әлеуметтік қызметін қолдауға және қамтамасыз етуге қабілетті (ОН12).</a:t>
            </a:r>
            <a:endParaRPr lang="ru-RU" sz="900" dirty="0">
              <a:ea typeface="Calibri"/>
            </a:endParaRPr>
          </a:p>
        </p:txBody>
      </p:sp>
      <p:sp>
        <p:nvSpPr>
          <p:cNvPr id="2" name="Прямоугольник 1"/>
          <p:cNvSpPr/>
          <p:nvPr/>
        </p:nvSpPr>
        <p:spPr>
          <a:xfrm>
            <a:off x="2483768" y="3561423"/>
            <a:ext cx="6095169" cy="623248"/>
          </a:xfrm>
          <a:prstGeom prst="rect">
            <a:avLst/>
          </a:prstGeom>
        </p:spPr>
        <p:txBody>
          <a:bodyPr wrap="square">
            <a:spAutoFit/>
          </a:bodyPr>
          <a:lstStyle/>
          <a:p>
            <a:pPr algn="just">
              <a:lnSpc>
                <a:spcPct val="115000"/>
              </a:lnSpc>
              <a:spcAft>
                <a:spcPts val="0"/>
              </a:spcAft>
            </a:pPr>
            <a:r>
              <a:rPr lang="kk-KZ" sz="1000" dirty="0">
                <a:latin typeface="Times New Roman"/>
                <a:ea typeface="Calibri"/>
              </a:rPr>
              <a:t>Дене шынықтырумен, спортпен және әскери дайындықпен шұғылданушылардың оқыту, дайындық және жаттығу нәтижелерін жыныстық-жас, жеке ерекшеліктері мен мүмкіндіктеріне, сондай-ақ спорттық біліктілік деңгейіне сәйкес бағалауға қабілетті (ОН10).</a:t>
            </a:r>
            <a:endParaRPr lang="ru-RU" sz="1000" dirty="0">
              <a:ea typeface="Calibri"/>
            </a:endParaRPr>
          </a:p>
        </p:txBody>
      </p:sp>
      <p:sp>
        <p:nvSpPr>
          <p:cNvPr id="3" name="Прямоугольник 2"/>
          <p:cNvSpPr/>
          <p:nvPr/>
        </p:nvSpPr>
        <p:spPr>
          <a:xfrm>
            <a:off x="2480822" y="4433297"/>
            <a:ext cx="6101059" cy="1009700"/>
          </a:xfrm>
          <a:prstGeom prst="rect">
            <a:avLst/>
          </a:prstGeom>
        </p:spPr>
        <p:txBody>
          <a:bodyPr wrap="square">
            <a:spAutoFit/>
          </a:bodyPr>
          <a:lstStyle/>
          <a:p>
            <a:pPr marL="457200" algn="just">
              <a:lnSpc>
                <a:spcPct val="115000"/>
              </a:lnSpc>
              <a:spcAft>
                <a:spcPts val="0"/>
              </a:spcAft>
            </a:pPr>
            <a:r>
              <a:rPr lang="kk-KZ" sz="1050" dirty="0">
                <a:latin typeface="Times New Roman"/>
                <a:ea typeface="Calibri"/>
                <a:cs typeface="Times New Roman"/>
              </a:rPr>
              <a:t>Тұлғааралық, әлеуметтік және кәсіптік қатысымдылықтың әртүрлі саласында қазақ, орыс және шетел тілдерінде ауызша және жазбаша нысанда қарым-қатынас жасауға және сындарлы қарым-қатынас құра отырып және жаһандық кәсіптік білім беру қоғамдастығына қатыса отырып, түрлі кәсіптік желілік қауымдастықтарда офлайн және онлайн жұмыс істеуге қабілетті (ОН4).</a:t>
            </a:r>
            <a:endParaRPr lang="ru-RU" sz="1050" dirty="0">
              <a:ea typeface="Calibri"/>
              <a:cs typeface="Times New Roman"/>
            </a:endParaRPr>
          </a:p>
        </p:txBody>
      </p:sp>
    </p:spTree>
    <p:extLst>
      <p:ext uri="{BB962C8B-B14F-4D97-AF65-F5344CB8AC3E}">
        <p14:creationId xmlns:p14="http://schemas.microsoft.com/office/powerpoint/2010/main" val="2289292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7EFBF2CC-6E33-4DB7-8F31-0F5057F7831F}"/>
              </a:ext>
            </a:extLst>
          </p:cNvPr>
          <p:cNvSpPr>
            <a:spLocks noGrp="1"/>
          </p:cNvSpPr>
          <p:nvPr>
            <p:ph type="title"/>
          </p:nvPr>
        </p:nvSpPr>
        <p:spPr>
          <a:xfrm>
            <a:off x="457200" y="274638"/>
            <a:ext cx="8219256" cy="1143000"/>
          </a:xfrm>
        </p:spPr>
        <p:txBody>
          <a:bodyPr>
            <a:normAutofit fontScale="90000"/>
          </a:bodyPr>
          <a:lstStyle/>
          <a:p>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6В01485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Дене шынықтыру </a:t>
            </a:r>
            <a:r>
              <a:rPr lang="kk-KZ"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және </a:t>
            </a:r>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бастапқы </a:t>
            </a: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әскери дайындық мұғалімдерін </a:t>
            </a: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даярлау бағытындағы ББ оқыту нәтижелері</a:t>
            </a:r>
            <a:endParaRPr lang="ru-RU" sz="2800" dirty="0"/>
          </a:p>
        </p:txBody>
      </p:sp>
      <p:grpSp>
        <p:nvGrpSpPr>
          <p:cNvPr id="5" name="Группа 4">
            <a:extLst>
              <a:ext uri="{FF2B5EF4-FFF2-40B4-BE49-F238E27FC236}">
                <a16:creationId xmlns:a16="http://schemas.microsoft.com/office/drawing/2014/main" xmlns="" id="{36FB3F52-73EB-4830-A9D7-F6540E8DD6A2}"/>
              </a:ext>
            </a:extLst>
          </p:cNvPr>
          <p:cNvGrpSpPr/>
          <p:nvPr/>
        </p:nvGrpSpPr>
        <p:grpSpPr>
          <a:xfrm>
            <a:off x="236838" y="3343467"/>
            <a:ext cx="8592074" cy="3109870"/>
            <a:chOff x="6548074" y="4638070"/>
            <a:chExt cx="3971445" cy="3380381"/>
          </a:xfrm>
        </p:grpSpPr>
        <p:sp>
          <p:nvSpPr>
            <p:cNvPr id="16" name="Rectangle 49">
              <a:extLst>
                <a:ext uri="{FF2B5EF4-FFF2-40B4-BE49-F238E27FC236}">
                  <a16:creationId xmlns:a16="http://schemas.microsoft.com/office/drawing/2014/main" xmlns="" id="{8B7DC498-8B11-4422-BED4-031C4E1F1071}"/>
                </a:ext>
              </a:extLst>
            </p:cNvPr>
            <p:cNvSpPr/>
            <p:nvPr/>
          </p:nvSpPr>
          <p:spPr>
            <a:xfrm>
              <a:off x="6745791" y="4638070"/>
              <a:ext cx="869078" cy="1771834"/>
            </a:xfrm>
            <a:prstGeom prst="rect">
              <a:avLst/>
            </a:prstGeom>
            <a:solidFill>
              <a:srgbClr val="AAB5B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kk-KZ" sz="1400" b="1" dirty="0" smtClean="0">
                  <a:latin typeface="Times New Roman" panose="02020603050405020304" pitchFamily="18" charset="0"/>
                  <a:cs typeface="Times New Roman" panose="02020603050405020304" pitchFamily="18" charset="0"/>
                </a:rPr>
                <a:t>Кәсіби дағдылар</a:t>
              </a:r>
              <a:endParaRPr lang="en-US" sz="1400" b="1" cap="small" dirty="0">
                <a:solidFill>
                  <a:prstClr val="white"/>
                </a:solidFill>
                <a:effectLst>
                  <a:outerShdw blurRad="25400" dist="38100" dir="2700000" algn="tl">
                    <a:srgbClr val="000000">
                      <a:alpha val="70000"/>
                    </a:srgbClr>
                  </a:outerShdw>
                </a:effectLst>
                <a:cs typeface="Arial" pitchFamily="34" charset="0"/>
              </a:endParaRPr>
            </a:p>
          </p:txBody>
        </p:sp>
        <p:sp>
          <p:nvSpPr>
            <p:cNvPr id="17" name="Rectangle 50">
              <a:extLst>
                <a:ext uri="{FF2B5EF4-FFF2-40B4-BE49-F238E27FC236}">
                  <a16:creationId xmlns:a16="http://schemas.microsoft.com/office/drawing/2014/main" xmlns="" id="{6BB02236-67B9-4C0F-AE9C-68E2AC86150F}"/>
                </a:ext>
              </a:extLst>
            </p:cNvPr>
            <p:cNvSpPr/>
            <p:nvPr/>
          </p:nvSpPr>
          <p:spPr>
            <a:xfrm>
              <a:off x="7665954" y="4638070"/>
              <a:ext cx="2778024" cy="1771834"/>
            </a:xfrm>
            <a:prstGeom prst="rect">
              <a:avLst/>
            </a:prstGeom>
            <a:solidFill>
              <a:schemeClr val="tx1">
                <a:lumMod val="65000"/>
                <a:lumOff val="35000"/>
                <a:alpha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kk-KZ" sz="1200" dirty="0" smtClean="0">
                  <a:solidFill>
                    <a:prstClr val="black"/>
                  </a:solidFill>
                  <a:latin typeface="Times New Roman" pitchFamily="18" charset="0"/>
                  <a:cs typeface="Times New Roman" pitchFamily="18" charset="0"/>
                </a:rPr>
                <a:t>Дене </a:t>
              </a:r>
              <a:r>
                <a:rPr lang="kk-KZ" sz="1200" dirty="0">
                  <a:solidFill>
                    <a:prstClr val="black"/>
                  </a:solidFill>
                  <a:latin typeface="Times New Roman" pitchFamily="18" charset="0"/>
                  <a:cs typeface="Times New Roman" pitchFamily="18" charset="0"/>
                </a:rPr>
                <a:t>шынықтыру және бастапқы әскери дайындық пәндерінен оқушыларды оқыту және дамыту бағдарламаларын, әдістемесін әзірлейді (ОН10</a:t>
              </a:r>
              <a:r>
                <a:rPr lang="kk-KZ" sz="1200" dirty="0" smtClean="0">
                  <a:solidFill>
                    <a:prstClr val="black"/>
                  </a:solidFill>
                  <a:latin typeface="Times New Roman" pitchFamily="18" charset="0"/>
                  <a:cs typeface="Times New Roman" pitchFamily="18" charset="0"/>
                </a:rPr>
                <a:t>).</a:t>
              </a:r>
              <a:endParaRPr lang="kk-KZ" sz="1200" dirty="0">
                <a:solidFill>
                  <a:prstClr val="black"/>
                </a:solidFill>
                <a:latin typeface="Times New Roman" pitchFamily="18" charset="0"/>
                <a:cs typeface="Times New Roman" pitchFamily="18" charset="0"/>
              </a:endParaRPr>
            </a:p>
            <a:p>
              <a:pPr lvl="0"/>
              <a:r>
                <a:rPr lang="kk-KZ" sz="1200" dirty="0" smtClean="0">
                  <a:solidFill>
                    <a:prstClr val="black"/>
                  </a:solidFill>
                  <a:latin typeface="Times New Roman" pitchFamily="18" charset="0"/>
                  <a:cs typeface="Times New Roman" pitchFamily="18" charset="0"/>
                </a:rPr>
                <a:t>Білім </a:t>
              </a:r>
              <a:r>
                <a:rPr lang="kk-KZ" sz="1200" dirty="0">
                  <a:solidFill>
                    <a:prstClr val="black"/>
                  </a:solidFill>
                  <a:latin typeface="Times New Roman" pitchFamily="18" charset="0"/>
                  <a:cs typeface="Times New Roman" pitchFamily="18" charset="0"/>
                </a:rPr>
                <a:t>алушылардың жеке қабілеттерін ескеріп, дене шынықтыру және бастапқы әскери дайындықты оқытудың жоспарларын жасайды (ОН11</a:t>
              </a:r>
              <a:r>
                <a:rPr lang="kk-KZ" sz="1200" dirty="0" smtClean="0">
                  <a:solidFill>
                    <a:prstClr val="black"/>
                  </a:solidFill>
                  <a:latin typeface="Times New Roman" pitchFamily="18" charset="0"/>
                  <a:cs typeface="Times New Roman" pitchFamily="18" charset="0"/>
                </a:rPr>
                <a:t>). </a:t>
              </a:r>
              <a:endParaRPr lang="kk-KZ" sz="1200" dirty="0">
                <a:solidFill>
                  <a:prstClr val="black"/>
                </a:solidFill>
                <a:latin typeface="Times New Roman" pitchFamily="18" charset="0"/>
                <a:cs typeface="Times New Roman" pitchFamily="18" charset="0"/>
              </a:endParaRPr>
            </a:p>
          </p:txBody>
        </p:sp>
        <p:sp>
          <p:nvSpPr>
            <p:cNvPr id="18" name="Oval 51">
              <a:extLst>
                <a:ext uri="{FF2B5EF4-FFF2-40B4-BE49-F238E27FC236}">
                  <a16:creationId xmlns:a16="http://schemas.microsoft.com/office/drawing/2014/main" xmlns="" id="{4F2835F6-632D-42A3-8F09-4115618B158F}"/>
                </a:ext>
              </a:extLst>
            </p:cNvPr>
            <p:cNvSpPr/>
            <p:nvPr/>
          </p:nvSpPr>
          <p:spPr>
            <a:xfrm>
              <a:off x="6548074" y="5182233"/>
              <a:ext cx="166418" cy="341753"/>
            </a:xfrm>
            <a:prstGeom prst="ellipse">
              <a:avLst/>
            </a:prstGeom>
            <a:solidFill>
              <a:schemeClr val="tx1">
                <a:lumMod val="65000"/>
                <a:lumOff val="3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6</a:t>
              </a:r>
            </a:p>
          </p:txBody>
        </p:sp>
        <p:sp>
          <p:nvSpPr>
            <p:cNvPr id="19" name="Rectangle 52">
              <a:extLst>
                <a:ext uri="{FF2B5EF4-FFF2-40B4-BE49-F238E27FC236}">
                  <a16:creationId xmlns:a16="http://schemas.microsoft.com/office/drawing/2014/main" xmlns="" id="{322BB7E9-55C2-4D65-993B-3EEE976C316E}"/>
                </a:ext>
              </a:extLst>
            </p:cNvPr>
            <p:cNvSpPr/>
            <p:nvPr/>
          </p:nvSpPr>
          <p:spPr>
            <a:xfrm>
              <a:off x="6724019" y="6513459"/>
              <a:ext cx="882450" cy="1504992"/>
            </a:xfrm>
            <a:prstGeom prst="rect">
              <a:avLst/>
            </a:prstGeom>
            <a:solidFill>
              <a:srgbClr val="A47BB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kk-KZ" sz="1400" b="1" dirty="0" smtClean="0">
                  <a:latin typeface="Times New Roman" panose="02020603050405020304" pitchFamily="18" charset="0"/>
                  <a:cs typeface="Times New Roman" panose="02020603050405020304" pitchFamily="18" charset="0"/>
                </a:rPr>
                <a:t>Өмір бойы білім </a:t>
              </a:r>
            </a:p>
            <a:p>
              <a:pPr algn="ctr" fontAlgn="base">
                <a:spcBef>
                  <a:spcPct val="0"/>
                </a:spcBef>
                <a:spcAft>
                  <a:spcPct val="0"/>
                </a:spcAft>
              </a:pPr>
              <a:r>
                <a:rPr lang="kk-KZ" sz="1400" b="1" dirty="0" smtClean="0">
                  <a:latin typeface="Times New Roman" panose="02020603050405020304" pitchFamily="18" charset="0"/>
                  <a:cs typeface="Times New Roman" panose="02020603050405020304" pitchFamily="18" charset="0"/>
                </a:rPr>
                <a:t>алу</a:t>
              </a:r>
              <a:endParaRPr lang="en-US" sz="1400" b="1" cap="small" dirty="0">
                <a:solidFill>
                  <a:prstClr val="white"/>
                </a:solidFill>
                <a:effectLst>
                  <a:outerShdw blurRad="25400" dist="38100" dir="2700000" algn="tl">
                    <a:srgbClr val="000000">
                      <a:alpha val="70000"/>
                    </a:srgbClr>
                  </a:outerShdw>
                </a:effectLst>
                <a:cs typeface="Arial" pitchFamily="34" charset="0"/>
              </a:endParaRPr>
            </a:p>
          </p:txBody>
        </p:sp>
        <p:sp>
          <p:nvSpPr>
            <p:cNvPr id="20" name="Rectangle 53">
              <a:extLst>
                <a:ext uri="{FF2B5EF4-FFF2-40B4-BE49-F238E27FC236}">
                  <a16:creationId xmlns:a16="http://schemas.microsoft.com/office/drawing/2014/main" xmlns="" id="{09F47581-8BBE-4AE1-8AEE-0921FD7CA22A}"/>
                </a:ext>
              </a:extLst>
            </p:cNvPr>
            <p:cNvSpPr/>
            <p:nvPr/>
          </p:nvSpPr>
          <p:spPr>
            <a:xfrm>
              <a:off x="7665953" y="6513184"/>
              <a:ext cx="2853566" cy="1505267"/>
            </a:xfrm>
            <a:prstGeom prst="rect">
              <a:avLst/>
            </a:prstGeom>
            <a:solidFill>
              <a:srgbClr val="7030A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kk-KZ" sz="1400" dirty="0" smtClean="0">
                  <a:latin typeface="Times New Roman" panose="02020603050405020304" pitchFamily="18" charset="0"/>
                  <a:cs typeface="Times New Roman" panose="02020603050405020304" pitchFamily="18" charset="0"/>
                </a:rPr>
                <a:t> Ғ</a:t>
              </a:r>
              <a:r>
                <a:rPr lang="ru-RU" sz="1200" dirty="0" err="1" smtClean="0">
                  <a:solidFill>
                    <a:prstClr val="black"/>
                  </a:solidFill>
                  <a:latin typeface="Times New Roman" pitchFamily="18" charset="0"/>
                  <a:cs typeface="Times New Roman" pitchFamily="18" charset="0"/>
                </a:rPr>
                <a:t>ылыми</a:t>
              </a:r>
              <a:r>
                <a:rPr lang="ru-RU" sz="1200" dirty="0" smtClean="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педагогикалық</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зерттеулерді</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жинақтау</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өңдеу</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талдаудың</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заманауи</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тәсілдерін</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меңгере</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отырып</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зерттеу</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жұмыстарын</a:t>
              </a:r>
              <a:r>
                <a:rPr lang="ru-RU" sz="1200" dirty="0">
                  <a:solidFill>
                    <a:prstClr val="black"/>
                  </a:solidFill>
                  <a:latin typeface="Times New Roman" pitchFamily="18" charset="0"/>
                  <a:cs typeface="Times New Roman" pitchFamily="18" charset="0"/>
                </a:rPr>
                <a:t> </a:t>
              </a:r>
              <a:r>
                <a:rPr lang="ru-RU" sz="1200" dirty="0" err="1">
                  <a:solidFill>
                    <a:prstClr val="black"/>
                  </a:solidFill>
                  <a:latin typeface="Times New Roman" pitchFamily="18" charset="0"/>
                  <a:cs typeface="Times New Roman" pitchFamily="18" charset="0"/>
                </a:rPr>
                <a:t>қорытындылайды</a:t>
              </a:r>
              <a:r>
                <a:rPr lang="ru-RU" sz="1200" dirty="0">
                  <a:solidFill>
                    <a:prstClr val="black"/>
                  </a:solidFill>
                  <a:latin typeface="Times New Roman" pitchFamily="18" charset="0"/>
                  <a:cs typeface="Times New Roman" pitchFamily="18" charset="0"/>
                </a:rPr>
                <a:t> (</a:t>
              </a:r>
              <a:r>
                <a:rPr lang="ru-RU" sz="1200" dirty="0" smtClean="0">
                  <a:solidFill>
                    <a:prstClr val="black"/>
                  </a:solidFill>
                  <a:latin typeface="Times New Roman" pitchFamily="18" charset="0"/>
                  <a:cs typeface="Times New Roman" pitchFamily="18" charset="0"/>
                </a:rPr>
                <a:t>ОН12).</a:t>
              </a:r>
              <a:endParaRPr lang="en-US" sz="1000" cap="small" dirty="0">
                <a:solidFill>
                  <a:srgbClr val="6F477D"/>
                </a:solidFill>
                <a:effectLst>
                  <a:outerShdw blurRad="25400" dist="38100" dir="2700000" algn="tl">
                    <a:srgbClr val="000000">
                      <a:alpha val="70000"/>
                    </a:srgbClr>
                  </a:outerShdw>
                </a:effectLst>
                <a:latin typeface="Times New Roman" panose="02020603050405020304" pitchFamily="18" charset="0"/>
                <a:cs typeface="Times New Roman" panose="02020603050405020304" pitchFamily="18" charset="0"/>
              </a:endParaRPr>
            </a:p>
          </p:txBody>
        </p:sp>
      </p:grpSp>
      <p:sp>
        <p:nvSpPr>
          <p:cNvPr id="27" name="Oval 54">
            <a:extLst>
              <a:ext uri="{FF2B5EF4-FFF2-40B4-BE49-F238E27FC236}">
                <a16:creationId xmlns:a16="http://schemas.microsoft.com/office/drawing/2014/main" xmlns="" id="{361387D7-B25E-4DF9-8720-5F47286E331A}"/>
              </a:ext>
            </a:extLst>
          </p:cNvPr>
          <p:cNvSpPr/>
          <p:nvPr/>
        </p:nvSpPr>
        <p:spPr>
          <a:xfrm>
            <a:off x="236838" y="5590056"/>
            <a:ext cx="341752" cy="341752"/>
          </a:xfrm>
          <a:prstGeom prst="ellipse">
            <a:avLst/>
          </a:prstGeom>
          <a:solidFill>
            <a:srgbClr val="6F477D"/>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7</a:t>
            </a:r>
          </a:p>
        </p:txBody>
      </p:sp>
      <p:sp>
        <p:nvSpPr>
          <p:cNvPr id="28" name="Rectangle 46">
            <a:extLst>
              <a:ext uri="{FF2B5EF4-FFF2-40B4-BE49-F238E27FC236}">
                <a16:creationId xmlns:a16="http://schemas.microsoft.com/office/drawing/2014/main" xmlns="" id="{F9001232-81C5-4C2C-B631-19A471952D56}"/>
              </a:ext>
            </a:extLst>
          </p:cNvPr>
          <p:cNvSpPr/>
          <p:nvPr/>
        </p:nvSpPr>
        <p:spPr>
          <a:xfrm>
            <a:off x="685328" y="1455817"/>
            <a:ext cx="1880218" cy="1803415"/>
          </a:xfrm>
          <a:prstGeom prst="rect">
            <a:avLst/>
          </a:prstGeom>
          <a:solidFill>
            <a:srgbClr val="5FABDC"/>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kk-KZ" sz="1400" b="1" dirty="0" smtClean="0">
                <a:latin typeface="Times New Roman" panose="02020603050405020304" pitchFamily="18" charset="0"/>
                <a:cs typeface="Times New Roman" panose="02020603050405020304" pitchFamily="18" charset="0"/>
              </a:rPr>
              <a:t>Қазіргі замағы педагогикалық өнер</a:t>
            </a:r>
            <a:endParaRPr lang="en-US" sz="1400" b="1" cap="small" dirty="0">
              <a:solidFill>
                <a:prstClr val="white"/>
              </a:solidFill>
              <a:effectLst>
                <a:outerShdw blurRad="25400" dist="38100" dir="2700000" algn="tl">
                  <a:srgbClr val="000000">
                    <a:alpha val="70000"/>
                  </a:srgbClr>
                </a:outerShdw>
              </a:effectLst>
              <a:cs typeface="Arial" pitchFamily="34" charset="0"/>
            </a:endParaRPr>
          </a:p>
        </p:txBody>
      </p:sp>
      <p:sp>
        <p:nvSpPr>
          <p:cNvPr id="29" name="Rectangle 47">
            <a:extLst>
              <a:ext uri="{FF2B5EF4-FFF2-40B4-BE49-F238E27FC236}">
                <a16:creationId xmlns:a16="http://schemas.microsoft.com/office/drawing/2014/main" xmlns="" id="{4F458B6E-348E-4C32-8E0B-11C2A8E11421}"/>
              </a:ext>
            </a:extLst>
          </p:cNvPr>
          <p:cNvSpPr/>
          <p:nvPr/>
        </p:nvSpPr>
        <p:spPr>
          <a:xfrm>
            <a:off x="2665916" y="1445037"/>
            <a:ext cx="6010154" cy="1803415"/>
          </a:xfrm>
          <a:prstGeom prst="rect">
            <a:avLst/>
          </a:prstGeom>
          <a:solidFill>
            <a:srgbClr val="0070C0">
              <a:alpha val="5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lnSpc>
                <a:spcPct val="115000"/>
              </a:lnSpc>
              <a:spcAft>
                <a:spcPts val="0"/>
              </a:spcAft>
            </a:pPr>
            <a:r>
              <a:rPr lang="kk-KZ" sz="1200" dirty="0">
                <a:latin typeface="Times New Roman"/>
                <a:ea typeface="Calibri"/>
              </a:rPr>
              <a:t>Шұғылданушылардың жыныстық-жас, жеке ерекшеліктерін мен мүмкіндіктерін ескере отырып, спорт түрлері бойынша жарыстарды, дене шынықтыру-сауықтыру, бұқаралық-спорттық, әскери-патриоттық іс-шараларды және басқа да қозғалыс реакреациясының түрін жоспарлауға, ұйымдастыруға және өткізуге, олардың қауіпсіздігін қамтамасыз етуге қабілетті (ОН9)</a:t>
            </a:r>
            <a:r>
              <a:rPr lang="en-US" sz="1200" dirty="0">
                <a:latin typeface="Times New Roman"/>
                <a:ea typeface="Calibri"/>
              </a:rPr>
              <a:t>.</a:t>
            </a:r>
            <a:endParaRPr lang="ru-RU" sz="1600" dirty="0">
              <a:ea typeface="Calibri"/>
            </a:endParaRPr>
          </a:p>
        </p:txBody>
      </p:sp>
      <p:sp>
        <p:nvSpPr>
          <p:cNvPr id="30" name="Oval 48">
            <a:extLst>
              <a:ext uri="{FF2B5EF4-FFF2-40B4-BE49-F238E27FC236}">
                <a16:creationId xmlns:a16="http://schemas.microsoft.com/office/drawing/2014/main" xmlns="" id="{C058DE8F-2A1B-455E-AAC5-4A141CCB4C5B}"/>
              </a:ext>
            </a:extLst>
          </p:cNvPr>
          <p:cNvSpPr/>
          <p:nvPr/>
        </p:nvSpPr>
        <p:spPr>
          <a:xfrm>
            <a:off x="286324" y="2028577"/>
            <a:ext cx="341752" cy="341752"/>
          </a:xfrm>
          <a:prstGeom prst="ellipse">
            <a:avLst/>
          </a:prstGeom>
          <a:solidFill>
            <a:srgbClr val="216A9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b="1" cap="small" dirty="0">
                <a:solidFill>
                  <a:prstClr val="white"/>
                </a:solidFill>
                <a:effectLst>
                  <a:outerShdw blurRad="25400" dist="38100" dir="2700000" algn="tl">
                    <a:srgbClr val="000000">
                      <a:alpha val="70000"/>
                    </a:srgbClr>
                  </a:outerShdw>
                </a:effectLst>
                <a:cs typeface="Arial" pitchFamily="34" charset="0"/>
              </a:rPr>
              <a:t>5</a:t>
            </a:r>
          </a:p>
        </p:txBody>
      </p:sp>
    </p:spTree>
    <p:extLst>
      <p:ext uri="{BB962C8B-B14F-4D97-AF65-F5344CB8AC3E}">
        <p14:creationId xmlns:p14="http://schemas.microsoft.com/office/powerpoint/2010/main" val="2350305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329642" cy="504056"/>
          </a:xfrm>
        </p:spPr>
        <p:txBody>
          <a:bodyPr>
            <a:normAutofit fontScale="90000"/>
          </a:bodyPr>
          <a:lstStyle/>
          <a:p>
            <a:pPr algn="ct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Білімгерлердің контингентін қалыптастыру нәтижелері</a:t>
            </a:r>
            <a:endParaRPr lang="ru-RU" dirty="0"/>
          </a:p>
        </p:txBody>
      </p:sp>
      <p:graphicFrame>
        <p:nvGraphicFramePr>
          <p:cNvPr id="7" name="Объект 3"/>
          <p:cNvGraphicFramePr>
            <a:graphicFrameLocks noGrp="1"/>
          </p:cNvGraphicFramePr>
          <p:nvPr>
            <p:ph idx="1"/>
            <p:extLst>
              <p:ext uri="{D42A27DB-BD31-4B8C-83A1-F6EECF244321}">
                <p14:modId xmlns:p14="http://schemas.microsoft.com/office/powerpoint/2010/main" val="2958846372"/>
              </p:ext>
            </p:extLst>
          </p:nvPr>
        </p:nvGraphicFramePr>
        <p:xfrm>
          <a:off x="349188" y="1772816"/>
          <a:ext cx="8229600" cy="3863913"/>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60040">
                <a:tc>
                  <a:txBody>
                    <a:bodyPr/>
                    <a:lstStyle/>
                    <a:p>
                      <a:r>
                        <a:rPr lang="kk-KZ" dirty="0">
                          <a:latin typeface="Times New Roman" pitchFamily="18" charset="0"/>
                          <a:cs typeface="Times New Roman" pitchFamily="18" charset="0"/>
                        </a:rPr>
                        <a:t>Контингент</a:t>
                      </a:r>
                      <a:endParaRPr lang="ru-RU" dirty="0">
                        <a:latin typeface="Times New Roman" pitchFamily="18" charset="0"/>
                        <a:cs typeface="Times New Roman" pitchFamily="18" charset="0"/>
                      </a:endParaRPr>
                    </a:p>
                  </a:txBody>
                  <a:tcPr/>
                </a:tc>
                <a:tc>
                  <a:txBody>
                    <a:bodyPr/>
                    <a:lstStyle/>
                    <a:p>
                      <a:r>
                        <a:rPr lang="kk-KZ" dirty="0">
                          <a:latin typeface="Times New Roman" pitchFamily="18" charset="0"/>
                          <a:cs typeface="Times New Roman" pitchFamily="18" charset="0"/>
                        </a:rPr>
                        <a:t>1 курс</a:t>
                      </a:r>
                      <a:endParaRPr lang="ru-RU" dirty="0">
                        <a:latin typeface="Times New Roman" pitchFamily="18" charset="0"/>
                        <a:cs typeface="Times New Roman" pitchFamily="18" charset="0"/>
                      </a:endParaRPr>
                    </a:p>
                  </a:txBody>
                  <a:tcPr/>
                </a:tc>
                <a:tc>
                  <a:txBody>
                    <a:bodyPr/>
                    <a:lstStyle/>
                    <a:p>
                      <a:r>
                        <a:rPr lang="kk-KZ" dirty="0">
                          <a:latin typeface="Times New Roman" pitchFamily="18" charset="0"/>
                          <a:cs typeface="Times New Roman" pitchFamily="18" charset="0"/>
                        </a:rPr>
                        <a:t>2 курс</a:t>
                      </a:r>
                      <a:endParaRPr lang="ru-RU" dirty="0">
                        <a:latin typeface="Times New Roman" pitchFamily="18" charset="0"/>
                        <a:cs typeface="Times New Roman" pitchFamily="18" charset="0"/>
                      </a:endParaRPr>
                    </a:p>
                  </a:txBody>
                  <a:tcPr/>
                </a:tc>
                <a:tc>
                  <a:txBody>
                    <a:bodyPr/>
                    <a:lstStyle/>
                    <a:p>
                      <a:r>
                        <a:rPr lang="kk-KZ" dirty="0">
                          <a:latin typeface="Times New Roman" pitchFamily="18" charset="0"/>
                          <a:cs typeface="Times New Roman" pitchFamily="18" charset="0"/>
                        </a:rPr>
                        <a:t>3 курс</a:t>
                      </a:r>
                      <a:endParaRPr lang="ru-RU" dirty="0">
                        <a:latin typeface="Times New Roman" pitchFamily="18" charset="0"/>
                        <a:cs typeface="Times New Roman" pitchFamily="18" charset="0"/>
                      </a:endParaRPr>
                    </a:p>
                  </a:txBody>
                  <a:tcPr/>
                </a:tc>
                <a:tc>
                  <a:txBody>
                    <a:bodyPr/>
                    <a:lstStyle/>
                    <a:p>
                      <a:r>
                        <a:rPr lang="kk-KZ" dirty="0">
                          <a:latin typeface="Times New Roman" pitchFamily="18" charset="0"/>
                          <a:cs typeface="Times New Roman" pitchFamily="18" charset="0"/>
                        </a:rPr>
                        <a:t>4 курс</a:t>
                      </a:r>
                      <a:endParaRPr lang="ru-RU"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51859">
                <a:tc>
                  <a:txBody>
                    <a:bodyPr/>
                    <a:lstStyle/>
                    <a:p>
                      <a:r>
                        <a:rPr lang="kk-KZ" sz="1600" b="1" dirty="0">
                          <a:solidFill>
                            <a:schemeClr val="accent1">
                              <a:lumMod val="50000"/>
                            </a:schemeClr>
                          </a:solidFill>
                          <a:latin typeface="Times New Roman" pitchFamily="18" charset="0"/>
                          <a:cs typeface="Times New Roman" pitchFamily="18" charset="0"/>
                        </a:rPr>
                        <a:t>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ru-RU" sz="1600" b="1" dirty="0" smtClean="0">
                          <a:solidFill>
                            <a:schemeClr val="accent1">
                              <a:lumMod val="50000"/>
                            </a:schemeClr>
                          </a:solidFill>
                          <a:latin typeface="Times New Roman" pitchFamily="18" charset="0"/>
                          <a:cs typeface="Times New Roman" pitchFamily="18" charset="0"/>
                        </a:rPr>
                        <a:t>25</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50</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ru-RU" sz="1600" b="1" dirty="0" smtClean="0">
                          <a:solidFill>
                            <a:schemeClr val="tx1"/>
                          </a:solidFill>
                          <a:latin typeface="Times New Roman" pitchFamily="18" charset="0"/>
                          <a:cs typeface="Times New Roman" pitchFamily="18" charset="0"/>
                        </a:rPr>
                        <a:t>-</a:t>
                      </a:r>
                    </a:p>
                  </a:txBody>
                  <a:tcPr/>
                </a:tc>
                <a:tc>
                  <a:txBody>
                    <a:bodyPr/>
                    <a:lstStyle/>
                    <a:p>
                      <a:pPr algn="ctr"/>
                      <a:r>
                        <a:rPr lang="ru-RU"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351859">
                <a:tc>
                  <a:txBody>
                    <a:bodyPr/>
                    <a:lstStyle/>
                    <a:p>
                      <a:r>
                        <a:rPr lang="kk-KZ" sz="1600" b="1" dirty="0">
                          <a:solidFill>
                            <a:schemeClr val="accent1">
                              <a:lumMod val="50000"/>
                            </a:schemeClr>
                          </a:solidFill>
                          <a:latin typeface="Times New Roman" pitchFamily="18" charset="0"/>
                          <a:cs typeface="Times New Roman" pitchFamily="18" charset="0"/>
                        </a:rPr>
                        <a:t>ТТЕ 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600" b="1" dirty="0" smtClean="0">
                          <a:solidFill>
                            <a:schemeClr val="accent1">
                              <a:lumMod val="50000"/>
                            </a:schemeClr>
                          </a:solidFill>
                          <a:latin typeface="Times New Roman" pitchFamily="18" charset="0"/>
                          <a:cs typeface="Times New Roman" pitchFamily="18" charset="0"/>
                        </a:rPr>
                        <a:t>-</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ru-RU"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ru-RU"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51859">
                <a:tc>
                  <a:txBody>
                    <a:bodyPr/>
                    <a:lstStyle/>
                    <a:p>
                      <a:r>
                        <a:rPr lang="kk-KZ" sz="1600" b="1" dirty="0">
                          <a:solidFill>
                            <a:schemeClr val="accent1">
                              <a:lumMod val="50000"/>
                            </a:schemeClr>
                          </a:solidFill>
                          <a:latin typeface="Times New Roman" pitchFamily="18" charset="0"/>
                          <a:cs typeface="Times New Roman" pitchFamily="18" charset="0"/>
                        </a:rPr>
                        <a:t>Квота</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1</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1</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ru-RU"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351859">
                <a:tc>
                  <a:txBody>
                    <a:bodyPr/>
                    <a:lstStyle/>
                    <a:p>
                      <a:r>
                        <a:rPr lang="kk-KZ" sz="1600" b="1" dirty="0">
                          <a:solidFill>
                            <a:schemeClr val="accent1">
                              <a:lumMod val="50000"/>
                            </a:schemeClr>
                          </a:solidFill>
                          <a:latin typeface="Times New Roman" pitchFamily="18" charset="0"/>
                          <a:cs typeface="Times New Roman" pitchFamily="18" charset="0"/>
                        </a:rPr>
                        <a:t>Акылы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ru-RU" sz="1600" b="1" dirty="0" smtClean="0">
                          <a:solidFill>
                            <a:schemeClr val="tx1"/>
                          </a:solidFill>
                          <a:latin typeface="Times New Roman" pitchFamily="18" charset="0"/>
                          <a:cs typeface="Times New Roman" pitchFamily="18" charset="0"/>
                        </a:rPr>
                        <a:t>25</a:t>
                      </a:r>
                      <a:endParaRPr lang="ru-RU" sz="1600" b="1" dirty="0">
                        <a:solidFill>
                          <a:schemeClr val="tx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600" b="1" dirty="0" smtClean="0">
                          <a:solidFill>
                            <a:schemeClr val="tx1"/>
                          </a:solidFill>
                          <a:latin typeface="Times New Roman" pitchFamily="18" charset="0"/>
                          <a:cs typeface="Times New Roman" pitchFamily="18" charset="0"/>
                        </a:rPr>
                        <a:t>56</a:t>
                      </a:r>
                      <a:endParaRPr lang="ru-RU" sz="1600" b="1" dirty="0" smtClean="0">
                        <a:solidFill>
                          <a:schemeClr val="tx1"/>
                        </a:solidFill>
                        <a:latin typeface="Times New Roman" pitchFamily="18" charset="0"/>
                        <a:cs typeface="Times New Roman" pitchFamily="18" charset="0"/>
                      </a:endParaRPr>
                    </a:p>
                    <a:p>
                      <a:pPr algn="ctr"/>
                      <a:endParaRPr lang="ru-RU" sz="1600" b="1" dirty="0">
                        <a:solidFill>
                          <a:schemeClr val="tx1"/>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ru-RU"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1863456">
                <a:tc>
                  <a:txBody>
                    <a:bodyPr/>
                    <a:lstStyle/>
                    <a:p>
                      <a:r>
                        <a:rPr lang="kk-KZ" sz="1600" b="1" dirty="0">
                          <a:solidFill>
                            <a:schemeClr val="accent1">
                              <a:lumMod val="50000"/>
                            </a:schemeClr>
                          </a:solidFill>
                          <a:latin typeface="Times New Roman" pitchFamily="18" charset="0"/>
                          <a:cs typeface="Times New Roman" pitchFamily="18" charset="0"/>
                        </a:rPr>
                        <a:t>Жалпы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51</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107</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ru-RU"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tc>
                  <a:txBody>
                    <a:bodyPr/>
                    <a:lstStyle/>
                    <a:p>
                      <a:pPr algn="ctr"/>
                      <a:r>
                        <a:rPr lang="kk-KZ" sz="1600" b="1" dirty="0" smtClean="0">
                          <a:solidFill>
                            <a:schemeClr val="tx1"/>
                          </a:solidFill>
                          <a:latin typeface="Times New Roman" pitchFamily="18" charset="0"/>
                          <a:cs typeface="Times New Roman" pitchFamily="18" charset="0"/>
                        </a:rPr>
                        <a:t>-</a:t>
                      </a:r>
                      <a:endParaRPr lang="ru-RU" sz="1600" b="1"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bl>
          </a:graphicData>
        </a:graphic>
      </p:graphicFrame>
      <p:sp>
        <p:nvSpPr>
          <p:cNvPr id="5" name="TextBox 4"/>
          <p:cNvSpPr txBox="1"/>
          <p:nvPr/>
        </p:nvSpPr>
        <p:spPr>
          <a:xfrm>
            <a:off x="251520" y="785794"/>
            <a:ext cx="8424936" cy="707886"/>
          </a:xfrm>
          <a:prstGeom prst="rect">
            <a:avLst/>
          </a:prstGeom>
          <a:noFill/>
        </p:spPr>
        <p:txBody>
          <a:bodyPr wrap="square" rtlCol="0">
            <a:spAutoFit/>
          </a:bodyPr>
          <a:lstStyle/>
          <a:p>
            <a:pPr algn="ctr"/>
            <a:r>
              <a:rPr lang="kk-KZ" sz="2000" b="1" dirty="0" smtClean="0">
                <a:solidFill>
                  <a:schemeClr val="accent1">
                    <a:lumMod val="75000"/>
                  </a:schemeClr>
                </a:solidFill>
                <a:latin typeface="Times New Roman" pitchFamily="18" charset="0"/>
                <a:cs typeface="Times New Roman" pitchFamily="18" charset="0"/>
              </a:rPr>
              <a:t>6В01485 – Дене шынықтыру және бастапқы әскери дайындық </a:t>
            </a:r>
          </a:p>
          <a:p>
            <a:pPr algn="ctr"/>
            <a:r>
              <a:rPr lang="kk-KZ" sz="2000" b="1" dirty="0" smtClean="0">
                <a:solidFill>
                  <a:schemeClr val="accent1">
                    <a:lumMod val="75000"/>
                  </a:schemeClr>
                </a:solidFill>
                <a:latin typeface="Times New Roman" pitchFamily="18" charset="0"/>
                <a:cs typeface="Times New Roman" pitchFamily="18" charset="0"/>
              </a:rPr>
              <a:t>(158 </a:t>
            </a:r>
            <a:r>
              <a:rPr lang="kk-KZ" sz="2000" b="1" dirty="0">
                <a:solidFill>
                  <a:schemeClr val="accent1">
                    <a:lumMod val="75000"/>
                  </a:schemeClr>
                </a:solidFill>
                <a:latin typeface="Times New Roman" pitchFamily="18" charset="0"/>
                <a:cs typeface="Times New Roman" pitchFamily="18" charset="0"/>
              </a:rPr>
              <a:t>білімгер)</a:t>
            </a:r>
            <a:endParaRPr lang="ru-RU" sz="2000" b="1"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1143000"/>
          </a:xfrm>
        </p:spPr>
        <p:txBody>
          <a:bodyPr>
            <a:normAutofit/>
          </a:bodyPr>
          <a:lstStyle/>
          <a:p>
            <a:pPr algn="ct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ББ білікті оқытушылармен қамтамасыз етілуі </a:t>
            </a:r>
            <a:b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(1-қосымшаға сәйкес)</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51694207"/>
              </p:ext>
            </p:extLst>
          </p:nvPr>
        </p:nvGraphicFramePr>
        <p:xfrm>
          <a:off x="428596" y="2357430"/>
          <a:ext cx="8229600" cy="11938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kk-KZ" sz="1600" dirty="0">
                          <a:latin typeface="Times New Roman" pitchFamily="18" charset="0"/>
                          <a:cs typeface="Times New Roman" pitchFamily="18" charset="0"/>
                        </a:rPr>
                        <a:t>ББ</a:t>
                      </a:r>
                      <a:r>
                        <a:rPr lang="kk-KZ" sz="1600" baseline="0" dirty="0">
                          <a:latin typeface="Times New Roman" pitchFamily="18" charset="0"/>
                          <a:cs typeface="Times New Roman" pitchFamily="18" charset="0"/>
                        </a:rPr>
                        <a:t> бойынша ППС саны</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Ғылыми дәрежесі бар ППС саны</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Бейіні</a:t>
                      </a:r>
                      <a:r>
                        <a:rPr lang="kk-KZ" sz="1600" baseline="0" dirty="0">
                          <a:latin typeface="Times New Roman" pitchFamily="18" charset="0"/>
                          <a:cs typeface="Times New Roman" pitchFamily="18" charset="0"/>
                        </a:rPr>
                        <a:t> бойнша ППС саны/ ғылыми дәрежесі бар</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Жалпы ғылыми дәреже </a:t>
                      </a:r>
                      <a:r>
                        <a:rPr lang="en-US" sz="1600" dirty="0">
                          <a:latin typeface="Times New Roman" pitchFamily="18" charset="0"/>
                          <a:cs typeface="Times New Roman" pitchFamily="18" charset="0"/>
                        </a:rPr>
                        <a:t>%</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70840">
                <a:tc>
                  <a:txBody>
                    <a:bodyPr/>
                    <a:lstStyle/>
                    <a:p>
                      <a:r>
                        <a:rPr lang="ru-RU" sz="1600" b="1" dirty="0" smtClean="0">
                          <a:latin typeface="Times New Roman" pitchFamily="18" charset="0"/>
                          <a:cs typeface="Times New Roman" pitchFamily="18" charset="0"/>
                        </a:rPr>
                        <a:t>21</a:t>
                      </a:r>
                      <a:endParaRPr lang="ru-RU" sz="1600" b="1" dirty="0">
                        <a:latin typeface="Times New Roman" pitchFamily="18" charset="0"/>
                        <a:cs typeface="Times New Roman" pitchFamily="18" charset="0"/>
                      </a:endParaRPr>
                    </a:p>
                  </a:txBody>
                  <a:tcPr/>
                </a:tc>
                <a:tc>
                  <a:txBody>
                    <a:bodyPr/>
                    <a:lstStyle/>
                    <a:p>
                      <a:r>
                        <a:rPr lang="kk-KZ" sz="1600" b="1" dirty="0" smtClean="0">
                          <a:latin typeface="Times New Roman" pitchFamily="18" charset="0"/>
                          <a:cs typeface="Times New Roman" pitchFamily="18" charset="0"/>
                        </a:rPr>
                        <a:t>11</a:t>
                      </a:r>
                      <a:endParaRPr lang="ru-RU" sz="1600" b="1" dirty="0">
                        <a:latin typeface="Times New Roman" pitchFamily="18" charset="0"/>
                        <a:cs typeface="Times New Roman" pitchFamily="18" charset="0"/>
                      </a:endParaRPr>
                    </a:p>
                  </a:txBody>
                  <a:tcPr/>
                </a:tc>
                <a:tc>
                  <a:txBody>
                    <a:bodyPr/>
                    <a:lstStyle/>
                    <a:p>
                      <a:r>
                        <a:rPr lang="ru-RU" sz="1600" b="1" dirty="0" smtClean="0">
                          <a:latin typeface="Times New Roman" pitchFamily="18" charset="0"/>
                          <a:cs typeface="Times New Roman" pitchFamily="18" charset="0"/>
                        </a:rPr>
                        <a:t>11</a:t>
                      </a:r>
                      <a:endParaRPr lang="ru-RU" sz="1600" b="1" dirty="0">
                        <a:latin typeface="Times New Roman" pitchFamily="18" charset="0"/>
                        <a:cs typeface="Times New Roman" pitchFamily="18" charset="0"/>
                      </a:endParaRPr>
                    </a:p>
                  </a:txBody>
                  <a:tcPr/>
                </a:tc>
                <a:tc>
                  <a:txBody>
                    <a:bodyPr/>
                    <a:lstStyle/>
                    <a:p>
                      <a:r>
                        <a:rPr lang="kk-KZ" sz="1600" b="1" dirty="0" smtClean="0">
                          <a:latin typeface="Times New Roman" pitchFamily="18" charset="0"/>
                          <a:cs typeface="Times New Roman" pitchFamily="18" charset="0"/>
                        </a:rPr>
                        <a:t>52</a:t>
                      </a:r>
                      <a:r>
                        <a:rPr lang="en-US" sz="1600" b="1" dirty="0" smtClean="0">
                          <a:latin typeface="Times New Roman" pitchFamily="18" charset="0"/>
                          <a:cs typeface="Times New Roman" pitchFamily="18" charset="0"/>
                        </a:rPr>
                        <a:t>%</a:t>
                      </a:r>
                      <a:endParaRPr lang="ru-RU" sz="1600" b="1"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bl>
          </a:graphicData>
        </a:graphic>
      </p:graphicFrame>
      <p:sp>
        <p:nvSpPr>
          <p:cNvPr id="7" name="TextBox 6"/>
          <p:cNvSpPr txBox="1"/>
          <p:nvPr/>
        </p:nvSpPr>
        <p:spPr>
          <a:xfrm>
            <a:off x="2143108" y="1643050"/>
            <a:ext cx="5572164" cy="646331"/>
          </a:xfrm>
          <a:prstGeom prst="rect">
            <a:avLst/>
          </a:prstGeom>
          <a:noFill/>
        </p:spPr>
        <p:txBody>
          <a:bodyPr wrap="square" rtlCol="0">
            <a:spAutoFit/>
          </a:bodyPr>
          <a:lstStyle/>
          <a:p>
            <a:r>
              <a:rPr lang="kk-KZ" b="1" dirty="0" smtClean="0">
                <a:solidFill>
                  <a:schemeClr val="accent1">
                    <a:lumMod val="75000"/>
                  </a:schemeClr>
                </a:solidFill>
                <a:latin typeface="Times New Roman" pitchFamily="18" charset="0"/>
                <a:cs typeface="Times New Roman" pitchFamily="18" charset="0"/>
              </a:rPr>
              <a:t>6В01485 </a:t>
            </a:r>
            <a:r>
              <a:rPr lang="kk-KZ" b="1" dirty="0">
                <a:solidFill>
                  <a:schemeClr val="accent1">
                    <a:lumMod val="75000"/>
                  </a:schemeClr>
                </a:solidFill>
                <a:latin typeface="Times New Roman" pitchFamily="18" charset="0"/>
                <a:cs typeface="Times New Roman" pitchFamily="18" charset="0"/>
              </a:rPr>
              <a:t>– </a:t>
            </a:r>
            <a:r>
              <a:rPr lang="kk-KZ" b="1" dirty="0" smtClean="0">
                <a:solidFill>
                  <a:schemeClr val="accent1">
                    <a:lumMod val="75000"/>
                  </a:schemeClr>
                </a:solidFill>
                <a:latin typeface="Times New Roman" pitchFamily="18" charset="0"/>
                <a:cs typeface="Times New Roman" pitchFamily="18" charset="0"/>
              </a:rPr>
              <a:t>Дене шынықтыру және бастапқы әскери дайындық (57 </a:t>
            </a:r>
            <a:r>
              <a:rPr lang="kk-KZ" b="1" dirty="0">
                <a:solidFill>
                  <a:schemeClr val="accent1">
                    <a:lumMod val="75000"/>
                  </a:schemeClr>
                </a:solidFill>
                <a:latin typeface="Times New Roman" pitchFamily="18" charset="0"/>
                <a:cs typeface="Times New Roman" pitchFamily="18" charset="0"/>
              </a:rPr>
              <a:t>білімгер)</a:t>
            </a:r>
            <a:endParaRPr lang="ru-RU" b="1"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ББ оқу-әдістемелік қамтамасыз етілуі </a:t>
            </a: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r>
            <a:b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(1 </a:t>
            </a:r>
            <a:r>
              <a:rPr lang="kk-KZ"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қосымшаларына сәйкес)</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067504779"/>
              </p:ext>
            </p:extLst>
          </p:nvPr>
        </p:nvGraphicFramePr>
        <p:xfrm>
          <a:off x="214280" y="1600200"/>
          <a:ext cx="8472520" cy="2138928"/>
        </p:xfrm>
        <a:graphic>
          <a:graphicData uri="http://schemas.openxmlformats.org/drawingml/2006/table">
            <a:tbl>
              <a:tblPr firstRow="1" bandRow="1">
                <a:tableStyleId>{5C22544A-7EE6-4342-B048-85BDC9FD1C3A}</a:tableStyleId>
              </a:tblPr>
              <a:tblGrid>
                <a:gridCol w="2786084">
                  <a:extLst>
                    <a:ext uri="{9D8B030D-6E8A-4147-A177-3AD203B41FA5}">
                      <a16:colId xmlns:a16="http://schemas.microsoft.com/office/drawing/2014/main" xmlns="" val="20000"/>
                    </a:ext>
                  </a:extLst>
                </a:gridCol>
                <a:gridCol w="1500198">
                  <a:extLst>
                    <a:ext uri="{9D8B030D-6E8A-4147-A177-3AD203B41FA5}">
                      <a16:colId xmlns:a16="http://schemas.microsoft.com/office/drawing/2014/main" xmlns="" val="20001"/>
                    </a:ext>
                  </a:extLst>
                </a:gridCol>
                <a:gridCol w="1439590">
                  <a:extLst>
                    <a:ext uri="{9D8B030D-6E8A-4147-A177-3AD203B41FA5}">
                      <a16:colId xmlns:a16="http://schemas.microsoft.com/office/drawing/2014/main" xmlns="" val="20002"/>
                    </a:ext>
                  </a:extLst>
                </a:gridCol>
                <a:gridCol w="1346492">
                  <a:extLst>
                    <a:ext uri="{9D8B030D-6E8A-4147-A177-3AD203B41FA5}">
                      <a16:colId xmlns:a16="http://schemas.microsoft.com/office/drawing/2014/main" xmlns="" val="20003"/>
                    </a:ext>
                  </a:extLst>
                </a:gridCol>
                <a:gridCol w="1400156">
                  <a:extLst>
                    <a:ext uri="{9D8B030D-6E8A-4147-A177-3AD203B41FA5}">
                      <a16:colId xmlns:a16="http://schemas.microsoft.com/office/drawing/2014/main" xmlns="" val="20004"/>
                    </a:ext>
                  </a:extLst>
                </a:gridCol>
              </a:tblGrid>
              <a:tr h="370840">
                <a:tc>
                  <a:txBody>
                    <a:bodyPr/>
                    <a:lstStyle/>
                    <a:p>
                      <a:r>
                        <a:rPr lang="kk-KZ" sz="1600" dirty="0">
                          <a:latin typeface="Times New Roman" pitchFamily="18" charset="0"/>
                          <a:cs typeface="Times New Roman" pitchFamily="18" charset="0"/>
                        </a:rPr>
                        <a:t>ББ атауы</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Оқытылатын пәндер саны</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Оқу әдебиеті</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Оқу әдістемелік ғылыми әдебиет</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Цифрлық тасымал.</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10721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smtClean="0">
                          <a:solidFill>
                            <a:srgbClr val="002060"/>
                          </a:solidFill>
                          <a:latin typeface="Times New Roman" pitchFamily="18" charset="0"/>
                          <a:cs typeface="Times New Roman" pitchFamily="18" charset="0"/>
                        </a:rPr>
                        <a:t>6В01485 –</a:t>
                      </a:r>
                      <a:r>
                        <a:rPr kumimoji="0" lang="kk-KZ" sz="1600" b="1" i="0" u="none" strike="noStrike" kern="1200" cap="none" spc="0" normalizeH="0" baseline="0" noProof="0" dirty="0" smtClean="0">
                          <a:ln>
                            <a:noFill/>
                          </a:ln>
                          <a:solidFill>
                            <a:srgbClr val="4F81BD">
                              <a:lumMod val="75000"/>
                            </a:srgbClr>
                          </a:solidFill>
                          <a:effectLst/>
                          <a:uLnTx/>
                          <a:uFillTx/>
                          <a:latin typeface="Times New Roman" pitchFamily="18" charset="0"/>
                          <a:ea typeface="+mn-ea"/>
                          <a:cs typeface="Times New Roman" pitchFamily="18" charset="0"/>
                        </a:rPr>
                        <a:t>Дене шынықтыру</a:t>
                      </a:r>
                      <a:r>
                        <a:rPr lang="ru-RU" sz="1600" b="1" dirty="0" smtClean="0">
                          <a:latin typeface="Times New Roman" pitchFamily="18" charset="0"/>
                          <a:cs typeface="Times New Roman" pitchFamily="18" charset="0"/>
                        </a:rPr>
                        <a:t> </a:t>
                      </a:r>
                      <a:r>
                        <a:rPr kumimoji="0" lang="kk-KZ" sz="1800" b="1" i="0" u="none" strike="noStrike" kern="1200" cap="none" spc="0" normalizeH="0" baseline="0" noProof="0" dirty="0" smtClean="0">
                          <a:ln>
                            <a:noFill/>
                          </a:ln>
                          <a:solidFill>
                            <a:srgbClr val="4F81BD">
                              <a:lumMod val="75000"/>
                            </a:srgbClr>
                          </a:solidFill>
                          <a:effectLst/>
                          <a:uLnTx/>
                          <a:uFillTx/>
                          <a:latin typeface="Times New Roman" pitchFamily="18" charset="0"/>
                          <a:ea typeface="+mn-ea"/>
                          <a:cs typeface="Times New Roman" pitchFamily="18" charset="0"/>
                        </a:rPr>
                        <a:t>және бастапқы әскери дайындық</a:t>
                      </a:r>
                      <a:endParaRPr lang="ru-RU" sz="1600" b="1" dirty="0">
                        <a:latin typeface="Times New Roman" pitchFamily="18" charset="0"/>
                        <a:cs typeface="Times New Roman" pitchFamily="18" charset="0"/>
                      </a:endParaRPr>
                    </a:p>
                  </a:txBody>
                  <a:tcPr/>
                </a:tc>
                <a:tc>
                  <a:txBody>
                    <a:bodyPr/>
                    <a:lstStyle/>
                    <a:p>
                      <a:r>
                        <a:rPr lang="kk-KZ" sz="1600" dirty="0" smtClean="0">
                          <a:latin typeface="Times New Roman" pitchFamily="18" charset="0"/>
                          <a:cs typeface="Times New Roman" pitchFamily="18" charset="0"/>
                        </a:rPr>
                        <a:t>42</a:t>
                      </a:r>
                      <a:endParaRPr lang="ru-RU" sz="1600" dirty="0">
                        <a:latin typeface="Times New Roman" pitchFamily="18" charset="0"/>
                        <a:cs typeface="Times New Roman" pitchFamily="18" charset="0"/>
                      </a:endParaRPr>
                    </a:p>
                  </a:txBody>
                  <a:tcPr/>
                </a:tc>
                <a:tc>
                  <a:txBody>
                    <a:bodyPr/>
                    <a:lstStyle/>
                    <a:p>
                      <a:r>
                        <a:rPr lang="kk-KZ" sz="1600" dirty="0" smtClean="0">
                          <a:latin typeface="Times New Roman" pitchFamily="18" charset="0"/>
                          <a:cs typeface="Times New Roman" pitchFamily="18" charset="0"/>
                        </a:rPr>
                        <a:t>4</a:t>
                      </a:r>
                      <a:r>
                        <a:rPr lang="ru-RU" sz="1600" dirty="0" smtClean="0">
                          <a:latin typeface="Times New Roman" pitchFamily="18" charset="0"/>
                          <a:cs typeface="Times New Roman" pitchFamily="18" charset="0"/>
                        </a:rPr>
                        <a:t>2</a:t>
                      </a:r>
                      <a:endParaRPr lang="kk-KZ" sz="1600" dirty="0" smtClean="0">
                        <a:latin typeface="Times New Roman" pitchFamily="18" charset="0"/>
                        <a:cs typeface="Times New Roman" pitchFamily="18" charset="0"/>
                      </a:endParaRPr>
                    </a:p>
                  </a:txBody>
                  <a:tcPr/>
                </a:tc>
                <a:tc>
                  <a:txBody>
                    <a:bodyPr/>
                    <a:lstStyle/>
                    <a:p>
                      <a:r>
                        <a:rPr lang="en-US" sz="1600" dirty="0">
                          <a:latin typeface="Times New Roman" pitchFamily="18" charset="0"/>
                          <a:cs typeface="Times New Roman" pitchFamily="18" charset="0"/>
                        </a:rPr>
                        <a:t>0</a:t>
                      </a:r>
                      <a:endParaRPr lang="ru-RU" sz="1600" dirty="0">
                        <a:latin typeface="Times New Roman" pitchFamily="18" charset="0"/>
                        <a:cs typeface="Times New Roman" pitchFamily="18" charset="0"/>
                      </a:endParaRPr>
                    </a:p>
                  </a:txBody>
                  <a:tcPr/>
                </a:tc>
                <a:tc>
                  <a:txBody>
                    <a:bodyPr/>
                    <a:lstStyle/>
                    <a:p>
                      <a:r>
                        <a:rPr lang="en-US" sz="1600" dirty="0">
                          <a:latin typeface="Times New Roman" pitchFamily="18" charset="0"/>
                          <a:cs typeface="Times New Roman" pitchFamily="18" charset="0"/>
                        </a:rPr>
                        <a:t>100%</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296974"/>
          </a:xfrm>
        </p:spPr>
        <p:txBody>
          <a:bodyPr>
            <a:normAutofit fontScale="90000"/>
          </a:bodyPr>
          <a:lstStyle/>
          <a:p>
            <a:pPr algn="ctr"/>
            <a:r>
              <a:rPr lang="kk-KZ"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Жұмыс берушілермен, мемлекеттік билік органдарымен, бизнес өкілдерімен байланыс нәтижелері</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136871915"/>
              </p:ext>
            </p:extLst>
          </p:nvPr>
        </p:nvGraphicFramePr>
        <p:xfrm>
          <a:off x="428596" y="1571612"/>
          <a:ext cx="8229600" cy="4197580"/>
        </p:xfrm>
        <a:graphic>
          <a:graphicData uri="http://schemas.openxmlformats.org/drawingml/2006/table">
            <a:tbl>
              <a:tblPr firstRow="1" bandRow="1">
                <a:tableStyleId>{5C22544A-7EE6-4342-B048-85BDC9FD1C3A}</a:tableStyleId>
              </a:tblPr>
              <a:tblGrid>
                <a:gridCol w="2143140">
                  <a:extLst>
                    <a:ext uri="{9D8B030D-6E8A-4147-A177-3AD203B41FA5}">
                      <a16:colId xmlns:a16="http://schemas.microsoft.com/office/drawing/2014/main" xmlns="" val="20000"/>
                    </a:ext>
                  </a:extLst>
                </a:gridCol>
                <a:gridCol w="4071966">
                  <a:extLst>
                    <a:ext uri="{9D8B030D-6E8A-4147-A177-3AD203B41FA5}">
                      <a16:colId xmlns:a16="http://schemas.microsoft.com/office/drawing/2014/main" xmlns="" val="20001"/>
                    </a:ext>
                  </a:extLst>
                </a:gridCol>
                <a:gridCol w="2014494">
                  <a:extLst>
                    <a:ext uri="{9D8B030D-6E8A-4147-A177-3AD203B41FA5}">
                      <a16:colId xmlns:a16="http://schemas.microsoft.com/office/drawing/2014/main" xmlns="" val="20002"/>
                    </a:ext>
                  </a:extLst>
                </a:gridCol>
              </a:tblGrid>
              <a:tr h="428628">
                <a:tc>
                  <a:txBody>
                    <a:bodyPr/>
                    <a:lstStyle/>
                    <a:p>
                      <a:r>
                        <a:rPr lang="kk-KZ" dirty="0">
                          <a:latin typeface="Times New Roman" pitchFamily="18" charset="0"/>
                          <a:cs typeface="Times New Roman" pitchFamily="18" charset="0"/>
                        </a:rPr>
                        <a:t>Жұмыс беруші</a:t>
                      </a:r>
                      <a:endParaRPr lang="ru-RU" dirty="0">
                        <a:latin typeface="Times New Roman" pitchFamily="18" charset="0"/>
                        <a:cs typeface="Times New Roman" pitchFamily="18" charset="0"/>
                      </a:endParaRPr>
                    </a:p>
                  </a:txBody>
                  <a:tcPr/>
                </a:tc>
                <a:tc>
                  <a:txBody>
                    <a:bodyPr/>
                    <a:lstStyle/>
                    <a:p>
                      <a:r>
                        <a:rPr lang="kk-KZ" sz="1800" dirty="0">
                          <a:latin typeface="Times New Roman" pitchFamily="18" charset="0"/>
                          <a:cs typeface="Times New Roman" pitchFamily="18" charset="0"/>
                        </a:rPr>
                        <a:t>байланыс нәтижелері</a:t>
                      </a:r>
                      <a:endParaRPr lang="ru-RU" dirty="0">
                        <a:latin typeface="Times New Roman" pitchFamily="18" charset="0"/>
                        <a:cs typeface="Times New Roman" pitchFamily="18" charset="0"/>
                      </a:endParaRPr>
                    </a:p>
                  </a:txBody>
                  <a:tcPr/>
                </a:tc>
                <a:tc>
                  <a:txBody>
                    <a:bodyPr/>
                    <a:lstStyle/>
                    <a:p>
                      <a:r>
                        <a:rPr lang="kk-KZ" dirty="0">
                          <a:latin typeface="Times New Roman" pitchFamily="18" charset="0"/>
                          <a:cs typeface="Times New Roman" pitchFamily="18" charset="0"/>
                        </a:rPr>
                        <a:t>Растайтын құжат</a:t>
                      </a:r>
                      <a:endParaRPr lang="ru-RU"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538056">
                <a:tc>
                  <a:txBody>
                    <a:bodyPr/>
                    <a:lstStyle/>
                    <a:p>
                      <a:r>
                        <a:rPr lang="kk-KZ" sz="1400" b="0" dirty="0" smtClean="0">
                          <a:latin typeface="Times New Roman" pitchFamily="18" charset="0"/>
                          <a:cs typeface="Times New Roman" pitchFamily="18" charset="0"/>
                        </a:rPr>
                        <a:t>4. № 9 Некрасов атындағы мектеп-гимназиясы </a:t>
                      </a:r>
                      <a:endParaRPr lang="ru-RU" sz="1400" b="0" dirty="0">
                        <a:latin typeface="Times New Roman" pitchFamily="18" charset="0"/>
                        <a:cs typeface="Times New Roman" pitchFamily="18" charset="0"/>
                      </a:endParaRPr>
                    </a:p>
                  </a:txBody>
                  <a:tcPr/>
                </a:tc>
                <a:tc>
                  <a:txBody>
                    <a:bodyPr/>
                    <a:lstStyle/>
                    <a:p>
                      <a:r>
                        <a:rPr lang="kk-KZ" sz="1400" dirty="0">
                          <a:latin typeface="Times New Roman" pitchFamily="18" charset="0"/>
                          <a:cs typeface="Times New Roman" pitchFamily="18" charset="0"/>
                        </a:rPr>
                        <a:t>ББ жасалды, практика келісім шарттары түзілді, сауалнама алынды</a:t>
                      </a:r>
                      <a:endParaRPr lang="ru-RU" sz="1400" dirty="0">
                        <a:latin typeface="Times New Roman" pitchFamily="18" charset="0"/>
                        <a:cs typeface="Times New Roman" pitchFamily="18" charset="0"/>
                      </a:endParaRPr>
                    </a:p>
                  </a:txBody>
                  <a:tcPr/>
                </a:tc>
                <a:tc>
                  <a:txBody>
                    <a:bodyPr/>
                    <a:lstStyle/>
                    <a:p>
                      <a:r>
                        <a:rPr lang="kk-KZ" sz="1400" dirty="0">
                          <a:solidFill>
                            <a:schemeClr val="tx1"/>
                          </a:solidFill>
                          <a:latin typeface="Times New Roman" pitchFamily="18" charset="0"/>
                          <a:cs typeface="Times New Roman" pitchFamily="18" charset="0"/>
                        </a:rPr>
                        <a:t>№</a:t>
                      </a:r>
                      <a:r>
                        <a:rPr lang="kk-KZ" sz="1400" dirty="0" smtClean="0">
                          <a:solidFill>
                            <a:schemeClr val="tx1"/>
                          </a:solidFill>
                          <a:latin typeface="Times New Roman" pitchFamily="18" charset="0"/>
                          <a:cs typeface="Times New Roman" pitchFamily="18" charset="0"/>
                        </a:rPr>
                        <a:t>20/3521 10.12.2020ж.</a:t>
                      </a:r>
                      <a:endParaRPr lang="ru-RU" sz="14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500066">
                <a:tc>
                  <a:txBody>
                    <a:bodyPr/>
                    <a:lstStyle/>
                    <a:p>
                      <a:r>
                        <a:rPr lang="ru-RU" sz="1400" dirty="0" smtClean="0">
                          <a:latin typeface="Times New Roman" pitchFamily="18" charset="0"/>
                          <a:cs typeface="Times New Roman" pitchFamily="18" charset="0"/>
                        </a:rPr>
                        <a:t>1. №14 </a:t>
                      </a:r>
                      <a:r>
                        <a:rPr lang="kk-KZ" sz="1400" dirty="0" smtClean="0">
                          <a:effectLst/>
                          <a:latin typeface="Times New Roman"/>
                          <a:ea typeface="Calibri"/>
                        </a:rPr>
                        <a:t>Қазыбек би атындағы </a:t>
                      </a:r>
                      <a:r>
                        <a:rPr lang="ru-RU" sz="1400" dirty="0" err="1" smtClean="0">
                          <a:latin typeface="Times New Roman" pitchFamily="18" charset="0"/>
                          <a:cs typeface="Times New Roman" pitchFamily="18" charset="0"/>
                        </a:rPr>
                        <a:t>жалпы</a:t>
                      </a:r>
                      <a:r>
                        <a:rPr lang="ru-RU" sz="1400" dirty="0" smtClean="0">
                          <a:latin typeface="Times New Roman" pitchFamily="18" charset="0"/>
                          <a:cs typeface="Times New Roman" pitchFamily="18" charset="0"/>
                        </a:rPr>
                        <a:t> орта </a:t>
                      </a:r>
                      <a:r>
                        <a:rPr lang="ru-RU" sz="1400" dirty="0" err="1" smtClean="0">
                          <a:latin typeface="Times New Roman" pitchFamily="18" charset="0"/>
                          <a:cs typeface="Times New Roman" pitchFamily="18" charset="0"/>
                        </a:rPr>
                        <a:t>мектебі</a:t>
                      </a:r>
                      <a:endParaRPr lang="ru-RU" sz="1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dirty="0">
                          <a:latin typeface="Times New Roman" pitchFamily="18" charset="0"/>
                          <a:cs typeface="Times New Roman" pitchFamily="18" charset="0"/>
                        </a:rPr>
                        <a:t>ББ жасалды,</a:t>
                      </a:r>
                      <a:r>
                        <a:rPr lang="kk-KZ" sz="1400" baseline="0" dirty="0">
                          <a:latin typeface="Times New Roman" pitchFamily="18" charset="0"/>
                          <a:cs typeface="Times New Roman" pitchFamily="18" charset="0"/>
                        </a:rPr>
                        <a:t> </a:t>
                      </a:r>
                      <a:r>
                        <a:rPr lang="kk-KZ" sz="1400" dirty="0" smtClean="0">
                          <a:latin typeface="Times New Roman" pitchFamily="18" charset="0"/>
                          <a:cs typeface="Times New Roman" pitchFamily="18" charset="0"/>
                        </a:rPr>
                        <a:t> </a:t>
                      </a:r>
                      <a:r>
                        <a:rPr lang="kk-KZ" sz="1400" dirty="0">
                          <a:latin typeface="Times New Roman" pitchFamily="18" charset="0"/>
                          <a:cs typeface="Times New Roman" pitchFamily="18" charset="0"/>
                        </a:rPr>
                        <a:t>практика келісім шарттары түзілді, сауалнама алынды</a:t>
                      </a:r>
                    </a:p>
                  </a:txBody>
                  <a:tcPr/>
                </a:tc>
                <a:tc>
                  <a:txBody>
                    <a:bodyPr/>
                    <a:lstStyle/>
                    <a:p>
                      <a:r>
                        <a:rPr lang="kk-KZ" sz="1400" dirty="0" smtClean="0">
                          <a:solidFill>
                            <a:schemeClr val="tx1"/>
                          </a:solidFill>
                          <a:latin typeface="Times New Roman" pitchFamily="18" charset="0"/>
                          <a:cs typeface="Times New Roman" pitchFamily="18" charset="0"/>
                        </a:rPr>
                        <a:t>№ 21/3182 18.11.2021ж.</a:t>
                      </a:r>
                      <a:endParaRPr lang="ru-RU" sz="14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676390">
                <a:tc>
                  <a:txBody>
                    <a:bodyPr/>
                    <a:lstStyle/>
                    <a:p>
                      <a:r>
                        <a:rPr lang="kk-KZ" sz="1400" dirty="0">
                          <a:latin typeface="Times New Roman" pitchFamily="18" charset="0"/>
                          <a:cs typeface="Times New Roman" pitchFamily="18" charset="0"/>
                        </a:rPr>
                        <a:t>5</a:t>
                      </a:r>
                      <a:r>
                        <a:rPr lang="kk-KZ" sz="1400" dirty="0" smtClean="0">
                          <a:latin typeface="Times New Roman" pitchFamily="18" charset="0"/>
                          <a:cs typeface="Times New Roman" pitchFamily="18" charset="0"/>
                        </a:rPr>
                        <a:t>. № 17 Ататүрік атындағы мектеп-гимназиясы </a:t>
                      </a:r>
                      <a:endParaRPr lang="kk-KZ" sz="1400" dirty="0">
                        <a:latin typeface="Times New Roman" pitchFamily="18" charset="0"/>
                        <a:cs typeface="Times New Roman" pitchFamily="18" charset="0"/>
                      </a:endParaRPr>
                    </a:p>
                  </a:txBody>
                  <a:tcPr/>
                </a:tc>
                <a:tc>
                  <a:txBody>
                    <a:bodyPr/>
                    <a:lstStyle/>
                    <a:p>
                      <a:r>
                        <a:rPr lang="kk-KZ" sz="1400" dirty="0" smtClean="0">
                          <a:latin typeface="Times New Roman" pitchFamily="18" charset="0"/>
                          <a:cs typeface="Times New Roman" pitchFamily="18" charset="0"/>
                        </a:rPr>
                        <a:t>ББ жасалды, практика </a:t>
                      </a:r>
                      <a:r>
                        <a:rPr lang="kk-KZ" sz="1400" dirty="0">
                          <a:latin typeface="Times New Roman" pitchFamily="18" charset="0"/>
                          <a:cs typeface="Times New Roman" pitchFamily="18" charset="0"/>
                        </a:rPr>
                        <a:t>келісім шарттары </a:t>
                      </a:r>
                      <a:r>
                        <a:rPr lang="kk-KZ" sz="1400" dirty="0" smtClean="0">
                          <a:latin typeface="Times New Roman" pitchFamily="18" charset="0"/>
                          <a:cs typeface="Times New Roman" pitchFamily="18" charset="0"/>
                        </a:rPr>
                        <a:t>түзілді, сауалнама алынды</a:t>
                      </a:r>
                      <a:endParaRPr lang="kk-KZ" sz="1400" dirty="0">
                        <a:latin typeface="Times New Roman" pitchFamily="18" charset="0"/>
                        <a:cs typeface="Times New Roman" pitchFamily="18" charset="0"/>
                      </a:endParaRPr>
                    </a:p>
                  </a:txBody>
                  <a:tcPr/>
                </a:tc>
                <a:tc>
                  <a:txBody>
                    <a:bodyPr/>
                    <a:lstStyle/>
                    <a:p>
                      <a:r>
                        <a:rPr lang="kk-KZ" sz="1400" dirty="0" smtClean="0">
                          <a:solidFill>
                            <a:schemeClr val="tx1"/>
                          </a:solidFill>
                          <a:latin typeface="Times New Roman" pitchFamily="18" charset="0"/>
                          <a:cs typeface="Times New Roman" pitchFamily="18" charset="0"/>
                        </a:rPr>
                        <a:t>№ 20/3658 23.12.2020ж.</a:t>
                      </a:r>
                      <a:endParaRPr lang="ru-RU" sz="14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676390">
                <a:tc>
                  <a:txBody>
                    <a:bodyPr/>
                    <a:lstStyle/>
                    <a:p>
                      <a:r>
                        <a:rPr lang="kk-KZ" sz="1400" dirty="0" smtClean="0">
                          <a:latin typeface="Times New Roman" pitchFamily="18" charset="0"/>
                          <a:cs typeface="Times New Roman" pitchFamily="18" charset="0"/>
                        </a:rPr>
                        <a:t>2.</a:t>
                      </a:r>
                      <a:r>
                        <a:rPr lang="ru-RU" sz="1400" dirty="0" smtClean="0">
                          <a:latin typeface="Times New Roman" pitchFamily="18" charset="0"/>
                          <a:cs typeface="Times New Roman" pitchFamily="18" charset="0"/>
                        </a:rPr>
                        <a:t> №23 </a:t>
                      </a:r>
                      <a:r>
                        <a:rPr lang="ru-RU" sz="1400" dirty="0" err="1" smtClean="0">
                          <a:latin typeface="Times New Roman" pitchFamily="18" charset="0"/>
                          <a:cs typeface="Times New Roman" pitchFamily="18" charset="0"/>
                        </a:rPr>
                        <a:t>Ж.Ташенов</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атындағы</a:t>
                      </a:r>
                      <a:r>
                        <a:rPr lang="ru-RU" sz="1400" dirty="0" smtClean="0">
                          <a:latin typeface="Times New Roman" pitchFamily="18" charset="0"/>
                          <a:cs typeface="Times New Roman" pitchFamily="18" charset="0"/>
                        </a:rPr>
                        <a:t> IT </a:t>
                      </a:r>
                      <a:r>
                        <a:rPr lang="ru-RU" sz="1400" dirty="0" err="1" smtClean="0">
                          <a:latin typeface="Times New Roman" pitchFamily="18" charset="0"/>
                          <a:cs typeface="Times New Roman" pitchFamily="18" charset="0"/>
                        </a:rPr>
                        <a:t>мектеп-лицейі</a:t>
                      </a:r>
                      <a:endParaRPr lang="ru-RU" sz="1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dirty="0">
                          <a:latin typeface="Times New Roman" pitchFamily="18" charset="0"/>
                          <a:cs typeface="Times New Roman" pitchFamily="18" charset="0"/>
                        </a:rPr>
                        <a:t>Практика келісім шарттары түзілді, </a:t>
                      </a:r>
                      <a:r>
                        <a:rPr lang="kk-KZ" sz="1400" dirty="0" smtClean="0">
                          <a:latin typeface="Times New Roman" pitchFamily="18" charset="0"/>
                          <a:cs typeface="Times New Roman" pitchFamily="18" charset="0"/>
                        </a:rPr>
                        <a:t>сауалнама </a:t>
                      </a:r>
                      <a:r>
                        <a:rPr lang="kk-KZ" sz="1400" dirty="0">
                          <a:latin typeface="Times New Roman" pitchFamily="18" charset="0"/>
                          <a:cs typeface="Times New Roman" pitchFamily="18" charset="0"/>
                        </a:rPr>
                        <a:t>алынды</a:t>
                      </a:r>
                    </a:p>
                  </a:txBody>
                  <a:tcPr/>
                </a:tc>
                <a:tc>
                  <a:txBody>
                    <a:bodyPr/>
                    <a:lstStyle/>
                    <a:p>
                      <a:r>
                        <a:rPr lang="kk-KZ" sz="1400" dirty="0" smtClean="0">
                          <a:solidFill>
                            <a:schemeClr val="tx1"/>
                          </a:solidFill>
                          <a:latin typeface="Times New Roman" pitchFamily="18" charset="0"/>
                          <a:cs typeface="Times New Roman" pitchFamily="18" charset="0"/>
                        </a:rPr>
                        <a:t>№20/3203 25.11.2020ж.</a:t>
                      </a:r>
                      <a:endParaRPr lang="ru-RU" sz="14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842872">
                <a:tc>
                  <a:txBody>
                    <a:bodyPr/>
                    <a:lstStyle/>
                    <a:p>
                      <a:r>
                        <a:rPr lang="kk-KZ" sz="1400" dirty="0">
                          <a:latin typeface="Times New Roman" pitchFamily="18" charset="0"/>
                          <a:cs typeface="Times New Roman" pitchFamily="18" charset="0"/>
                        </a:rPr>
                        <a:t>3.</a:t>
                      </a:r>
                      <a:r>
                        <a:rPr lang="kk-KZ" sz="1400" baseline="0" dirty="0">
                          <a:latin typeface="Times New Roman" pitchFamily="18" charset="0"/>
                          <a:cs typeface="Times New Roman" pitchFamily="18" charset="0"/>
                        </a:rPr>
                        <a:t> </a:t>
                      </a:r>
                      <a:r>
                        <a:rPr kumimoji="0" lang="kk-KZ" sz="1400" b="0" kern="1200" dirty="0" smtClean="0">
                          <a:solidFill>
                            <a:schemeClr val="dk1"/>
                          </a:solidFill>
                          <a:latin typeface="Times New Roman" pitchFamily="18" charset="0"/>
                          <a:ea typeface="+mn-ea"/>
                          <a:cs typeface="Times New Roman" pitchFamily="18" charset="0"/>
                        </a:rPr>
                        <a:t>№24 М.Шоқай атындағы жалпы орта мектебі </a:t>
                      </a:r>
                      <a:endParaRPr lang="ru-RU" sz="1400" b="0" dirty="0">
                        <a:latin typeface="Times New Roman" pitchFamily="18" charset="0"/>
                        <a:cs typeface="Times New Roman" pitchFamily="18" charset="0"/>
                      </a:endParaRPr>
                    </a:p>
                  </a:txBody>
                  <a:tcPr/>
                </a:tc>
                <a:tc>
                  <a:txBody>
                    <a:bodyPr/>
                    <a:lstStyle/>
                    <a:p>
                      <a:r>
                        <a:rPr lang="kk-KZ" sz="1400" dirty="0">
                          <a:latin typeface="Times New Roman" pitchFamily="18" charset="0"/>
                          <a:cs typeface="Times New Roman" pitchFamily="18" charset="0"/>
                        </a:rPr>
                        <a:t>ББ жасалды, практика келісім шарттары түзілді,</a:t>
                      </a:r>
                    </a:p>
                    <a:p>
                      <a:r>
                        <a:rPr lang="kk-KZ" sz="1400" dirty="0">
                          <a:latin typeface="Times New Roman" pitchFamily="18" charset="0"/>
                          <a:cs typeface="Times New Roman" pitchFamily="18" charset="0"/>
                        </a:rPr>
                        <a:t>сауалнама алынды</a:t>
                      </a:r>
                      <a:endParaRPr lang="ru-RU" sz="1400" dirty="0">
                        <a:latin typeface="Times New Roman" pitchFamily="18" charset="0"/>
                        <a:cs typeface="Times New Roman" pitchFamily="18" charset="0"/>
                      </a:endParaRPr>
                    </a:p>
                  </a:txBody>
                  <a:tcPr/>
                </a:tc>
                <a:tc>
                  <a:txBody>
                    <a:bodyPr/>
                    <a:lstStyle/>
                    <a:p>
                      <a:r>
                        <a:rPr lang="kk-KZ" sz="1400" dirty="0" smtClean="0">
                          <a:solidFill>
                            <a:schemeClr val="tx1"/>
                          </a:solidFill>
                          <a:latin typeface="Times New Roman" pitchFamily="18" charset="0"/>
                          <a:cs typeface="Times New Roman" pitchFamily="18" charset="0"/>
                        </a:rPr>
                        <a:t>№21/2953 03.11.2021ж.</a:t>
                      </a:r>
                      <a:endParaRPr lang="ru-RU" sz="14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3109</TotalTime>
  <Words>1462</Words>
  <Application>Microsoft Office PowerPoint</Application>
  <PresentationFormat>Экран (4:3)</PresentationFormat>
  <Paragraphs>318</Paragraphs>
  <Slides>16</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6В01485 – Дене шынықтыру және бастапқы әскери дайындық (01.02.2025)  білім беру бағдарламасын бағалау есебі  </vt:lpstr>
      <vt:lpstr>Білім беру бағдарламасының сипаттамасы</vt:lpstr>
      <vt:lpstr>6В01485 – Дене шынықтыру және бастапқы әскери дайындық бағытындағы ББ атрибуттары</vt:lpstr>
      <vt:lpstr>6В01485 – Дене шынықтыру және бастапқы әскери дайындық мұғалімдерін даярлау бағытындағы ББ оқыту нәтижелері</vt:lpstr>
      <vt:lpstr>6В01485 – Дене шынықтыру және бастапқы әскери дайындық мұғалімдерін даярлау бағытындағы ББ оқыту нәтижелері</vt:lpstr>
      <vt:lpstr>Білімгерлердің контингентін қалыптастыру нәтижелері</vt:lpstr>
      <vt:lpstr>ББ білікті оқытушылармен қамтамасыз етілуі  (1-қосымшаға сәйкес)</vt:lpstr>
      <vt:lpstr>ББ оқу-әдістемелік қамтамасыз етілуі  (1 қосымшаларына сәйкес)</vt:lpstr>
      <vt:lpstr>Жұмыс берушілермен, мемлекеттік билік органдарымен, бизнес өкілдерімен байланыс нәтижелері</vt:lpstr>
      <vt:lpstr>Жұмыс берушілердің ұсыныстары  Ж.Ташенов атындағы №23 IT мектеп-лицейі</vt:lpstr>
      <vt:lpstr>Білімгерлердің ұсыныстары  Балалавриат</vt:lpstr>
      <vt:lpstr>«Педагог»  кәсіби стандарты (2022 жылғы 15 желтоқсан №500 бұйрық)</vt:lpstr>
      <vt:lpstr>6В0485 – Дене шынықтыру және бастапқы әскери дайындық мұғалімдерін даярлау бағытындағы болашақ түлектің моделі</vt:lpstr>
      <vt:lpstr>Презентация PowerPoint</vt:lpstr>
      <vt:lpstr>2024-2025 ОҚУ ЖЫЛЫНДА ОҚЫТЫЛАТЫН ПӘНДЕР (БЕЙІНДІК ПӘНДЕР ЦИКЛЫ)</vt:lpstr>
      <vt:lpstr>ББ жақсарту ұсыныстары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ключевых компетенций на уроках русского языка</dc:title>
  <dc:creator>Admin</dc:creator>
  <cp:lastModifiedBy>User</cp:lastModifiedBy>
  <cp:revision>350</cp:revision>
  <dcterms:created xsi:type="dcterms:W3CDTF">2021-11-03T08:07:19Z</dcterms:created>
  <dcterms:modified xsi:type="dcterms:W3CDTF">2025-02-21T10:15:53Z</dcterms:modified>
</cp:coreProperties>
</file>