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9" r:id="rId1"/>
  </p:sldMasterIdLst>
  <p:notesMasterIdLst>
    <p:notesMasterId r:id="rId14"/>
  </p:notesMasterIdLst>
  <p:sldIdLst>
    <p:sldId id="413" r:id="rId2"/>
    <p:sldId id="490" r:id="rId3"/>
    <p:sldId id="491" r:id="rId4"/>
    <p:sldId id="483" r:id="rId5"/>
    <p:sldId id="484" r:id="rId6"/>
    <p:sldId id="480" r:id="rId7"/>
    <p:sldId id="471" r:id="rId8"/>
    <p:sldId id="488" r:id="rId9"/>
    <p:sldId id="492" r:id="rId10"/>
    <p:sldId id="473" r:id="rId11"/>
    <p:sldId id="474" r:id="rId12"/>
    <p:sldId id="44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6" autoAdjust="0"/>
    <p:restoredTop sz="94660"/>
  </p:normalViewPr>
  <p:slideViewPr>
    <p:cSldViewPr snapToGrid="0">
      <p:cViewPr varScale="1">
        <p:scale>
          <a:sx n="91" d="100"/>
          <a:sy n="91" d="100"/>
        </p:scale>
        <p:origin x="52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7551EA-9068-464E-A002-DB221C266458}" type="doc">
      <dgm:prSet loTypeId="urn:microsoft.com/office/officeart/2005/8/layout/matrix1" loCatId="matrix" qsTypeId="urn:microsoft.com/office/officeart/2005/8/quickstyle/simple1" qsCatId="simple" csTypeId="urn:microsoft.com/office/officeart/2005/8/colors/accent1_1" csCatId="accent1" phldr="1"/>
      <dgm:spPr/>
      <dgm:t>
        <a:bodyPr/>
        <a:lstStyle/>
        <a:p>
          <a:endParaRPr lang="ru-RU"/>
        </a:p>
      </dgm:t>
    </dgm:pt>
    <dgm:pt modelId="{AA3EE496-059D-4E4B-99DA-AA55533E16B4}">
      <dgm:prSet phldrT="[Текст]" custT="1"/>
      <dgm:spPr>
        <a:ln>
          <a:solidFill>
            <a:schemeClr val="accent1"/>
          </a:solidFill>
        </a:ln>
      </dgm:spPr>
      <dgm:t>
        <a:bodyPr/>
        <a:lstStyle/>
        <a:p>
          <a:pPr>
            <a:lnSpc>
              <a:spcPct val="100000"/>
            </a:lnSpc>
            <a:spcBef>
              <a:spcPts val="0"/>
            </a:spcBef>
            <a:spcAft>
              <a:spcPts val="0"/>
            </a:spcAft>
          </a:pPr>
          <a:r>
            <a:rPr lang="kk-KZ" sz="2000" b="1" dirty="0" smtClean="0">
              <a:latin typeface="Times New Roman" pitchFamily="18" charset="0"/>
              <a:cs typeface="Times New Roman" pitchFamily="18" charset="0"/>
            </a:rPr>
            <a:t>6В03187 – Психология-Дінтану </a:t>
          </a:r>
          <a:endParaRPr lang="ru-RU" sz="2000" b="1" dirty="0">
            <a:solidFill>
              <a:schemeClr val="tx1">
                <a:lumMod val="95000"/>
                <a:lumOff val="5000"/>
              </a:schemeClr>
            </a:solidFill>
            <a:latin typeface="Times New Roman" panose="02020603050405020304" pitchFamily="18" charset="0"/>
            <a:cs typeface="Times New Roman" panose="02020603050405020304" pitchFamily="18" charset="0"/>
          </a:endParaRPr>
        </a:p>
      </dgm:t>
    </dgm:pt>
    <dgm:pt modelId="{ABB4EC1F-910F-47B9-AE4C-D2D7B1E35D13}" type="parTrans" cxnId="{9794BA28-AE98-4786-8E0D-7EC6FDAE36D6}">
      <dgm:prSet/>
      <dgm:spPr/>
      <dgm:t>
        <a:bodyPr/>
        <a:lstStyle/>
        <a:p>
          <a:pPr>
            <a:lnSpc>
              <a:spcPct val="100000"/>
            </a:lnSpc>
            <a:spcBef>
              <a:spcPts val="0"/>
            </a:spcBef>
            <a:spcAft>
              <a:spcPts val="0"/>
            </a:spcAft>
          </a:pPr>
          <a:endParaRPr lang="ru-RU" sz="1400">
            <a:solidFill>
              <a:sysClr val="windowText" lastClr="000000"/>
            </a:solidFill>
            <a:latin typeface="Arial" pitchFamily="34" charset="0"/>
            <a:cs typeface="Arial" pitchFamily="34" charset="0"/>
          </a:endParaRPr>
        </a:p>
      </dgm:t>
    </dgm:pt>
    <dgm:pt modelId="{C0E8BD44-A972-4E4F-8E8B-2F5329087C78}" type="sibTrans" cxnId="{9794BA28-AE98-4786-8E0D-7EC6FDAE36D6}">
      <dgm:prSet/>
      <dgm:spPr/>
      <dgm:t>
        <a:bodyPr/>
        <a:lstStyle/>
        <a:p>
          <a:pPr>
            <a:lnSpc>
              <a:spcPct val="100000"/>
            </a:lnSpc>
            <a:spcBef>
              <a:spcPts val="0"/>
            </a:spcBef>
            <a:spcAft>
              <a:spcPts val="0"/>
            </a:spcAft>
          </a:pPr>
          <a:endParaRPr lang="ru-RU" sz="1400">
            <a:solidFill>
              <a:sysClr val="windowText" lastClr="000000"/>
            </a:solidFill>
            <a:latin typeface="Arial" pitchFamily="34" charset="0"/>
            <a:cs typeface="Arial" pitchFamily="34" charset="0"/>
          </a:endParaRPr>
        </a:p>
      </dgm:t>
    </dgm:pt>
    <dgm:pt modelId="{0F4DB639-F6AB-4D95-BE9A-0BA2FBAFF1BF}">
      <dgm:prSet phldrT="[Текст]" custT="1"/>
      <dgm:spPr/>
      <dgm:t>
        <a:bodyPr/>
        <a:lstStyle/>
        <a:p>
          <a:pPr marL="0" marR="0" indent="0" algn="just" defTabSz="622300" eaLnBrk="1" fontAlgn="auto" latinLnBrk="0" hangingPunct="1">
            <a:lnSpc>
              <a:spcPct val="100000"/>
            </a:lnSpc>
            <a:spcBef>
              <a:spcPts val="0"/>
            </a:spcBef>
            <a:spcAft>
              <a:spcPts val="0"/>
            </a:spcAft>
            <a:buClrTx/>
            <a:buSzTx/>
            <a:buFontTx/>
            <a:buNone/>
            <a:tabLst/>
            <a:defRPr/>
          </a:pPr>
          <a:endParaRPr lang="ru-RU" sz="1200" b="1" dirty="0">
            <a:latin typeface="+mn-lt"/>
          </a:endParaRPr>
        </a:p>
        <a:p>
          <a:pPr marL="0" marR="0" indent="0" algn="just" defTabSz="622300" eaLnBrk="1" fontAlgn="auto" latinLnBrk="0" hangingPunct="1">
            <a:lnSpc>
              <a:spcPct val="100000"/>
            </a:lnSpc>
            <a:spcBef>
              <a:spcPts val="0"/>
            </a:spcBef>
            <a:spcAft>
              <a:spcPts val="0"/>
            </a:spcAft>
            <a:buClrTx/>
            <a:buSzTx/>
            <a:buFontTx/>
            <a:buNone/>
            <a:tabLst/>
            <a:defRPr/>
          </a:pPr>
          <a:endParaRPr lang="ru-RU" sz="1200" b="1" dirty="0">
            <a:latin typeface="+mn-lt"/>
          </a:endParaRPr>
        </a:p>
        <a:p>
          <a:pPr marL="0" marR="0" indent="0" algn="just" defTabSz="622300" eaLnBrk="1" fontAlgn="auto" latinLnBrk="0" hangingPunct="1">
            <a:lnSpc>
              <a:spcPct val="100000"/>
            </a:lnSpc>
            <a:spcBef>
              <a:spcPts val="0"/>
            </a:spcBef>
            <a:spcAft>
              <a:spcPts val="0"/>
            </a:spcAft>
            <a:buClrTx/>
            <a:buSzTx/>
            <a:buFontTx/>
            <a:buNone/>
            <a:tabLst/>
            <a:defRPr/>
          </a:pPr>
          <a:endParaRPr lang="ru-RU" sz="1200" b="1" dirty="0">
            <a:latin typeface="+mn-lt"/>
          </a:endParaRPr>
        </a:p>
        <a:p>
          <a:pPr marL="0" marR="0" indent="0" algn="just" defTabSz="622300" eaLnBrk="1" fontAlgn="auto" latinLnBrk="0" hangingPunct="1">
            <a:lnSpc>
              <a:spcPct val="100000"/>
            </a:lnSpc>
            <a:spcBef>
              <a:spcPts val="0"/>
            </a:spcBef>
            <a:spcAft>
              <a:spcPts val="0"/>
            </a:spcAft>
            <a:buClrTx/>
            <a:buSzTx/>
            <a:buFontTx/>
            <a:buNone/>
            <a:tabLst/>
            <a:defRPr/>
          </a:pPr>
          <a:endParaRPr lang="ru-RU" sz="1400" b="1" dirty="0">
            <a:latin typeface="Times New Roman" panose="02020603050405020304" pitchFamily="18" charset="0"/>
            <a:cs typeface="Times New Roman" panose="02020603050405020304" pitchFamily="18" charset="0"/>
          </a:endParaRPr>
        </a:p>
        <a:p>
          <a:pPr marL="0" marR="0" indent="0" algn="just" defTabSz="622300" eaLnBrk="1" fontAlgn="auto" latinLnBrk="0" hangingPunct="1">
            <a:lnSpc>
              <a:spcPct val="100000"/>
            </a:lnSpc>
            <a:spcBef>
              <a:spcPts val="0"/>
            </a:spcBef>
            <a:spcAft>
              <a:spcPts val="0"/>
            </a:spcAft>
            <a:buClrTx/>
            <a:buSzTx/>
            <a:buFontTx/>
            <a:buNone/>
            <a:tabLst/>
            <a:defRPr/>
          </a:pPr>
          <a:r>
            <a:rPr lang="ru-RU" sz="1400" b="1" dirty="0">
              <a:latin typeface="Times New Roman" panose="02020603050405020304" pitchFamily="18" charset="0"/>
              <a:cs typeface="Times New Roman" panose="02020603050405020304" pitchFamily="18" charset="0"/>
            </a:rPr>
            <a:t>S (</a:t>
          </a:r>
          <a:r>
            <a:rPr lang="ru-RU" sz="1400" b="1" dirty="0" err="1">
              <a:latin typeface="Times New Roman" panose="02020603050405020304" pitchFamily="18" charset="0"/>
              <a:cs typeface="Times New Roman" panose="02020603050405020304" pitchFamily="18" charset="0"/>
            </a:rPr>
            <a:t>strenght</a:t>
          </a:r>
          <a:r>
            <a:rPr lang="ru-RU" sz="1400" b="1" dirty="0">
              <a:latin typeface="Times New Roman" panose="02020603050405020304" pitchFamily="18" charset="0"/>
              <a:cs typeface="Times New Roman" panose="02020603050405020304" pitchFamily="18" charset="0"/>
            </a:rPr>
            <a:t>) – </a:t>
          </a:r>
          <a:r>
            <a:rPr lang="kk-KZ" sz="1400" b="1" dirty="0">
              <a:latin typeface="Times New Roman" panose="02020603050405020304" pitchFamily="18" charset="0"/>
              <a:cs typeface="Times New Roman" panose="02020603050405020304" pitchFamily="18" charset="0"/>
            </a:rPr>
            <a:t>Күшті жақтары:</a:t>
          </a:r>
        </a:p>
        <a:p>
          <a:pPr marL="0" marR="0" indent="0" algn="just" defTabSz="622300" eaLnBrk="1" fontAlgn="auto" latinLnBrk="0" hangingPunct="1">
            <a:lnSpc>
              <a:spcPct val="100000"/>
            </a:lnSpc>
            <a:spcBef>
              <a:spcPts val="0"/>
            </a:spcBef>
            <a:spcAft>
              <a:spcPts val="0"/>
            </a:spcAft>
            <a:buClrTx/>
            <a:buSzTx/>
            <a:buFontTx/>
            <a:buNone/>
            <a:tabLst/>
            <a:defRPr/>
          </a:pPr>
          <a:r>
            <a:rPr lang="kk-KZ" sz="1400" dirty="0" smtClean="0"/>
            <a:t>1</a:t>
          </a:r>
          <a:r>
            <a:rPr lang="ru-RU" sz="1400" dirty="0" smtClean="0"/>
            <a:t>.</a:t>
          </a:r>
          <a:r>
            <a:rPr lang="ru-RU" sz="1400" dirty="0" err="1" smtClean="0"/>
            <a:t>Білім</a:t>
          </a:r>
          <a:r>
            <a:rPr lang="ru-RU" sz="1400" dirty="0" smtClean="0"/>
            <a:t> беру, </a:t>
          </a:r>
          <a:r>
            <a:rPr lang="ru-RU" sz="1400" dirty="0" err="1" smtClean="0"/>
            <a:t>нормативтік-әдістемелік</a:t>
          </a:r>
          <a:r>
            <a:rPr lang="ru-RU" sz="1400" dirty="0" smtClean="0"/>
            <a:t> </a:t>
          </a:r>
          <a:r>
            <a:rPr lang="ru-RU" sz="1400" dirty="0" err="1" smtClean="0"/>
            <a:t>базаны</a:t>
          </a:r>
          <a:r>
            <a:rPr lang="ru-RU" sz="1400" dirty="0" smtClean="0"/>
            <a:t> </a:t>
          </a:r>
          <a:r>
            <a:rPr lang="ru-RU" sz="1400" dirty="0" err="1" smtClean="0"/>
            <a:t>үнемі</a:t>
          </a:r>
          <a:r>
            <a:rPr lang="ru-RU" sz="1400" dirty="0" smtClean="0"/>
            <a:t> </a:t>
          </a:r>
          <a:r>
            <a:rPr lang="ru-RU" sz="1400" dirty="0" err="1" smtClean="0"/>
            <a:t>жетілдіру</a:t>
          </a:r>
          <a:r>
            <a:rPr lang="ru-RU" sz="1400" dirty="0" smtClean="0"/>
            <a:t> </a:t>
          </a:r>
        </a:p>
        <a:p>
          <a:pPr marL="0" indent="0" algn="just" defTabSz="622300">
            <a:lnSpc>
              <a:spcPct val="100000"/>
            </a:lnSpc>
            <a:spcBef>
              <a:spcPts val="0"/>
            </a:spcBef>
            <a:spcAft>
              <a:spcPts val="0"/>
            </a:spcAft>
            <a:buNone/>
          </a:pPr>
          <a:r>
            <a:rPr lang="ru-RU" sz="1400" dirty="0" smtClean="0"/>
            <a:t>2. </a:t>
          </a:r>
          <a:r>
            <a:rPr lang="ru-RU" sz="1400" dirty="0" err="1" smtClean="0"/>
            <a:t>Жұмыс</a:t>
          </a:r>
          <a:r>
            <a:rPr lang="ru-RU" sz="1400" dirty="0" smtClean="0"/>
            <a:t> </a:t>
          </a:r>
          <a:r>
            <a:rPr lang="ru-RU" sz="1400" dirty="0" err="1" smtClean="0"/>
            <a:t>берушілермен</a:t>
          </a:r>
          <a:r>
            <a:rPr lang="ru-RU" sz="1400" dirty="0" smtClean="0"/>
            <a:t> </a:t>
          </a:r>
          <a:r>
            <a:rPr lang="ru-RU" sz="1400" dirty="0" err="1" smtClean="0"/>
            <a:t>тығыз</a:t>
          </a:r>
          <a:r>
            <a:rPr lang="ru-RU" sz="1400" dirty="0" smtClean="0"/>
            <a:t> </a:t>
          </a:r>
          <a:r>
            <a:rPr lang="ru-RU" sz="1400" dirty="0" err="1" smtClean="0"/>
            <a:t>ынтымақтастық</a:t>
          </a:r>
          <a:endParaRPr lang="ru-RU" sz="1400" dirty="0" smtClean="0"/>
        </a:p>
        <a:p>
          <a:pPr marL="0" indent="0" algn="just" defTabSz="622300">
            <a:lnSpc>
              <a:spcPct val="100000"/>
            </a:lnSpc>
            <a:spcBef>
              <a:spcPts val="0"/>
            </a:spcBef>
            <a:spcAft>
              <a:spcPts val="0"/>
            </a:spcAft>
            <a:buNone/>
          </a:pPr>
          <a:r>
            <a:rPr lang="kk-KZ" sz="1400" dirty="0" smtClean="0"/>
            <a:t>3</a:t>
          </a:r>
          <a:r>
            <a:rPr lang="ru-RU" sz="1400" dirty="0" smtClean="0"/>
            <a:t>.</a:t>
          </a:r>
          <a:r>
            <a:rPr lang="kk-KZ" sz="1400" dirty="0" smtClean="0"/>
            <a:t>Бакалавр, магистратура деңгейінде мамандар даярлаудың үздіксіз жүйесін жүзеге асыру</a:t>
          </a:r>
          <a:endParaRPr lang="ru-RU" sz="1400" dirty="0" smtClean="0"/>
        </a:p>
        <a:p>
          <a:pPr marL="0" indent="0" algn="just" defTabSz="622300">
            <a:lnSpc>
              <a:spcPct val="100000"/>
            </a:lnSpc>
            <a:spcBef>
              <a:spcPts val="0"/>
            </a:spcBef>
            <a:spcAft>
              <a:spcPts val="0"/>
            </a:spcAft>
            <a:buNone/>
          </a:pPr>
          <a:r>
            <a:rPr lang="kk-KZ" sz="1400" dirty="0" smtClean="0"/>
            <a:t>4</a:t>
          </a:r>
          <a:r>
            <a:rPr lang="ru-RU" sz="1400" dirty="0" smtClean="0"/>
            <a:t>.</a:t>
          </a:r>
          <a:r>
            <a:rPr lang="ru-RU" sz="1400" dirty="0" err="1" smtClean="0"/>
            <a:t>Әр</a:t>
          </a:r>
          <a:r>
            <a:rPr lang="ru-RU" sz="1400" dirty="0" smtClean="0"/>
            <a:t> </a:t>
          </a:r>
          <a:r>
            <a:rPr lang="ru-RU" sz="1400" dirty="0" err="1" smtClean="0"/>
            <a:t>түрлі</a:t>
          </a:r>
          <a:r>
            <a:rPr lang="ru-RU" sz="1400" dirty="0" smtClean="0"/>
            <a:t> </a:t>
          </a:r>
          <a:r>
            <a:rPr lang="ru-RU" sz="1400" dirty="0" err="1" smtClean="0"/>
            <a:t>оқыту</a:t>
          </a:r>
          <a:r>
            <a:rPr lang="ru-RU" sz="1400" dirty="0" smtClean="0"/>
            <a:t> </a:t>
          </a:r>
          <a:r>
            <a:rPr lang="ru-RU" sz="1400" dirty="0" err="1" smtClean="0"/>
            <a:t>формалар</a:t>
          </a:r>
          <a:r>
            <a:rPr lang="ru-RU" sz="1400" dirty="0" smtClean="0"/>
            <a:t> мен </a:t>
          </a:r>
          <a:r>
            <a:rPr lang="ru-RU" sz="1400" dirty="0" err="1" smtClean="0"/>
            <a:t>оқыту</a:t>
          </a:r>
          <a:r>
            <a:rPr lang="ru-RU" sz="1400" dirty="0" smtClean="0"/>
            <a:t> </a:t>
          </a:r>
          <a:r>
            <a:rPr lang="ru-RU" sz="1400" dirty="0" err="1" smtClean="0"/>
            <a:t>әдістері</a:t>
          </a:r>
          <a:r>
            <a:rPr lang="ru-RU" sz="1400" dirty="0" smtClean="0"/>
            <a:t>, </a:t>
          </a:r>
          <a:r>
            <a:rPr lang="ru-RU" sz="1400" dirty="0" err="1" smtClean="0"/>
            <a:t>технологиялары</a:t>
          </a:r>
          <a:r>
            <a:rPr lang="ru-RU" sz="1400" dirty="0" smtClean="0"/>
            <a:t> </a:t>
          </a:r>
          <a:r>
            <a:rPr lang="ru-RU" sz="1400" dirty="0" err="1" smtClean="0"/>
            <a:t>қолданыл</a:t>
          </a:r>
          <a:r>
            <a:rPr lang="kk-KZ" sz="1400" dirty="0" smtClean="0"/>
            <a:t>уы</a:t>
          </a:r>
          <a:endParaRPr lang="ru-RU" sz="1400" dirty="0" smtClean="0"/>
        </a:p>
      </dgm:t>
    </dgm:pt>
    <dgm:pt modelId="{68129409-C4F8-4AAA-8C44-3753A27C2329}" type="parTrans" cxnId="{EB45A505-3786-4F48-8478-C716D431714E}">
      <dgm:prSet/>
      <dgm:spPr/>
      <dgm:t>
        <a:bodyPr/>
        <a:lstStyle/>
        <a:p>
          <a:pPr>
            <a:lnSpc>
              <a:spcPct val="100000"/>
            </a:lnSpc>
            <a:spcBef>
              <a:spcPts val="0"/>
            </a:spcBef>
            <a:spcAft>
              <a:spcPts val="0"/>
            </a:spcAft>
          </a:pPr>
          <a:endParaRPr lang="ru-RU" sz="1400">
            <a:solidFill>
              <a:sysClr val="windowText" lastClr="000000"/>
            </a:solidFill>
            <a:latin typeface="Arial" pitchFamily="34" charset="0"/>
            <a:cs typeface="Arial" pitchFamily="34" charset="0"/>
          </a:endParaRPr>
        </a:p>
      </dgm:t>
    </dgm:pt>
    <dgm:pt modelId="{FA5FCD21-7E04-4995-96CA-A643FAA95E38}" type="sibTrans" cxnId="{EB45A505-3786-4F48-8478-C716D431714E}">
      <dgm:prSet/>
      <dgm:spPr/>
      <dgm:t>
        <a:bodyPr/>
        <a:lstStyle/>
        <a:p>
          <a:pPr>
            <a:lnSpc>
              <a:spcPct val="100000"/>
            </a:lnSpc>
            <a:spcBef>
              <a:spcPts val="0"/>
            </a:spcBef>
            <a:spcAft>
              <a:spcPts val="0"/>
            </a:spcAft>
          </a:pPr>
          <a:endParaRPr lang="ru-RU" sz="1400">
            <a:solidFill>
              <a:sysClr val="windowText" lastClr="000000"/>
            </a:solidFill>
            <a:latin typeface="Arial" pitchFamily="34" charset="0"/>
            <a:cs typeface="Arial" pitchFamily="34" charset="0"/>
          </a:endParaRPr>
        </a:p>
      </dgm:t>
    </dgm:pt>
    <dgm:pt modelId="{FC613E69-41FE-43CE-91DE-0E7903FFFFE6}">
      <dgm:prSet phldrT="[Текст]" custT="1"/>
      <dgm:spPr/>
      <dgm:t>
        <a:bodyPr/>
        <a:lstStyle/>
        <a:p>
          <a:endParaRPr lang="ru-RU"/>
        </a:p>
      </dgm:t>
    </dgm:pt>
    <dgm:pt modelId="{517399AA-62C4-42E0-A1F3-A9F0914FAD61}" type="parTrans" cxnId="{3C472295-C02E-4351-8067-CB8C08BB5180}">
      <dgm:prSet/>
      <dgm:spPr/>
      <dgm:t>
        <a:bodyPr/>
        <a:lstStyle/>
        <a:p>
          <a:pPr>
            <a:lnSpc>
              <a:spcPct val="100000"/>
            </a:lnSpc>
            <a:spcBef>
              <a:spcPts val="0"/>
            </a:spcBef>
            <a:spcAft>
              <a:spcPts val="0"/>
            </a:spcAft>
          </a:pPr>
          <a:endParaRPr lang="ru-RU" sz="1400">
            <a:solidFill>
              <a:sysClr val="windowText" lastClr="000000"/>
            </a:solidFill>
            <a:latin typeface="Arial" pitchFamily="34" charset="0"/>
            <a:cs typeface="Arial" pitchFamily="34" charset="0"/>
          </a:endParaRPr>
        </a:p>
      </dgm:t>
    </dgm:pt>
    <dgm:pt modelId="{91B633CE-F405-4F5C-AADC-EF4960172484}" type="sibTrans" cxnId="{3C472295-C02E-4351-8067-CB8C08BB5180}">
      <dgm:prSet/>
      <dgm:spPr/>
      <dgm:t>
        <a:bodyPr/>
        <a:lstStyle/>
        <a:p>
          <a:pPr>
            <a:lnSpc>
              <a:spcPct val="100000"/>
            </a:lnSpc>
            <a:spcBef>
              <a:spcPts val="0"/>
            </a:spcBef>
            <a:spcAft>
              <a:spcPts val="0"/>
            </a:spcAft>
          </a:pPr>
          <a:endParaRPr lang="ru-RU" sz="1400">
            <a:solidFill>
              <a:sysClr val="windowText" lastClr="000000"/>
            </a:solidFill>
            <a:latin typeface="Arial" pitchFamily="34" charset="0"/>
            <a:cs typeface="Arial" pitchFamily="34" charset="0"/>
          </a:endParaRPr>
        </a:p>
      </dgm:t>
    </dgm:pt>
    <dgm:pt modelId="{4419994C-F0DC-4BCE-9E13-638221748B52}">
      <dgm:prSet custT="1"/>
      <dgm:spPr/>
      <dgm:t>
        <a:bodyPr/>
        <a:lstStyle/>
        <a:p>
          <a:endParaRPr lang="ru-RU"/>
        </a:p>
      </dgm:t>
    </dgm:pt>
    <dgm:pt modelId="{7540D860-F9AE-476E-B2F3-486ADA633E93}" type="parTrans" cxnId="{821200DE-D2D1-4E62-B3A6-1D9EA2452D2E}">
      <dgm:prSet/>
      <dgm:spPr/>
      <dgm:t>
        <a:bodyPr/>
        <a:lstStyle/>
        <a:p>
          <a:endParaRPr lang="ru-RU"/>
        </a:p>
      </dgm:t>
    </dgm:pt>
    <dgm:pt modelId="{0DD7AE70-0B91-4D82-B3C0-1D9EF95CA80E}" type="sibTrans" cxnId="{821200DE-D2D1-4E62-B3A6-1D9EA2452D2E}">
      <dgm:prSet/>
      <dgm:spPr/>
      <dgm:t>
        <a:bodyPr/>
        <a:lstStyle/>
        <a:p>
          <a:endParaRPr lang="ru-RU"/>
        </a:p>
      </dgm:t>
    </dgm:pt>
    <dgm:pt modelId="{26C0FF86-DADA-4ECD-B8DA-018C9B47914E}">
      <dgm:prSet phldrT="[Текст]" custT="1"/>
      <dgm:spPr/>
      <dgm:t>
        <a:bodyPr/>
        <a:lstStyle/>
        <a:p>
          <a:endParaRPr lang="ru-RU"/>
        </a:p>
      </dgm:t>
    </dgm:pt>
    <dgm:pt modelId="{B814F4DB-F768-4022-AAD2-2115BF957C85}" type="sibTrans" cxnId="{BAE10258-F3AA-430D-9A1A-A2F39DBB2CD2}">
      <dgm:prSet/>
      <dgm:spPr/>
      <dgm:t>
        <a:bodyPr/>
        <a:lstStyle/>
        <a:p>
          <a:pPr>
            <a:lnSpc>
              <a:spcPct val="100000"/>
            </a:lnSpc>
            <a:spcBef>
              <a:spcPts val="0"/>
            </a:spcBef>
            <a:spcAft>
              <a:spcPts val="0"/>
            </a:spcAft>
          </a:pPr>
          <a:endParaRPr lang="ru-RU" sz="1400">
            <a:solidFill>
              <a:sysClr val="windowText" lastClr="000000"/>
            </a:solidFill>
            <a:latin typeface="Arial" pitchFamily="34" charset="0"/>
            <a:cs typeface="Arial" pitchFamily="34" charset="0"/>
          </a:endParaRPr>
        </a:p>
      </dgm:t>
    </dgm:pt>
    <dgm:pt modelId="{39A3852E-0662-40EB-8B83-E2391AEBC25E}" type="parTrans" cxnId="{BAE10258-F3AA-430D-9A1A-A2F39DBB2CD2}">
      <dgm:prSet/>
      <dgm:spPr/>
      <dgm:t>
        <a:bodyPr/>
        <a:lstStyle/>
        <a:p>
          <a:pPr>
            <a:lnSpc>
              <a:spcPct val="100000"/>
            </a:lnSpc>
            <a:spcBef>
              <a:spcPts val="0"/>
            </a:spcBef>
            <a:spcAft>
              <a:spcPts val="0"/>
            </a:spcAft>
          </a:pPr>
          <a:endParaRPr lang="ru-RU" sz="1400">
            <a:solidFill>
              <a:sysClr val="windowText" lastClr="000000"/>
            </a:solidFill>
            <a:latin typeface="Arial" pitchFamily="34" charset="0"/>
            <a:cs typeface="Arial" pitchFamily="34" charset="0"/>
          </a:endParaRPr>
        </a:p>
      </dgm:t>
    </dgm:pt>
    <dgm:pt modelId="{5E16A806-86B5-4885-9E8C-1DD6EC24DFBF}">
      <dgm:prSet phldrT="[Текст]" custT="1"/>
      <dgm:spPr/>
      <dgm:t>
        <a:bodyPr/>
        <a:lstStyle/>
        <a:p>
          <a:endParaRPr lang="ru-RU"/>
        </a:p>
      </dgm:t>
    </dgm:pt>
    <dgm:pt modelId="{AA58CF75-47C1-4785-84FC-2B91617DFB45}" type="sibTrans" cxnId="{8F3385A6-35B4-4493-BB32-0290F3DC592C}">
      <dgm:prSet/>
      <dgm:spPr/>
      <dgm:t>
        <a:bodyPr/>
        <a:lstStyle/>
        <a:p>
          <a:pPr>
            <a:lnSpc>
              <a:spcPct val="100000"/>
            </a:lnSpc>
            <a:spcBef>
              <a:spcPts val="0"/>
            </a:spcBef>
            <a:spcAft>
              <a:spcPts val="0"/>
            </a:spcAft>
          </a:pPr>
          <a:endParaRPr lang="ru-RU" sz="1400">
            <a:solidFill>
              <a:sysClr val="windowText" lastClr="000000"/>
            </a:solidFill>
            <a:latin typeface="Arial" pitchFamily="34" charset="0"/>
            <a:cs typeface="Arial" pitchFamily="34" charset="0"/>
          </a:endParaRPr>
        </a:p>
      </dgm:t>
    </dgm:pt>
    <dgm:pt modelId="{FD01DB20-C028-4C99-8922-68C593903E0E}" type="parTrans" cxnId="{8F3385A6-35B4-4493-BB32-0290F3DC592C}">
      <dgm:prSet/>
      <dgm:spPr/>
      <dgm:t>
        <a:bodyPr/>
        <a:lstStyle/>
        <a:p>
          <a:pPr>
            <a:lnSpc>
              <a:spcPct val="100000"/>
            </a:lnSpc>
            <a:spcBef>
              <a:spcPts val="0"/>
            </a:spcBef>
            <a:spcAft>
              <a:spcPts val="0"/>
            </a:spcAft>
          </a:pPr>
          <a:endParaRPr lang="ru-RU" sz="1400">
            <a:solidFill>
              <a:sysClr val="windowText" lastClr="000000"/>
            </a:solidFill>
            <a:latin typeface="Arial" pitchFamily="34" charset="0"/>
            <a:cs typeface="Arial" pitchFamily="34" charset="0"/>
          </a:endParaRPr>
        </a:p>
      </dgm:t>
    </dgm:pt>
    <dgm:pt modelId="{6FDCA5E9-A9BF-4D70-95D1-58524519DE70}">
      <dgm:prSet/>
      <dgm:spPr/>
      <dgm:t>
        <a:bodyPr/>
        <a:lstStyle/>
        <a:p>
          <a:endParaRPr lang="ru-RU"/>
        </a:p>
      </dgm:t>
    </dgm:pt>
    <dgm:pt modelId="{C16D57EE-2DD5-4F8C-9A40-E0597D2C84F0}" type="parTrans" cxnId="{5EFD6E8E-D329-4114-8A71-5CB6F1CDB638}">
      <dgm:prSet/>
      <dgm:spPr/>
      <dgm:t>
        <a:bodyPr/>
        <a:lstStyle/>
        <a:p>
          <a:endParaRPr lang="ru-RU"/>
        </a:p>
      </dgm:t>
    </dgm:pt>
    <dgm:pt modelId="{2B04BB25-75FD-40E6-A70F-305846D140D3}" type="sibTrans" cxnId="{5EFD6E8E-D329-4114-8A71-5CB6F1CDB638}">
      <dgm:prSet/>
      <dgm:spPr/>
      <dgm:t>
        <a:bodyPr/>
        <a:lstStyle/>
        <a:p>
          <a:endParaRPr lang="ru-RU"/>
        </a:p>
      </dgm:t>
    </dgm:pt>
    <dgm:pt modelId="{BAC6F09B-9E5C-4C2C-B53A-21F7C78AA122}">
      <dgm:prSet/>
      <dgm:spPr/>
      <dgm:t>
        <a:bodyPr/>
        <a:lstStyle/>
        <a:p>
          <a:endParaRPr lang="ru-RU"/>
        </a:p>
      </dgm:t>
    </dgm:pt>
    <dgm:pt modelId="{98781DEA-33DF-47D4-B4C0-1D5FCC183A3D}" type="parTrans" cxnId="{68D2334A-4833-420D-99F4-DEF4D4C701BE}">
      <dgm:prSet/>
      <dgm:spPr/>
      <dgm:t>
        <a:bodyPr/>
        <a:lstStyle/>
        <a:p>
          <a:endParaRPr lang="ru-RU"/>
        </a:p>
      </dgm:t>
    </dgm:pt>
    <dgm:pt modelId="{15274F81-52E6-48E8-AE10-D84A28BF2CA4}" type="sibTrans" cxnId="{68D2334A-4833-420D-99F4-DEF4D4C701BE}">
      <dgm:prSet/>
      <dgm:spPr/>
      <dgm:t>
        <a:bodyPr/>
        <a:lstStyle/>
        <a:p>
          <a:endParaRPr lang="ru-RU"/>
        </a:p>
      </dgm:t>
    </dgm:pt>
    <dgm:pt modelId="{6A8E045B-43AF-49B8-A9D2-2ACEFFBBC924}">
      <dgm:prSet/>
      <dgm:spPr/>
      <dgm:t>
        <a:bodyPr/>
        <a:lstStyle/>
        <a:p>
          <a:endParaRPr lang="ru-RU"/>
        </a:p>
      </dgm:t>
    </dgm:pt>
    <dgm:pt modelId="{E1C3E408-906C-475A-9561-602CF59FFE0C}" type="parTrans" cxnId="{D2EA945A-446E-4CA0-A75F-F016E7B71459}">
      <dgm:prSet/>
      <dgm:spPr/>
      <dgm:t>
        <a:bodyPr/>
        <a:lstStyle/>
        <a:p>
          <a:endParaRPr lang="ru-RU"/>
        </a:p>
      </dgm:t>
    </dgm:pt>
    <dgm:pt modelId="{0FA55D00-D4D9-4540-92CD-0DD5EB32BE29}" type="sibTrans" cxnId="{D2EA945A-446E-4CA0-A75F-F016E7B71459}">
      <dgm:prSet/>
      <dgm:spPr/>
      <dgm:t>
        <a:bodyPr/>
        <a:lstStyle/>
        <a:p>
          <a:endParaRPr lang="ru-RU"/>
        </a:p>
      </dgm:t>
    </dgm:pt>
    <dgm:pt modelId="{EB85CE38-F87B-4CC0-88A3-61D512E045B5}">
      <dgm:prSet/>
      <dgm:spPr/>
      <dgm:t>
        <a:bodyPr/>
        <a:lstStyle/>
        <a:p>
          <a:endParaRPr lang="ru-RU"/>
        </a:p>
      </dgm:t>
    </dgm:pt>
    <dgm:pt modelId="{258F7D4B-5B3D-4B6D-9437-A29390153D4D}" type="parTrans" cxnId="{681C8A56-9C3B-46E9-B108-D00F6E31525D}">
      <dgm:prSet/>
      <dgm:spPr/>
      <dgm:t>
        <a:bodyPr/>
        <a:lstStyle/>
        <a:p>
          <a:endParaRPr lang="ru-RU"/>
        </a:p>
      </dgm:t>
    </dgm:pt>
    <dgm:pt modelId="{72989CF8-E1ED-4587-8038-A832A5C5E0B5}" type="sibTrans" cxnId="{681C8A56-9C3B-46E9-B108-D00F6E31525D}">
      <dgm:prSet/>
      <dgm:spPr/>
      <dgm:t>
        <a:bodyPr/>
        <a:lstStyle/>
        <a:p>
          <a:endParaRPr lang="ru-RU"/>
        </a:p>
      </dgm:t>
    </dgm:pt>
    <dgm:pt modelId="{AF483CCC-2EF3-457D-B1E9-98B49387182F}">
      <dgm:prSet/>
      <dgm:spPr/>
      <dgm:t>
        <a:bodyPr/>
        <a:lstStyle/>
        <a:p>
          <a:endParaRPr lang="ru-RU"/>
        </a:p>
      </dgm:t>
    </dgm:pt>
    <dgm:pt modelId="{368545E1-D1C1-4BC1-84AD-C77E695067DC}" type="parTrans" cxnId="{ED8A5D6F-CAC6-47DE-AE5C-9A13E6A93C0B}">
      <dgm:prSet/>
      <dgm:spPr/>
      <dgm:t>
        <a:bodyPr/>
        <a:lstStyle/>
        <a:p>
          <a:endParaRPr lang="ru-RU"/>
        </a:p>
      </dgm:t>
    </dgm:pt>
    <dgm:pt modelId="{AAC9574E-1163-4C68-B1C3-3CBC14E402F0}" type="sibTrans" cxnId="{ED8A5D6F-CAC6-47DE-AE5C-9A13E6A93C0B}">
      <dgm:prSet/>
      <dgm:spPr/>
      <dgm:t>
        <a:bodyPr/>
        <a:lstStyle/>
        <a:p>
          <a:endParaRPr lang="ru-RU"/>
        </a:p>
      </dgm:t>
    </dgm:pt>
    <dgm:pt modelId="{24D0B777-E93F-4809-A03A-0D332BE04CCC}">
      <dgm:prSet/>
      <dgm:spPr/>
      <dgm:t>
        <a:bodyPr/>
        <a:lstStyle/>
        <a:p>
          <a:endParaRPr lang="ru-RU"/>
        </a:p>
      </dgm:t>
    </dgm:pt>
    <dgm:pt modelId="{88EB8B48-0A0D-43CB-81AA-4177D95B449B}" type="parTrans" cxnId="{C1EFC881-841D-4D7B-BC73-9A3AFF6DE5A9}">
      <dgm:prSet/>
      <dgm:spPr/>
      <dgm:t>
        <a:bodyPr/>
        <a:lstStyle/>
        <a:p>
          <a:endParaRPr lang="ru-RU"/>
        </a:p>
      </dgm:t>
    </dgm:pt>
    <dgm:pt modelId="{EB04A38C-357F-43D1-A158-A9FAA6BBFF9C}" type="sibTrans" cxnId="{C1EFC881-841D-4D7B-BC73-9A3AFF6DE5A9}">
      <dgm:prSet/>
      <dgm:spPr/>
      <dgm:t>
        <a:bodyPr/>
        <a:lstStyle/>
        <a:p>
          <a:endParaRPr lang="ru-RU"/>
        </a:p>
      </dgm:t>
    </dgm:pt>
    <dgm:pt modelId="{06C97FEA-03C8-4286-AE91-9A8C6DC446DC}">
      <dgm:prSet phldrT="[Текст]" custT="1"/>
      <dgm:spPr/>
      <dgm:t>
        <a:bodyPr/>
        <a:lstStyle/>
        <a:p>
          <a:pPr marL="0" marR="0" indent="0" algn="l" defTabSz="914400" eaLnBrk="1" fontAlgn="auto" latinLnBrk="0" hangingPunct="1">
            <a:lnSpc>
              <a:spcPct val="100000"/>
            </a:lnSpc>
            <a:spcBef>
              <a:spcPts val="0"/>
            </a:spcBef>
            <a:spcAft>
              <a:spcPts val="0"/>
            </a:spcAft>
            <a:buClrTx/>
            <a:buSzTx/>
            <a:buFontTx/>
            <a:buNone/>
            <a:tabLst/>
            <a:defRPr/>
          </a:pPr>
          <a:endParaRPr lang="ru-RU" sz="1400" b="1" dirty="0">
            <a:latin typeface="Times New Roman" panose="02020603050405020304" pitchFamily="18" charset="0"/>
            <a:cs typeface="Times New Roman" panose="02020603050405020304" pitchFamily="18" charset="0"/>
          </a:endParaRPr>
        </a:p>
        <a:p>
          <a:pPr marL="0" marR="0" indent="0" algn="l" defTabSz="914400" eaLnBrk="1" fontAlgn="auto" latinLnBrk="0" hangingPunct="1">
            <a:lnSpc>
              <a:spcPct val="100000"/>
            </a:lnSpc>
            <a:spcBef>
              <a:spcPts val="0"/>
            </a:spcBef>
            <a:spcAft>
              <a:spcPts val="0"/>
            </a:spcAft>
            <a:buClrTx/>
            <a:buSzTx/>
            <a:buFontTx/>
            <a:buNone/>
            <a:tabLst/>
            <a:defRPr/>
          </a:pPr>
          <a:endParaRPr lang="ru-RU" sz="1400" b="1" dirty="0">
            <a:latin typeface="Times New Roman" panose="02020603050405020304" pitchFamily="18" charset="0"/>
            <a:cs typeface="Times New Roman" panose="02020603050405020304" pitchFamily="18" charset="0"/>
          </a:endParaRPr>
        </a:p>
        <a:p>
          <a:pPr marL="0" marR="0" indent="0" algn="l" defTabSz="914400" eaLnBrk="1" fontAlgn="auto" latinLnBrk="0" hangingPunct="1">
            <a:lnSpc>
              <a:spcPct val="100000"/>
            </a:lnSpc>
            <a:spcBef>
              <a:spcPts val="0"/>
            </a:spcBef>
            <a:spcAft>
              <a:spcPts val="0"/>
            </a:spcAft>
            <a:buClrTx/>
            <a:buSzTx/>
            <a:buFontTx/>
            <a:buNone/>
            <a:tabLst/>
            <a:defRPr/>
          </a:pPr>
          <a:endParaRPr lang="ru-RU" sz="1400" b="1" dirty="0">
            <a:latin typeface="Times New Roman" panose="02020603050405020304" pitchFamily="18" charset="0"/>
            <a:cs typeface="Times New Roman" panose="02020603050405020304" pitchFamily="18" charset="0"/>
          </a:endParaRPr>
        </a:p>
        <a:p>
          <a:pPr marL="0" marR="0" indent="0" algn="l" defTabSz="914400" eaLnBrk="1" fontAlgn="auto" latinLnBrk="0" hangingPunct="1">
            <a:lnSpc>
              <a:spcPct val="100000"/>
            </a:lnSpc>
            <a:spcBef>
              <a:spcPts val="0"/>
            </a:spcBef>
            <a:spcAft>
              <a:spcPts val="0"/>
            </a:spcAft>
            <a:buClrTx/>
            <a:buSzTx/>
            <a:buFontTx/>
            <a:buNone/>
            <a:tabLst/>
            <a:defRPr/>
          </a:pPr>
          <a:r>
            <a:rPr lang="ru-RU" sz="1400" b="1" dirty="0" err="1">
              <a:latin typeface="Times New Roman" panose="02020603050405020304" pitchFamily="18" charset="0"/>
              <a:cs typeface="Times New Roman" panose="02020603050405020304" pitchFamily="18" charset="0"/>
            </a:rPr>
            <a:t>Әлсіз</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жақтары</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Weaknesses</a:t>
          </a:r>
          <a:r>
            <a:rPr lang="ru-RU" sz="1400" b="1" dirty="0">
              <a:latin typeface="Times New Roman" panose="02020603050405020304" pitchFamily="18" charset="0"/>
              <a:cs typeface="Times New Roman" panose="02020603050405020304" pitchFamily="18" charset="0"/>
            </a:rPr>
            <a:t>)</a:t>
          </a:r>
          <a:r>
            <a:rPr lang="kk-KZ" sz="1400" b="1" dirty="0">
              <a:latin typeface="Times New Roman" panose="02020603050405020304" pitchFamily="18" charset="0"/>
              <a:cs typeface="Times New Roman" panose="02020603050405020304" pitchFamily="18" charset="0"/>
            </a:rPr>
            <a:t>:</a:t>
          </a:r>
        </a:p>
        <a:p>
          <a:pPr marL="0" marR="0" indent="0" algn="l" defTabSz="914400" eaLnBrk="1" fontAlgn="auto" latinLnBrk="0" hangingPunct="1">
            <a:lnSpc>
              <a:spcPct val="100000"/>
            </a:lnSpc>
            <a:spcBef>
              <a:spcPts val="0"/>
            </a:spcBef>
            <a:spcAft>
              <a:spcPts val="0"/>
            </a:spcAft>
            <a:buClrTx/>
            <a:buSzTx/>
            <a:buFontTx/>
            <a:buNone/>
            <a:tabLst/>
            <a:defRPr/>
          </a:pPr>
          <a:r>
            <a:rPr lang="ru-RU" sz="1400" dirty="0" smtClean="0"/>
            <a:t>1. </a:t>
          </a:r>
          <a:r>
            <a:rPr lang="ru-RU" sz="1400" dirty="0" err="1" smtClean="0"/>
            <a:t>Іс-тәжірибе</a:t>
          </a:r>
          <a:r>
            <a:rPr lang="ru-RU" sz="1400" dirty="0" smtClean="0"/>
            <a:t> </a:t>
          </a:r>
          <a:r>
            <a:rPr lang="ru-RU" sz="1400" dirty="0" err="1" smtClean="0"/>
            <a:t>базасында</a:t>
          </a:r>
          <a:r>
            <a:rPr lang="ru-RU" sz="1400" dirty="0" smtClean="0"/>
            <a:t> </a:t>
          </a:r>
          <a:r>
            <a:rPr lang="ru-RU" sz="1400" dirty="0" err="1" smtClean="0"/>
            <a:t>теориялық</a:t>
          </a:r>
          <a:r>
            <a:rPr lang="ru-RU" sz="1400" dirty="0" smtClean="0"/>
            <a:t> </a:t>
          </a:r>
          <a:r>
            <a:rPr lang="ru-RU" sz="1400" dirty="0" err="1" smtClean="0"/>
            <a:t>оқу</a:t>
          </a:r>
          <a:r>
            <a:rPr lang="ru-RU" sz="1400" dirty="0" smtClean="0"/>
            <a:t> </a:t>
          </a:r>
          <a:r>
            <a:rPr lang="ru-RU" sz="1400" dirty="0" err="1" smtClean="0"/>
            <a:t>аудиторияларының</a:t>
          </a:r>
          <a:r>
            <a:rPr lang="ru-RU" sz="1400" dirty="0" smtClean="0"/>
            <a:t> </a:t>
          </a:r>
          <a:r>
            <a:rPr lang="ru-RU" sz="1400" dirty="0" err="1" smtClean="0"/>
            <a:t>жетіспеушілігі</a:t>
          </a:r>
          <a:endParaRPr lang="ru-RU" sz="1400" dirty="0" smtClean="0"/>
        </a:p>
        <a:p>
          <a:pPr marL="0" indent="0" algn="l" defTabSz="914400">
            <a:lnSpc>
              <a:spcPct val="100000"/>
            </a:lnSpc>
            <a:spcBef>
              <a:spcPts val="0"/>
            </a:spcBef>
            <a:spcAft>
              <a:spcPts val="0"/>
            </a:spcAft>
            <a:buNone/>
          </a:pPr>
          <a:r>
            <a:rPr lang="kk-KZ" sz="1400" dirty="0" smtClean="0"/>
            <a:t>2. ОПҚ шетелдік жоғары оқу орындарына академиялық ұтқырлыққа тарту жеткіліксіз.</a:t>
          </a:r>
          <a:endParaRPr lang="ru-RU" sz="1400" dirty="0" smtClean="0"/>
        </a:p>
      </dgm:t>
    </dgm:pt>
    <dgm:pt modelId="{A7DA6ED2-BA5C-4C13-945D-3F6CB4AA1310}" type="parTrans" cxnId="{D37F93DA-546A-498C-B438-376A1D7729C2}">
      <dgm:prSet/>
      <dgm:spPr/>
      <dgm:t>
        <a:bodyPr/>
        <a:lstStyle/>
        <a:p>
          <a:endParaRPr lang="ru-RU"/>
        </a:p>
      </dgm:t>
    </dgm:pt>
    <dgm:pt modelId="{A8F962B5-F734-48BF-AA54-5A5A6A57EAA9}" type="sibTrans" cxnId="{D37F93DA-546A-498C-B438-376A1D7729C2}">
      <dgm:prSet/>
      <dgm:spPr/>
      <dgm:t>
        <a:bodyPr/>
        <a:lstStyle/>
        <a:p>
          <a:endParaRPr lang="ru-RU"/>
        </a:p>
      </dgm:t>
    </dgm:pt>
    <dgm:pt modelId="{46B730B6-1F11-4D28-A6EE-FA66C28036F7}">
      <dgm:prSet phldrT="[Текст]" custT="1"/>
      <dgm:spPr/>
      <dgm:t>
        <a:bodyPr/>
        <a:lstStyle/>
        <a:p>
          <a:endParaRPr lang="ru-RU"/>
        </a:p>
      </dgm:t>
    </dgm:pt>
    <dgm:pt modelId="{91564D2F-C803-45BC-B0D1-FED9CDCC54C2}" type="parTrans" cxnId="{D9BAF664-5666-4296-A1E6-1E9856973709}">
      <dgm:prSet/>
      <dgm:spPr/>
      <dgm:t>
        <a:bodyPr/>
        <a:lstStyle/>
        <a:p>
          <a:endParaRPr lang="ru-RU"/>
        </a:p>
      </dgm:t>
    </dgm:pt>
    <dgm:pt modelId="{42DAA81D-B58D-4791-B769-2B48808326A1}" type="sibTrans" cxnId="{D9BAF664-5666-4296-A1E6-1E9856973709}">
      <dgm:prSet/>
      <dgm:spPr/>
      <dgm:t>
        <a:bodyPr/>
        <a:lstStyle/>
        <a:p>
          <a:endParaRPr lang="ru-RU"/>
        </a:p>
      </dgm:t>
    </dgm:pt>
    <dgm:pt modelId="{9729DE7E-DE4A-4AAF-9883-CADD1A8A50B5}">
      <dgm:prSet/>
      <dgm:spPr/>
      <dgm:t>
        <a:bodyPr/>
        <a:lstStyle/>
        <a:p>
          <a:endParaRPr lang="ru-RU" dirty="0"/>
        </a:p>
      </dgm:t>
    </dgm:pt>
    <dgm:pt modelId="{930368E5-3FA1-45D3-8EE0-5B19BECEA8E0}" type="parTrans" cxnId="{AC309B0B-812A-4BA9-B955-4F47A7584271}">
      <dgm:prSet/>
      <dgm:spPr/>
      <dgm:t>
        <a:bodyPr/>
        <a:lstStyle/>
        <a:p>
          <a:endParaRPr lang="ru-RU"/>
        </a:p>
      </dgm:t>
    </dgm:pt>
    <dgm:pt modelId="{26B5D4E5-82F0-4BDB-8772-B2A505763DCB}" type="sibTrans" cxnId="{AC309B0B-812A-4BA9-B955-4F47A7584271}">
      <dgm:prSet/>
      <dgm:spPr/>
      <dgm:t>
        <a:bodyPr/>
        <a:lstStyle/>
        <a:p>
          <a:endParaRPr lang="ru-RU"/>
        </a:p>
      </dgm:t>
    </dgm:pt>
    <dgm:pt modelId="{8FE2DD2B-F779-4EC7-B5D7-B77D36E391BC}">
      <dgm:prSet/>
      <dgm:spPr/>
      <dgm:t>
        <a:bodyPr/>
        <a:lstStyle/>
        <a:p>
          <a:endParaRPr lang="ru-RU"/>
        </a:p>
      </dgm:t>
    </dgm:pt>
    <dgm:pt modelId="{C04C287D-EA3F-4AE9-9E6C-E10DA5CC0502}" type="parTrans" cxnId="{43670FFE-6F53-4767-96F8-13A28B988A72}">
      <dgm:prSet/>
      <dgm:spPr/>
      <dgm:t>
        <a:bodyPr/>
        <a:lstStyle/>
        <a:p>
          <a:endParaRPr lang="ru-RU"/>
        </a:p>
      </dgm:t>
    </dgm:pt>
    <dgm:pt modelId="{551E34B8-5388-44DE-A561-1FF2238038B0}" type="sibTrans" cxnId="{43670FFE-6F53-4767-96F8-13A28B988A72}">
      <dgm:prSet/>
      <dgm:spPr/>
      <dgm:t>
        <a:bodyPr/>
        <a:lstStyle/>
        <a:p>
          <a:endParaRPr lang="ru-RU"/>
        </a:p>
      </dgm:t>
    </dgm:pt>
    <dgm:pt modelId="{0805FA65-EBBB-4F56-8AFF-FCED9FB5B151}">
      <dgm:prSet custT="1"/>
      <dgm:spPr/>
      <dgm:t>
        <a:bodyPr/>
        <a:lstStyle/>
        <a:p>
          <a:pPr algn="l"/>
          <a:r>
            <a:rPr lang="ru-RU" sz="1200" b="1" dirty="0" err="1">
              <a:latin typeface="Times New Roman" panose="02020603050405020304" pitchFamily="18" charset="0"/>
              <a:cs typeface="Times New Roman" panose="02020603050405020304" pitchFamily="18" charset="0"/>
            </a:rPr>
            <a:t>Қауіптер</a:t>
          </a:r>
          <a:r>
            <a:rPr lang="ru-RU" sz="1200" b="1" dirty="0">
              <a:latin typeface="Times New Roman" panose="02020603050405020304" pitchFamily="18" charset="0"/>
              <a:cs typeface="Times New Roman" panose="02020603050405020304" pitchFamily="18" charset="0"/>
            </a:rPr>
            <a:t> (</a:t>
          </a:r>
          <a:r>
            <a:rPr lang="ru-RU" sz="1200" b="1" dirty="0" err="1">
              <a:latin typeface="Times New Roman" panose="02020603050405020304" pitchFamily="18" charset="0"/>
              <a:cs typeface="Times New Roman" panose="02020603050405020304" pitchFamily="18" charset="0"/>
            </a:rPr>
            <a:t>Threats</a:t>
          </a:r>
          <a:r>
            <a:rPr lang="ru-RU" sz="1200" b="1" dirty="0">
              <a:latin typeface="Times New Roman" panose="02020603050405020304" pitchFamily="18" charset="0"/>
              <a:cs typeface="Times New Roman" panose="02020603050405020304" pitchFamily="18" charset="0"/>
            </a:rPr>
            <a:t>):</a:t>
          </a:r>
        </a:p>
        <a:p>
          <a:pPr algn="l"/>
          <a:r>
            <a:rPr lang="ru-RU" sz="1200" dirty="0" smtClean="0"/>
            <a:t>1. </a:t>
          </a:r>
          <a:r>
            <a:rPr lang="ru-RU" sz="1200" dirty="0" err="1" smtClean="0"/>
            <a:t>Талпкерлердің</a:t>
          </a:r>
          <a:r>
            <a:rPr lang="ru-RU" sz="1200" dirty="0" smtClean="0"/>
            <a:t> </a:t>
          </a:r>
          <a:r>
            <a:rPr lang="ru-RU" sz="1200" dirty="0" err="1" smtClean="0"/>
            <a:t>базалық</a:t>
          </a:r>
          <a:r>
            <a:rPr lang="ru-RU" sz="1200" dirty="0" smtClean="0"/>
            <a:t> </a:t>
          </a:r>
          <a:r>
            <a:rPr lang="ru-RU" sz="1200" dirty="0" err="1" smtClean="0"/>
            <a:t>дайындығының</a:t>
          </a:r>
          <a:r>
            <a:rPr lang="ru-RU" sz="1200" dirty="0" smtClean="0"/>
            <a:t> </a:t>
          </a:r>
          <a:r>
            <a:rPr lang="ru-RU" sz="1200" dirty="0" err="1" smtClean="0"/>
            <a:t>төмендігі</a:t>
          </a:r>
          <a:endParaRPr lang="ru-RU" sz="1200" dirty="0" smtClean="0"/>
        </a:p>
        <a:p>
          <a:pPr algn="l"/>
          <a:r>
            <a:rPr lang="kk-KZ" sz="1200" dirty="0" smtClean="0"/>
            <a:t>2. Білім алушылардың білім сапасының төмендігі</a:t>
          </a:r>
          <a:endParaRPr lang="ru-RU" sz="1200" dirty="0" smtClean="0"/>
        </a:p>
        <a:p>
          <a:pPr algn="l"/>
          <a:r>
            <a:rPr lang="kk-KZ" sz="1200" dirty="0" smtClean="0"/>
            <a:t>3. Жұмысқа орналасу бойынша заңды тұлғалардың заңнамалық жауапкершілігінің болмауы</a:t>
          </a:r>
          <a:endParaRPr lang="ru-RU" sz="1200" dirty="0" smtClean="0"/>
        </a:p>
        <a:p>
          <a:pPr algn="l"/>
          <a:r>
            <a:rPr lang="kk-KZ" sz="1200" dirty="0" smtClean="0"/>
            <a:t>4. Төлем ақыны төлей алмау</a:t>
          </a:r>
          <a:endParaRPr lang="ru-RU" sz="1200" dirty="0" smtClean="0"/>
        </a:p>
        <a:p>
          <a:pPr algn="l"/>
          <a:r>
            <a:rPr lang="kk-KZ" sz="1200" dirty="0" smtClean="0"/>
            <a:t>5. Мемлекеттік тапсырысқа тәуелділік</a:t>
          </a:r>
          <a:r>
            <a:rPr lang="kk-KZ"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200" dirty="0">
            <a:latin typeface="Times New Roman" panose="02020603050405020304" pitchFamily="18" charset="0"/>
            <a:cs typeface="Times New Roman" panose="02020603050405020304" pitchFamily="18" charset="0"/>
          </a:endParaRPr>
        </a:p>
      </dgm:t>
    </dgm:pt>
    <dgm:pt modelId="{01FE6E58-3CC7-439E-9139-BD1EA4C62317}" type="parTrans" cxnId="{918D4994-8085-4E6F-B6D9-916CFC1668DF}">
      <dgm:prSet/>
      <dgm:spPr/>
      <dgm:t>
        <a:bodyPr/>
        <a:lstStyle/>
        <a:p>
          <a:endParaRPr lang="ru-RU"/>
        </a:p>
      </dgm:t>
    </dgm:pt>
    <dgm:pt modelId="{DC5F9E8A-9D02-4415-BA9E-4C830CEDCCD2}" type="sibTrans" cxnId="{918D4994-8085-4E6F-B6D9-916CFC1668DF}">
      <dgm:prSet/>
      <dgm:spPr/>
      <dgm:t>
        <a:bodyPr/>
        <a:lstStyle/>
        <a:p>
          <a:endParaRPr lang="ru-RU"/>
        </a:p>
      </dgm:t>
    </dgm:pt>
    <dgm:pt modelId="{D19AF4D4-3B94-4197-A836-1B5E9D9481FB}">
      <dgm:prSet custT="1"/>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ru-RU" sz="1200" b="1" dirty="0" err="1">
              <a:latin typeface="Times New Roman" panose="02020603050405020304" pitchFamily="18" charset="0"/>
              <a:cs typeface="Times New Roman" panose="02020603050405020304" pitchFamily="18" charset="0"/>
            </a:rPr>
            <a:t>Мүмкіндіктер</a:t>
          </a:r>
          <a:r>
            <a:rPr lang="ru-RU" sz="1200" b="1" dirty="0">
              <a:latin typeface="Times New Roman" panose="02020603050405020304" pitchFamily="18" charset="0"/>
              <a:cs typeface="Times New Roman" panose="02020603050405020304" pitchFamily="18" charset="0"/>
            </a:rPr>
            <a:t> (</a:t>
          </a:r>
          <a:r>
            <a:rPr lang="ru-RU" sz="1200" b="1" dirty="0" err="1">
              <a:latin typeface="Times New Roman" panose="02020603050405020304" pitchFamily="18" charset="0"/>
              <a:cs typeface="Times New Roman" panose="02020603050405020304" pitchFamily="18" charset="0"/>
            </a:rPr>
            <a:t>Opportunities</a:t>
          </a:r>
          <a:r>
            <a:rPr lang="ru-RU" sz="1200" b="1" dirty="0">
              <a:latin typeface="Times New Roman" panose="02020603050405020304" pitchFamily="18" charset="0"/>
              <a:cs typeface="Times New Roman" panose="02020603050405020304" pitchFamily="18" charset="0"/>
            </a:rPr>
            <a:t>) </a:t>
          </a:r>
        </a:p>
        <a:p>
          <a:pPr marL="0" marR="0" indent="0" algn="l" defTabSz="914400" eaLnBrk="1" fontAlgn="auto" latinLnBrk="0" hangingPunct="1">
            <a:lnSpc>
              <a:spcPct val="100000"/>
            </a:lnSpc>
            <a:spcBef>
              <a:spcPts val="0"/>
            </a:spcBef>
            <a:spcAft>
              <a:spcPts val="0"/>
            </a:spcAft>
            <a:buClrTx/>
            <a:buSzTx/>
            <a:buFontTx/>
            <a:buNone/>
            <a:tabLst/>
            <a:defRPr/>
          </a:pPr>
          <a:r>
            <a:rPr lang="ru-RU" sz="1200" dirty="0" smtClean="0"/>
            <a:t>1. </a:t>
          </a:r>
          <a:r>
            <a:rPr lang="ru-RU" sz="1200" dirty="0" err="1" smtClean="0"/>
            <a:t>Жұмыс</a:t>
          </a:r>
          <a:r>
            <a:rPr lang="ru-RU" sz="1200" dirty="0" smtClean="0"/>
            <a:t> </a:t>
          </a:r>
          <a:r>
            <a:rPr lang="ru-RU" sz="1200" dirty="0" err="1" smtClean="0"/>
            <a:t>берушілерді</a:t>
          </a:r>
          <a:r>
            <a:rPr lang="ru-RU" sz="1200" dirty="0" smtClean="0"/>
            <a:t> </a:t>
          </a:r>
          <a:r>
            <a:rPr lang="ru-RU" sz="1200" dirty="0" err="1" smtClean="0"/>
            <a:t>білім</a:t>
          </a:r>
          <a:r>
            <a:rPr lang="ru-RU" sz="1200" dirty="0" smtClean="0"/>
            <a:t> беру </a:t>
          </a:r>
          <a:r>
            <a:rPr lang="ru-RU" sz="1200" dirty="0" err="1" smtClean="0"/>
            <a:t>бағдарламаларын</a:t>
          </a:r>
          <a:r>
            <a:rPr lang="ru-RU" sz="1200" dirty="0" smtClean="0"/>
            <a:t> </a:t>
          </a:r>
          <a:r>
            <a:rPr lang="ru-RU" sz="1200" dirty="0" err="1" smtClean="0"/>
            <a:t>дамытуға</a:t>
          </a:r>
          <a:r>
            <a:rPr lang="ru-RU" sz="1200" dirty="0" smtClean="0"/>
            <a:t> </a:t>
          </a:r>
          <a:r>
            <a:rPr lang="ru-RU" sz="1200" dirty="0" err="1" smtClean="0"/>
            <a:t>белсенді</a:t>
          </a:r>
          <a:r>
            <a:rPr lang="ru-RU" sz="1200" dirty="0" smtClean="0"/>
            <a:t> </a:t>
          </a:r>
          <a:r>
            <a:rPr lang="ru-RU" sz="1200" dirty="0" err="1" smtClean="0"/>
            <a:t>қатыстыру</a:t>
          </a:r>
          <a:r>
            <a:rPr lang="ru-RU" sz="1200" dirty="0" smtClean="0"/>
            <a:t> </a:t>
          </a:r>
        </a:p>
        <a:p>
          <a:pPr marL="0" indent="0" algn="l" defTabSz="914400">
            <a:lnSpc>
              <a:spcPct val="100000"/>
            </a:lnSpc>
            <a:spcBef>
              <a:spcPts val="0"/>
            </a:spcBef>
            <a:spcAft>
              <a:spcPts val="0"/>
            </a:spcAft>
            <a:buNone/>
          </a:pPr>
          <a:r>
            <a:rPr lang="ru-RU" sz="1200" dirty="0" smtClean="0"/>
            <a:t>2. БББ </a:t>
          </a:r>
          <a:r>
            <a:rPr lang="ru-RU" sz="1200" dirty="0" err="1" smtClean="0"/>
            <a:t>студенттерінің</a:t>
          </a:r>
          <a:r>
            <a:rPr lang="ru-RU" sz="1200" dirty="0" smtClean="0"/>
            <a:t> </a:t>
          </a:r>
          <a:r>
            <a:rPr lang="ru-RU" sz="1200" dirty="0" err="1" smtClean="0"/>
            <a:t>бәсекеге</a:t>
          </a:r>
          <a:r>
            <a:rPr lang="ru-RU" sz="1200" dirty="0" smtClean="0"/>
            <a:t> </a:t>
          </a:r>
          <a:r>
            <a:rPr lang="ru-RU" sz="1200" dirty="0" err="1" smtClean="0"/>
            <a:t>қабілеттігін</a:t>
          </a:r>
          <a:r>
            <a:rPr lang="ru-RU" sz="1200" dirty="0" smtClean="0"/>
            <a:t> </a:t>
          </a:r>
          <a:r>
            <a:rPr lang="ru-RU" sz="1200" dirty="0" err="1" smtClean="0"/>
            <a:t>арттыру</a:t>
          </a:r>
          <a:endParaRPr lang="ru-RU" sz="1200" dirty="0" smtClean="0"/>
        </a:p>
        <a:p>
          <a:pPr marL="0" indent="0" algn="l" defTabSz="914400">
            <a:lnSpc>
              <a:spcPct val="100000"/>
            </a:lnSpc>
            <a:spcBef>
              <a:spcPts val="0"/>
            </a:spcBef>
            <a:spcAft>
              <a:spcPts val="0"/>
            </a:spcAft>
            <a:buNone/>
          </a:pPr>
          <a:r>
            <a:rPr lang="ru-RU" sz="1200" dirty="0" smtClean="0"/>
            <a:t>3</a:t>
          </a:r>
          <a:r>
            <a:rPr lang="kk-KZ" sz="1200" dirty="0" smtClean="0"/>
            <a:t>.</a:t>
          </a:r>
          <a:r>
            <a:rPr lang="ru-RU" sz="1200" dirty="0" err="1" smtClean="0"/>
            <a:t>Тәжірибелік</a:t>
          </a:r>
          <a:r>
            <a:rPr lang="ru-RU" sz="1200" dirty="0" smtClean="0"/>
            <a:t> </a:t>
          </a:r>
          <a:r>
            <a:rPr lang="ru-RU" sz="1200" dirty="0" err="1" smtClean="0"/>
            <a:t>сабақтарды</a:t>
          </a:r>
          <a:r>
            <a:rPr lang="ru-RU" sz="1200" dirty="0" smtClean="0"/>
            <a:t> </a:t>
          </a:r>
          <a:r>
            <a:rPr lang="ru-RU" sz="1200" dirty="0" err="1" smtClean="0"/>
            <a:t>өткізу</a:t>
          </a:r>
          <a:r>
            <a:rPr lang="ru-RU" sz="1200" dirty="0" smtClean="0"/>
            <a:t> </a:t>
          </a:r>
          <a:r>
            <a:rPr lang="ru-RU" sz="1200" dirty="0" err="1" smtClean="0"/>
            <a:t>үшін</a:t>
          </a:r>
          <a:r>
            <a:rPr lang="ru-RU" sz="1200" dirty="0" smtClean="0"/>
            <a:t> </a:t>
          </a:r>
          <a:r>
            <a:rPr lang="ru-RU" sz="1200" dirty="0" err="1" smtClean="0"/>
            <a:t>өндірістен</a:t>
          </a:r>
          <a:r>
            <a:rPr lang="ru-RU" sz="1200" dirty="0" smtClean="0"/>
            <a:t> </a:t>
          </a:r>
          <a:r>
            <a:rPr lang="ru-RU" sz="1200" dirty="0" err="1" smtClean="0"/>
            <a:t>мамандарды</a:t>
          </a:r>
          <a:r>
            <a:rPr lang="ru-RU" sz="1200" dirty="0" smtClean="0"/>
            <a:t> </a:t>
          </a:r>
          <a:r>
            <a:rPr lang="ru-RU" sz="1200" dirty="0" err="1" smtClean="0"/>
            <a:t>оқу</a:t>
          </a:r>
          <a:r>
            <a:rPr lang="ru-RU" sz="1200" dirty="0" smtClean="0"/>
            <a:t> </a:t>
          </a:r>
          <a:r>
            <a:rPr lang="ru-RU" sz="1200" dirty="0" err="1" smtClean="0"/>
            <a:t>процесіне</a:t>
          </a:r>
          <a:r>
            <a:rPr lang="ru-RU" sz="1200" dirty="0" smtClean="0"/>
            <a:t> </a:t>
          </a:r>
          <a:r>
            <a:rPr lang="ru-RU" sz="1200" dirty="0" err="1" smtClean="0"/>
            <a:t>тарту</a:t>
          </a:r>
          <a:endParaRPr lang="ru-RU" sz="1200" dirty="0" smtClean="0"/>
        </a:p>
        <a:p>
          <a:pPr marL="0" indent="0" algn="l" defTabSz="914400">
            <a:lnSpc>
              <a:spcPct val="100000"/>
            </a:lnSpc>
            <a:spcBef>
              <a:spcPts val="0"/>
            </a:spcBef>
            <a:spcAft>
              <a:spcPts val="0"/>
            </a:spcAft>
            <a:buNone/>
          </a:pPr>
          <a:r>
            <a:rPr lang="kk-KZ" sz="1200" dirty="0" smtClean="0"/>
            <a:t>4</a:t>
          </a:r>
          <a:r>
            <a:rPr lang="ru-RU" sz="1200" dirty="0" smtClean="0"/>
            <a:t>.</a:t>
          </a:r>
          <a:r>
            <a:rPr lang="ru-RU" sz="1200" dirty="0" err="1" smtClean="0"/>
            <a:t>Стратегиялық</a:t>
          </a:r>
          <a:r>
            <a:rPr lang="ru-RU" sz="1200" dirty="0" smtClean="0"/>
            <a:t> </a:t>
          </a:r>
          <a:r>
            <a:rPr lang="ru-RU" sz="1200" dirty="0" err="1" smtClean="0"/>
            <a:t>серіктестермен</a:t>
          </a:r>
          <a:r>
            <a:rPr lang="ru-RU" sz="1200" dirty="0" smtClean="0"/>
            <a:t> </a:t>
          </a:r>
          <a:r>
            <a:rPr lang="ru-RU" sz="1200" dirty="0" err="1" smtClean="0"/>
            <a:t>ынтымақтастықты</a:t>
          </a:r>
          <a:r>
            <a:rPr lang="ru-RU" sz="1200" dirty="0" smtClean="0"/>
            <a:t> </a:t>
          </a:r>
          <a:r>
            <a:rPr lang="ru-RU" sz="1200" dirty="0" err="1" smtClean="0"/>
            <a:t>жандандыру</a:t>
          </a:r>
          <a:endParaRPr lang="ru-RU" sz="1200" dirty="0" smtClean="0"/>
        </a:p>
        <a:p>
          <a:pPr marL="0" indent="0" algn="l" defTabSz="914400">
            <a:lnSpc>
              <a:spcPct val="100000"/>
            </a:lnSpc>
            <a:spcBef>
              <a:spcPts val="0"/>
            </a:spcBef>
            <a:spcAft>
              <a:spcPts val="0"/>
            </a:spcAft>
            <a:buNone/>
          </a:pPr>
          <a:r>
            <a:rPr lang="kk-KZ" sz="1200" dirty="0" smtClean="0"/>
            <a:t>5</a:t>
          </a:r>
          <a:r>
            <a:rPr lang="ru-RU" sz="1200" dirty="0" smtClean="0"/>
            <a:t>. </a:t>
          </a:r>
          <a:r>
            <a:rPr lang="ru-RU" sz="1200" dirty="0" err="1" smtClean="0"/>
            <a:t>Жұмыс</a:t>
          </a:r>
          <a:r>
            <a:rPr lang="ru-RU" sz="1200" dirty="0" smtClean="0"/>
            <a:t> </a:t>
          </a:r>
          <a:r>
            <a:rPr lang="ru-RU" sz="1200" dirty="0" err="1" smtClean="0"/>
            <a:t>берушілердің</a:t>
          </a:r>
          <a:r>
            <a:rPr lang="ru-RU" sz="1200" dirty="0" smtClean="0"/>
            <a:t> </a:t>
          </a:r>
          <a:r>
            <a:rPr lang="ru-RU" sz="1200" dirty="0" err="1" smtClean="0"/>
            <a:t>тапсырыстары</a:t>
          </a:r>
          <a:r>
            <a:rPr lang="ru-RU" sz="1200" dirty="0" smtClean="0"/>
            <a:t> </a:t>
          </a:r>
          <a:r>
            <a:rPr lang="ru-RU" sz="1200" dirty="0" err="1" smtClean="0"/>
            <a:t>бойынша</a:t>
          </a:r>
          <a:r>
            <a:rPr lang="ru-RU" sz="1200" dirty="0" smtClean="0"/>
            <a:t> </a:t>
          </a:r>
          <a:r>
            <a:rPr lang="ru-RU" sz="1200" dirty="0" err="1" smtClean="0"/>
            <a:t>мамандар</a:t>
          </a:r>
          <a:r>
            <a:rPr lang="ru-RU" sz="1200" dirty="0" smtClean="0"/>
            <a:t> </a:t>
          </a:r>
          <a:r>
            <a:rPr lang="ru-RU" sz="1200" dirty="0" err="1" smtClean="0"/>
            <a:t>даярлау</a:t>
          </a:r>
          <a:endParaRPr lang="ru-RU" sz="1200" dirty="0" smtClean="0"/>
        </a:p>
        <a:p>
          <a:pPr marL="0" indent="0" algn="l" defTabSz="914400">
            <a:lnSpc>
              <a:spcPct val="100000"/>
            </a:lnSpc>
            <a:spcBef>
              <a:spcPts val="0"/>
            </a:spcBef>
            <a:spcAft>
              <a:spcPts val="0"/>
            </a:spcAft>
            <a:buNone/>
          </a:pPr>
          <a:r>
            <a:rPr lang="kk-KZ" sz="1200" dirty="0" smtClean="0"/>
            <a:t>6. Түркия жоғары оқу орындарында мақсатты оқыту есебінен магистрлер мен докторлардың академиялық дәрежелері бар оқытушылар санын арттыру</a:t>
          </a:r>
          <a:endParaRPr lang="ru-RU" sz="1200" dirty="0"/>
        </a:p>
      </dgm:t>
    </dgm:pt>
    <dgm:pt modelId="{C7D9EB51-33C6-474B-A5D4-F6269C08C849}" type="sibTrans" cxnId="{456818A0-8ADD-4560-BAD1-63582FADE843}">
      <dgm:prSet/>
      <dgm:spPr/>
      <dgm:t>
        <a:bodyPr/>
        <a:lstStyle/>
        <a:p>
          <a:endParaRPr lang="ru-RU"/>
        </a:p>
      </dgm:t>
    </dgm:pt>
    <dgm:pt modelId="{AFA2476A-F429-4A99-8CBF-0EC2EE67586F}" type="parTrans" cxnId="{456818A0-8ADD-4560-BAD1-63582FADE843}">
      <dgm:prSet/>
      <dgm:spPr/>
      <dgm:t>
        <a:bodyPr/>
        <a:lstStyle/>
        <a:p>
          <a:endParaRPr lang="ru-RU"/>
        </a:p>
      </dgm:t>
    </dgm:pt>
    <dgm:pt modelId="{AE8661A8-504F-4E9E-9B92-98E7B9D5FECF}" type="pres">
      <dgm:prSet presAssocID="{277551EA-9068-464E-A002-DB221C266458}" presName="diagram" presStyleCnt="0">
        <dgm:presLayoutVars>
          <dgm:chMax val="1"/>
          <dgm:dir/>
          <dgm:animLvl val="ctr"/>
          <dgm:resizeHandles val="exact"/>
        </dgm:presLayoutVars>
      </dgm:prSet>
      <dgm:spPr/>
      <dgm:t>
        <a:bodyPr/>
        <a:lstStyle/>
        <a:p>
          <a:endParaRPr lang="ru-RU"/>
        </a:p>
      </dgm:t>
    </dgm:pt>
    <dgm:pt modelId="{46EC7FA8-D5CA-4737-840D-F1FB0B3D909C}" type="pres">
      <dgm:prSet presAssocID="{277551EA-9068-464E-A002-DB221C266458}" presName="matrix" presStyleCnt="0"/>
      <dgm:spPr/>
    </dgm:pt>
    <dgm:pt modelId="{670FD183-CE4A-40FD-A3DB-298CDBDFCE50}" type="pres">
      <dgm:prSet presAssocID="{277551EA-9068-464E-A002-DB221C266458}" presName="tile1" presStyleLbl="node1" presStyleIdx="0" presStyleCnt="4" custScaleX="99136" custScaleY="93207" custLinFactNeighborX="55" custLinFactNeighborY="-3088"/>
      <dgm:spPr/>
      <dgm:t>
        <a:bodyPr/>
        <a:lstStyle/>
        <a:p>
          <a:endParaRPr lang="ru-RU"/>
        </a:p>
      </dgm:t>
    </dgm:pt>
    <dgm:pt modelId="{D1684F1E-CDE2-40DB-9DD4-5D18C2C0BD74}" type="pres">
      <dgm:prSet presAssocID="{277551EA-9068-464E-A002-DB221C266458}" presName="tile1text" presStyleLbl="node1" presStyleIdx="0" presStyleCnt="4">
        <dgm:presLayoutVars>
          <dgm:chMax val="0"/>
          <dgm:chPref val="0"/>
          <dgm:bulletEnabled val="1"/>
        </dgm:presLayoutVars>
      </dgm:prSet>
      <dgm:spPr/>
      <dgm:t>
        <a:bodyPr/>
        <a:lstStyle/>
        <a:p>
          <a:endParaRPr lang="ru-RU"/>
        </a:p>
      </dgm:t>
    </dgm:pt>
    <dgm:pt modelId="{0D418F29-CCE1-4365-9751-EEC488E7781F}" type="pres">
      <dgm:prSet presAssocID="{277551EA-9068-464E-A002-DB221C266458}" presName="tile2" presStyleLbl="node1" presStyleIdx="1" presStyleCnt="4" custLinFactNeighborX="1254"/>
      <dgm:spPr/>
      <dgm:t>
        <a:bodyPr/>
        <a:lstStyle/>
        <a:p>
          <a:endParaRPr lang="ru-RU"/>
        </a:p>
      </dgm:t>
    </dgm:pt>
    <dgm:pt modelId="{FF858114-AC40-4AFF-9A44-DF69D77504C4}" type="pres">
      <dgm:prSet presAssocID="{277551EA-9068-464E-A002-DB221C266458}" presName="tile2text" presStyleLbl="node1" presStyleIdx="1" presStyleCnt="4">
        <dgm:presLayoutVars>
          <dgm:chMax val="0"/>
          <dgm:chPref val="0"/>
          <dgm:bulletEnabled val="1"/>
        </dgm:presLayoutVars>
      </dgm:prSet>
      <dgm:spPr/>
      <dgm:t>
        <a:bodyPr/>
        <a:lstStyle/>
        <a:p>
          <a:endParaRPr lang="ru-RU"/>
        </a:p>
      </dgm:t>
    </dgm:pt>
    <dgm:pt modelId="{875A46AB-E343-4BA8-B32E-1E774503752A}" type="pres">
      <dgm:prSet presAssocID="{277551EA-9068-464E-A002-DB221C266458}" presName="tile3" presStyleLbl="node1" presStyleIdx="2" presStyleCnt="4" custScaleX="100385" custScaleY="100862" custLinFactNeighborX="550" custLinFactNeighborY="-4884"/>
      <dgm:spPr/>
      <dgm:t>
        <a:bodyPr/>
        <a:lstStyle/>
        <a:p>
          <a:endParaRPr lang="ru-RU"/>
        </a:p>
      </dgm:t>
    </dgm:pt>
    <dgm:pt modelId="{A3544E68-1F32-4375-9963-C18DE5B31070}" type="pres">
      <dgm:prSet presAssocID="{277551EA-9068-464E-A002-DB221C266458}" presName="tile3text" presStyleLbl="node1" presStyleIdx="2" presStyleCnt="4">
        <dgm:presLayoutVars>
          <dgm:chMax val="0"/>
          <dgm:chPref val="0"/>
          <dgm:bulletEnabled val="1"/>
        </dgm:presLayoutVars>
      </dgm:prSet>
      <dgm:spPr/>
      <dgm:t>
        <a:bodyPr/>
        <a:lstStyle/>
        <a:p>
          <a:endParaRPr lang="ru-RU"/>
        </a:p>
      </dgm:t>
    </dgm:pt>
    <dgm:pt modelId="{3F307823-382A-4E77-ACB3-19D2C1F11C85}" type="pres">
      <dgm:prSet presAssocID="{277551EA-9068-464E-A002-DB221C266458}" presName="tile4" presStyleLbl="node1" presStyleIdx="3" presStyleCnt="4" custScaleX="100149" custScaleY="93085" custLinFactNeighborX="380" custLinFactNeighborY="-1544"/>
      <dgm:spPr/>
      <dgm:t>
        <a:bodyPr/>
        <a:lstStyle/>
        <a:p>
          <a:endParaRPr lang="ru-RU"/>
        </a:p>
      </dgm:t>
    </dgm:pt>
    <dgm:pt modelId="{BC36635F-2C7B-49F2-BB3F-06FEC6FE8C6F}" type="pres">
      <dgm:prSet presAssocID="{277551EA-9068-464E-A002-DB221C266458}" presName="tile4text" presStyleLbl="node1" presStyleIdx="3" presStyleCnt="4">
        <dgm:presLayoutVars>
          <dgm:chMax val="0"/>
          <dgm:chPref val="0"/>
          <dgm:bulletEnabled val="1"/>
        </dgm:presLayoutVars>
      </dgm:prSet>
      <dgm:spPr/>
      <dgm:t>
        <a:bodyPr/>
        <a:lstStyle/>
        <a:p>
          <a:endParaRPr lang="ru-RU"/>
        </a:p>
      </dgm:t>
    </dgm:pt>
    <dgm:pt modelId="{AB04A6EC-F79A-4E11-8E81-F90AFB8FF5CE}" type="pres">
      <dgm:prSet presAssocID="{277551EA-9068-464E-A002-DB221C266458}" presName="centerTile" presStyleLbl="fgShp" presStyleIdx="0" presStyleCnt="1" custScaleX="126063" custScaleY="49343" custLinFactNeighborX="-1411" custLinFactNeighborY="1802">
        <dgm:presLayoutVars>
          <dgm:chMax val="0"/>
          <dgm:chPref val="0"/>
        </dgm:presLayoutVars>
      </dgm:prSet>
      <dgm:spPr/>
      <dgm:t>
        <a:bodyPr/>
        <a:lstStyle/>
        <a:p>
          <a:endParaRPr lang="ru-RU"/>
        </a:p>
      </dgm:t>
    </dgm:pt>
  </dgm:ptLst>
  <dgm:cxnLst>
    <dgm:cxn modelId="{ED8A5D6F-CAC6-47DE-AE5C-9A13E6A93C0B}" srcId="{AA3EE496-059D-4E4B-99DA-AA55533E16B4}" destId="{AF483CCC-2EF3-457D-B1E9-98B49387182F}" srcOrd="13" destOrd="0" parTransId="{368545E1-D1C1-4BC1-84AD-C77E695067DC}" sibTransId="{AAC9574E-1163-4C68-B1C3-3CBC14E402F0}"/>
    <dgm:cxn modelId="{F3DF0F32-806B-4859-B76C-EDB8B6501430}" type="presOf" srcId="{AA3EE496-059D-4E4B-99DA-AA55533E16B4}" destId="{AB04A6EC-F79A-4E11-8E81-F90AFB8FF5CE}" srcOrd="0" destOrd="0" presId="urn:microsoft.com/office/officeart/2005/8/layout/matrix1"/>
    <dgm:cxn modelId="{C1EFC881-841D-4D7B-BC73-9A3AFF6DE5A9}" srcId="{AA3EE496-059D-4E4B-99DA-AA55533E16B4}" destId="{24D0B777-E93F-4809-A03A-0D332BE04CCC}" srcOrd="14" destOrd="0" parTransId="{88EB8B48-0A0D-43CB-81AA-4177D95B449B}" sibTransId="{EB04A38C-357F-43D1-A158-A9FAA6BBFF9C}"/>
    <dgm:cxn modelId="{17F93E57-F839-4A0D-9E52-90A24AAEA7F1}" type="presOf" srcId="{06C97FEA-03C8-4286-AE91-9A8C6DC446DC}" destId="{FF858114-AC40-4AFF-9A44-DF69D77504C4}" srcOrd="1" destOrd="0" presId="urn:microsoft.com/office/officeart/2005/8/layout/matrix1"/>
    <dgm:cxn modelId="{7ADCB1C3-B4FF-48A4-88D0-90530E66ADB3}" type="presOf" srcId="{277551EA-9068-464E-A002-DB221C266458}" destId="{AE8661A8-504F-4E9E-9B92-98E7B9D5FECF}" srcOrd="0" destOrd="0" presId="urn:microsoft.com/office/officeart/2005/8/layout/matrix1"/>
    <dgm:cxn modelId="{820B830E-A812-454B-9F0C-7985D2979476}" type="presOf" srcId="{0805FA65-EBBB-4F56-8AFF-FCED9FB5B151}" destId="{3F307823-382A-4E77-ACB3-19D2C1F11C85}" srcOrd="0" destOrd="0" presId="urn:microsoft.com/office/officeart/2005/8/layout/matrix1"/>
    <dgm:cxn modelId="{8F62C74F-4D03-4854-8442-791656FE684B}" type="presOf" srcId="{0F4DB639-F6AB-4D95-BE9A-0BA2FBAFF1BF}" destId="{670FD183-CE4A-40FD-A3DB-298CDBDFCE50}" srcOrd="0" destOrd="0" presId="urn:microsoft.com/office/officeart/2005/8/layout/matrix1"/>
    <dgm:cxn modelId="{688B3F95-9B2A-4C1C-93A6-15EAC65B0132}" type="presOf" srcId="{0F4DB639-F6AB-4D95-BE9A-0BA2FBAFF1BF}" destId="{D1684F1E-CDE2-40DB-9DD4-5D18C2C0BD74}" srcOrd="1" destOrd="0" presId="urn:microsoft.com/office/officeart/2005/8/layout/matrix1"/>
    <dgm:cxn modelId="{EB45A505-3786-4F48-8478-C716D431714E}" srcId="{AA3EE496-059D-4E4B-99DA-AA55533E16B4}" destId="{0F4DB639-F6AB-4D95-BE9A-0BA2FBAFF1BF}" srcOrd="0" destOrd="0" parTransId="{68129409-C4F8-4AAA-8C44-3753A27C2329}" sibTransId="{FA5FCD21-7E04-4995-96CA-A643FAA95E38}"/>
    <dgm:cxn modelId="{C73B0553-3BA0-4D67-AC01-60E7E7FC1179}" type="presOf" srcId="{06C97FEA-03C8-4286-AE91-9A8C6DC446DC}" destId="{0D418F29-CCE1-4365-9751-EEC488E7781F}" srcOrd="0" destOrd="0" presId="urn:microsoft.com/office/officeart/2005/8/layout/matrix1"/>
    <dgm:cxn modelId="{918D4994-8085-4E6F-B6D9-916CFC1668DF}" srcId="{AA3EE496-059D-4E4B-99DA-AA55533E16B4}" destId="{0805FA65-EBBB-4F56-8AFF-FCED9FB5B151}" srcOrd="3" destOrd="0" parTransId="{01FE6E58-3CC7-439E-9139-BD1EA4C62317}" sibTransId="{DC5F9E8A-9D02-4415-BA9E-4C830CEDCCD2}"/>
    <dgm:cxn modelId="{5EFD6E8E-D329-4114-8A71-5CB6F1CDB638}" srcId="{AA3EE496-059D-4E4B-99DA-AA55533E16B4}" destId="{6FDCA5E9-A9BF-4D70-95D1-58524519DE70}" srcOrd="15" destOrd="0" parTransId="{C16D57EE-2DD5-4F8C-9A40-E0597D2C84F0}" sibTransId="{2B04BB25-75FD-40E6-A70F-305846D140D3}"/>
    <dgm:cxn modelId="{03D8CADC-2A31-457E-A910-3C405693AD4C}" type="presOf" srcId="{D19AF4D4-3B94-4197-A836-1B5E9D9481FB}" destId="{A3544E68-1F32-4375-9963-C18DE5B31070}" srcOrd="1" destOrd="0" presId="urn:microsoft.com/office/officeart/2005/8/layout/matrix1"/>
    <dgm:cxn modelId="{BAE10258-F3AA-430D-9A1A-A2F39DBB2CD2}" srcId="{AA3EE496-059D-4E4B-99DA-AA55533E16B4}" destId="{26C0FF86-DADA-4ECD-B8DA-018C9B47914E}" srcOrd="16" destOrd="0" parTransId="{39A3852E-0662-40EB-8B83-E2391AEBC25E}" sibTransId="{B814F4DB-F768-4022-AAD2-2115BF957C85}"/>
    <dgm:cxn modelId="{43670FFE-6F53-4767-96F8-13A28B988A72}" srcId="{AA3EE496-059D-4E4B-99DA-AA55533E16B4}" destId="{8FE2DD2B-F779-4EC7-B5D7-B77D36E391BC}" srcOrd="5" destOrd="0" parTransId="{C04C287D-EA3F-4AE9-9E6C-E10DA5CC0502}" sibTransId="{551E34B8-5388-44DE-A561-1FF2238038B0}"/>
    <dgm:cxn modelId="{3C472295-C02E-4351-8067-CB8C08BB5180}" srcId="{AA3EE496-059D-4E4B-99DA-AA55533E16B4}" destId="{FC613E69-41FE-43CE-91DE-0E7903FFFFE6}" srcOrd="8" destOrd="0" parTransId="{517399AA-62C4-42E0-A1F3-A9F0914FAD61}" sibTransId="{91B633CE-F405-4F5C-AADC-EF4960172484}"/>
    <dgm:cxn modelId="{E3211D52-9A89-4CA2-8153-1C6A30B4648B}" type="presOf" srcId="{0805FA65-EBBB-4F56-8AFF-FCED9FB5B151}" destId="{BC36635F-2C7B-49F2-BB3F-06FEC6FE8C6F}" srcOrd="1" destOrd="0" presId="urn:microsoft.com/office/officeart/2005/8/layout/matrix1"/>
    <dgm:cxn modelId="{456818A0-8ADD-4560-BAD1-63582FADE843}" srcId="{AA3EE496-059D-4E4B-99DA-AA55533E16B4}" destId="{D19AF4D4-3B94-4197-A836-1B5E9D9481FB}" srcOrd="2" destOrd="0" parTransId="{AFA2476A-F429-4A99-8CBF-0EC2EE67586F}" sibTransId="{C7D9EB51-33C6-474B-A5D4-F6269C08C849}"/>
    <dgm:cxn modelId="{AC309B0B-812A-4BA9-B955-4F47A7584271}" srcId="{AA3EE496-059D-4E4B-99DA-AA55533E16B4}" destId="{9729DE7E-DE4A-4AAF-9883-CADD1A8A50B5}" srcOrd="4" destOrd="0" parTransId="{930368E5-3FA1-45D3-8EE0-5B19BECEA8E0}" sibTransId="{26B5D4E5-82F0-4BDB-8772-B2A505763DCB}"/>
    <dgm:cxn modelId="{68D2334A-4833-420D-99F4-DEF4D4C701BE}" srcId="{AA3EE496-059D-4E4B-99DA-AA55533E16B4}" destId="{BAC6F09B-9E5C-4C2C-B53A-21F7C78AA122}" srcOrd="10" destOrd="0" parTransId="{98781DEA-33DF-47D4-B4C0-1D5FCC183A3D}" sibTransId="{15274F81-52E6-48E8-AE10-D84A28BF2CA4}"/>
    <dgm:cxn modelId="{821200DE-D2D1-4E62-B3A6-1D9EA2452D2E}" srcId="{AA3EE496-059D-4E4B-99DA-AA55533E16B4}" destId="{4419994C-F0DC-4BCE-9E13-638221748B52}" srcOrd="7" destOrd="0" parTransId="{7540D860-F9AE-476E-B2F3-486ADA633E93}" sibTransId="{0DD7AE70-0B91-4D82-B3C0-1D9EF95CA80E}"/>
    <dgm:cxn modelId="{D37F93DA-546A-498C-B438-376A1D7729C2}" srcId="{AA3EE496-059D-4E4B-99DA-AA55533E16B4}" destId="{06C97FEA-03C8-4286-AE91-9A8C6DC446DC}" srcOrd="1" destOrd="0" parTransId="{A7DA6ED2-BA5C-4C13-945D-3F6CB4AA1310}" sibTransId="{A8F962B5-F734-48BF-AA54-5A5A6A57EAA9}"/>
    <dgm:cxn modelId="{10CD8E0E-ADB9-47F9-83F2-ECB5AFA9C08B}" type="presOf" srcId="{D19AF4D4-3B94-4197-A836-1B5E9D9481FB}" destId="{875A46AB-E343-4BA8-B32E-1E774503752A}" srcOrd="0" destOrd="0" presId="urn:microsoft.com/office/officeart/2005/8/layout/matrix1"/>
    <dgm:cxn modelId="{8F3385A6-35B4-4493-BB32-0290F3DC592C}" srcId="{AA3EE496-059D-4E4B-99DA-AA55533E16B4}" destId="{5E16A806-86B5-4885-9E8C-1DD6EC24DFBF}" srcOrd="9" destOrd="0" parTransId="{FD01DB20-C028-4C99-8922-68C593903E0E}" sibTransId="{AA58CF75-47C1-4785-84FC-2B91617DFB45}"/>
    <dgm:cxn modelId="{D9BAF664-5666-4296-A1E6-1E9856973709}" srcId="{AA3EE496-059D-4E4B-99DA-AA55533E16B4}" destId="{46B730B6-1F11-4D28-A6EE-FA66C28036F7}" srcOrd="6" destOrd="0" parTransId="{91564D2F-C803-45BC-B0D1-FED9CDCC54C2}" sibTransId="{42DAA81D-B58D-4791-B769-2B48808326A1}"/>
    <dgm:cxn modelId="{681C8A56-9C3B-46E9-B108-D00F6E31525D}" srcId="{AA3EE496-059D-4E4B-99DA-AA55533E16B4}" destId="{EB85CE38-F87B-4CC0-88A3-61D512E045B5}" srcOrd="12" destOrd="0" parTransId="{258F7D4B-5B3D-4B6D-9437-A29390153D4D}" sibTransId="{72989CF8-E1ED-4587-8038-A832A5C5E0B5}"/>
    <dgm:cxn modelId="{D2EA945A-446E-4CA0-A75F-F016E7B71459}" srcId="{AA3EE496-059D-4E4B-99DA-AA55533E16B4}" destId="{6A8E045B-43AF-49B8-A9D2-2ACEFFBBC924}" srcOrd="11" destOrd="0" parTransId="{E1C3E408-906C-475A-9561-602CF59FFE0C}" sibTransId="{0FA55D00-D4D9-4540-92CD-0DD5EB32BE29}"/>
    <dgm:cxn modelId="{9794BA28-AE98-4786-8E0D-7EC6FDAE36D6}" srcId="{277551EA-9068-464E-A002-DB221C266458}" destId="{AA3EE496-059D-4E4B-99DA-AA55533E16B4}" srcOrd="0" destOrd="0" parTransId="{ABB4EC1F-910F-47B9-AE4C-D2D7B1E35D13}" sibTransId="{C0E8BD44-A972-4E4F-8E8B-2F5329087C78}"/>
    <dgm:cxn modelId="{0B2F9808-96F2-451F-8A69-953EE3F9F660}" type="presParOf" srcId="{AE8661A8-504F-4E9E-9B92-98E7B9D5FECF}" destId="{46EC7FA8-D5CA-4737-840D-F1FB0B3D909C}" srcOrd="0" destOrd="0" presId="urn:microsoft.com/office/officeart/2005/8/layout/matrix1"/>
    <dgm:cxn modelId="{F2D48F43-D418-46B1-99FF-699C301A0F1B}" type="presParOf" srcId="{46EC7FA8-D5CA-4737-840D-F1FB0B3D909C}" destId="{670FD183-CE4A-40FD-A3DB-298CDBDFCE50}" srcOrd="0" destOrd="0" presId="urn:microsoft.com/office/officeart/2005/8/layout/matrix1"/>
    <dgm:cxn modelId="{19674EF7-0370-4056-B752-AAF56D1F927D}" type="presParOf" srcId="{46EC7FA8-D5CA-4737-840D-F1FB0B3D909C}" destId="{D1684F1E-CDE2-40DB-9DD4-5D18C2C0BD74}" srcOrd="1" destOrd="0" presId="urn:microsoft.com/office/officeart/2005/8/layout/matrix1"/>
    <dgm:cxn modelId="{C5D5BD8E-C9EB-4B9E-B751-1500E330B94F}" type="presParOf" srcId="{46EC7FA8-D5CA-4737-840D-F1FB0B3D909C}" destId="{0D418F29-CCE1-4365-9751-EEC488E7781F}" srcOrd="2" destOrd="0" presId="urn:microsoft.com/office/officeart/2005/8/layout/matrix1"/>
    <dgm:cxn modelId="{BCE4A9B7-099D-416E-A253-6C7AD34134CE}" type="presParOf" srcId="{46EC7FA8-D5CA-4737-840D-F1FB0B3D909C}" destId="{FF858114-AC40-4AFF-9A44-DF69D77504C4}" srcOrd="3" destOrd="0" presId="urn:microsoft.com/office/officeart/2005/8/layout/matrix1"/>
    <dgm:cxn modelId="{6BCC00FC-744E-4B85-8789-67EB7691AB9B}" type="presParOf" srcId="{46EC7FA8-D5CA-4737-840D-F1FB0B3D909C}" destId="{875A46AB-E343-4BA8-B32E-1E774503752A}" srcOrd="4" destOrd="0" presId="urn:microsoft.com/office/officeart/2005/8/layout/matrix1"/>
    <dgm:cxn modelId="{625A3886-877D-4098-A706-6E6266B7F1D5}" type="presParOf" srcId="{46EC7FA8-D5CA-4737-840D-F1FB0B3D909C}" destId="{A3544E68-1F32-4375-9963-C18DE5B31070}" srcOrd="5" destOrd="0" presId="urn:microsoft.com/office/officeart/2005/8/layout/matrix1"/>
    <dgm:cxn modelId="{E7FDC4B0-7F41-4A1F-9D92-68893CAD3C13}" type="presParOf" srcId="{46EC7FA8-D5CA-4737-840D-F1FB0B3D909C}" destId="{3F307823-382A-4E77-ACB3-19D2C1F11C85}" srcOrd="6" destOrd="0" presId="urn:microsoft.com/office/officeart/2005/8/layout/matrix1"/>
    <dgm:cxn modelId="{B237AD54-5044-4F3A-B132-8C29C9411D23}" type="presParOf" srcId="{46EC7FA8-D5CA-4737-840D-F1FB0B3D909C}" destId="{BC36635F-2C7B-49F2-BB3F-06FEC6FE8C6F}" srcOrd="7" destOrd="0" presId="urn:microsoft.com/office/officeart/2005/8/layout/matrix1"/>
    <dgm:cxn modelId="{49DD78CC-A0DE-4D83-BBA2-B1267AC4B5B0}" type="presParOf" srcId="{AE8661A8-504F-4E9E-9B92-98E7B9D5FECF}" destId="{AB04A6EC-F79A-4E11-8E81-F90AFB8FF5CE}"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0FD183-CE4A-40FD-A3DB-298CDBDFCE50}">
      <dsp:nvSpPr>
        <dsp:cNvPr id="0" name=""/>
        <dsp:cNvSpPr/>
      </dsp:nvSpPr>
      <dsp:spPr>
        <a:xfrm rot="16200000">
          <a:off x="1600429" y="-1566655"/>
          <a:ext cx="2534812" cy="5673181"/>
        </a:xfrm>
        <a:prstGeom prst="round1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marR="0" lvl="0" indent="0" algn="just" defTabSz="622300" eaLnBrk="1" fontAlgn="auto" latinLnBrk="0" hangingPunct="1">
            <a:lnSpc>
              <a:spcPct val="100000"/>
            </a:lnSpc>
            <a:spcBef>
              <a:spcPct val="0"/>
            </a:spcBef>
            <a:spcAft>
              <a:spcPts val="0"/>
            </a:spcAft>
            <a:buClrTx/>
            <a:buSzTx/>
            <a:buFontTx/>
            <a:buNone/>
            <a:tabLst/>
            <a:defRPr/>
          </a:pPr>
          <a:endParaRPr lang="ru-RU" sz="1200" b="1" kern="1200" dirty="0">
            <a:latin typeface="+mn-lt"/>
          </a:endParaRPr>
        </a:p>
        <a:p>
          <a:pPr marL="0" marR="0" lvl="0" indent="0" algn="just" defTabSz="622300" eaLnBrk="1" fontAlgn="auto" latinLnBrk="0" hangingPunct="1">
            <a:lnSpc>
              <a:spcPct val="100000"/>
            </a:lnSpc>
            <a:spcBef>
              <a:spcPct val="0"/>
            </a:spcBef>
            <a:spcAft>
              <a:spcPts val="0"/>
            </a:spcAft>
            <a:buClrTx/>
            <a:buSzTx/>
            <a:buFontTx/>
            <a:buNone/>
            <a:tabLst/>
            <a:defRPr/>
          </a:pPr>
          <a:endParaRPr lang="ru-RU" sz="1200" b="1" kern="1200" dirty="0">
            <a:latin typeface="+mn-lt"/>
          </a:endParaRPr>
        </a:p>
        <a:p>
          <a:pPr marL="0" marR="0" lvl="0" indent="0" algn="just" defTabSz="622300" eaLnBrk="1" fontAlgn="auto" latinLnBrk="0" hangingPunct="1">
            <a:lnSpc>
              <a:spcPct val="100000"/>
            </a:lnSpc>
            <a:spcBef>
              <a:spcPct val="0"/>
            </a:spcBef>
            <a:spcAft>
              <a:spcPts val="0"/>
            </a:spcAft>
            <a:buClrTx/>
            <a:buSzTx/>
            <a:buFontTx/>
            <a:buNone/>
            <a:tabLst/>
            <a:defRPr/>
          </a:pPr>
          <a:endParaRPr lang="ru-RU" sz="1200" b="1" kern="1200" dirty="0">
            <a:latin typeface="+mn-lt"/>
          </a:endParaRPr>
        </a:p>
        <a:p>
          <a:pPr marL="0" marR="0" lvl="0" indent="0" algn="just" defTabSz="622300" eaLnBrk="1" fontAlgn="auto" latinLnBrk="0" hangingPunct="1">
            <a:lnSpc>
              <a:spcPct val="100000"/>
            </a:lnSpc>
            <a:spcBef>
              <a:spcPct val="0"/>
            </a:spcBef>
            <a:spcAft>
              <a:spcPts val="0"/>
            </a:spcAft>
            <a:buClrTx/>
            <a:buSzTx/>
            <a:buFontTx/>
            <a:buNone/>
            <a:tabLst/>
            <a:defRPr/>
          </a:pPr>
          <a:endParaRPr lang="ru-RU" sz="1400" b="1" kern="1200" dirty="0">
            <a:latin typeface="Times New Roman" panose="02020603050405020304" pitchFamily="18" charset="0"/>
            <a:cs typeface="Times New Roman" panose="02020603050405020304" pitchFamily="18" charset="0"/>
          </a:endParaRPr>
        </a:p>
        <a:p>
          <a:pPr marL="0" marR="0" lvl="0" indent="0" algn="just" defTabSz="622300" eaLnBrk="1" fontAlgn="auto" latinLnBrk="0" hangingPunct="1">
            <a:lnSpc>
              <a:spcPct val="100000"/>
            </a:lnSpc>
            <a:spcBef>
              <a:spcPct val="0"/>
            </a:spcBef>
            <a:spcAft>
              <a:spcPts val="0"/>
            </a:spcAft>
            <a:buClrTx/>
            <a:buSzTx/>
            <a:buFontTx/>
            <a:buNone/>
            <a:tabLst/>
            <a:defRPr/>
          </a:pPr>
          <a:r>
            <a:rPr lang="ru-RU" sz="1400" b="1" kern="1200" dirty="0">
              <a:latin typeface="Times New Roman" panose="02020603050405020304" pitchFamily="18" charset="0"/>
              <a:cs typeface="Times New Roman" panose="02020603050405020304" pitchFamily="18" charset="0"/>
            </a:rPr>
            <a:t>S (</a:t>
          </a:r>
          <a:r>
            <a:rPr lang="ru-RU" sz="1400" b="1" kern="1200" dirty="0" err="1">
              <a:latin typeface="Times New Roman" panose="02020603050405020304" pitchFamily="18" charset="0"/>
              <a:cs typeface="Times New Roman" panose="02020603050405020304" pitchFamily="18" charset="0"/>
            </a:rPr>
            <a:t>strenght</a:t>
          </a:r>
          <a:r>
            <a:rPr lang="ru-RU" sz="1400" b="1" kern="1200" dirty="0">
              <a:latin typeface="Times New Roman" panose="02020603050405020304" pitchFamily="18" charset="0"/>
              <a:cs typeface="Times New Roman" panose="02020603050405020304" pitchFamily="18" charset="0"/>
            </a:rPr>
            <a:t>) – </a:t>
          </a:r>
          <a:r>
            <a:rPr lang="kk-KZ" sz="1400" b="1" kern="1200" dirty="0">
              <a:latin typeface="Times New Roman" panose="02020603050405020304" pitchFamily="18" charset="0"/>
              <a:cs typeface="Times New Roman" panose="02020603050405020304" pitchFamily="18" charset="0"/>
            </a:rPr>
            <a:t>Күшті жақтары:</a:t>
          </a:r>
        </a:p>
        <a:p>
          <a:pPr marL="0" marR="0" lvl="0" indent="0" algn="just" defTabSz="622300" eaLnBrk="1" fontAlgn="auto" latinLnBrk="0" hangingPunct="1">
            <a:lnSpc>
              <a:spcPct val="100000"/>
            </a:lnSpc>
            <a:spcBef>
              <a:spcPct val="0"/>
            </a:spcBef>
            <a:spcAft>
              <a:spcPts val="0"/>
            </a:spcAft>
            <a:buClrTx/>
            <a:buSzTx/>
            <a:buFontTx/>
            <a:buNone/>
            <a:tabLst/>
            <a:defRPr/>
          </a:pPr>
          <a:r>
            <a:rPr lang="kk-KZ" sz="1400" kern="1200" dirty="0" smtClean="0"/>
            <a:t>1</a:t>
          </a:r>
          <a:r>
            <a:rPr lang="ru-RU" sz="1400" kern="1200" dirty="0" smtClean="0"/>
            <a:t>.</a:t>
          </a:r>
          <a:r>
            <a:rPr lang="ru-RU" sz="1400" kern="1200" dirty="0" err="1" smtClean="0"/>
            <a:t>Білім</a:t>
          </a:r>
          <a:r>
            <a:rPr lang="ru-RU" sz="1400" kern="1200" dirty="0" smtClean="0"/>
            <a:t> беру, </a:t>
          </a:r>
          <a:r>
            <a:rPr lang="ru-RU" sz="1400" kern="1200" dirty="0" err="1" smtClean="0"/>
            <a:t>нормативтік-әдістемелік</a:t>
          </a:r>
          <a:r>
            <a:rPr lang="ru-RU" sz="1400" kern="1200" dirty="0" smtClean="0"/>
            <a:t> </a:t>
          </a:r>
          <a:r>
            <a:rPr lang="ru-RU" sz="1400" kern="1200" dirty="0" err="1" smtClean="0"/>
            <a:t>базаны</a:t>
          </a:r>
          <a:r>
            <a:rPr lang="ru-RU" sz="1400" kern="1200" dirty="0" smtClean="0"/>
            <a:t> </a:t>
          </a:r>
          <a:r>
            <a:rPr lang="ru-RU" sz="1400" kern="1200" dirty="0" err="1" smtClean="0"/>
            <a:t>үнемі</a:t>
          </a:r>
          <a:r>
            <a:rPr lang="ru-RU" sz="1400" kern="1200" dirty="0" smtClean="0"/>
            <a:t> </a:t>
          </a:r>
          <a:r>
            <a:rPr lang="ru-RU" sz="1400" kern="1200" dirty="0" err="1" smtClean="0"/>
            <a:t>жетілдіру</a:t>
          </a:r>
          <a:r>
            <a:rPr lang="ru-RU" sz="1400" kern="1200" dirty="0" smtClean="0"/>
            <a:t> </a:t>
          </a:r>
        </a:p>
        <a:p>
          <a:pPr marL="0" lvl="0" indent="0" algn="just" defTabSz="622300">
            <a:lnSpc>
              <a:spcPct val="100000"/>
            </a:lnSpc>
            <a:spcBef>
              <a:spcPct val="0"/>
            </a:spcBef>
            <a:spcAft>
              <a:spcPts val="0"/>
            </a:spcAft>
            <a:buNone/>
          </a:pPr>
          <a:r>
            <a:rPr lang="ru-RU" sz="1400" kern="1200" dirty="0" smtClean="0"/>
            <a:t>2. </a:t>
          </a:r>
          <a:r>
            <a:rPr lang="ru-RU" sz="1400" kern="1200" dirty="0" err="1" smtClean="0"/>
            <a:t>Жұмыс</a:t>
          </a:r>
          <a:r>
            <a:rPr lang="ru-RU" sz="1400" kern="1200" dirty="0" smtClean="0"/>
            <a:t> </a:t>
          </a:r>
          <a:r>
            <a:rPr lang="ru-RU" sz="1400" kern="1200" dirty="0" err="1" smtClean="0"/>
            <a:t>берушілермен</a:t>
          </a:r>
          <a:r>
            <a:rPr lang="ru-RU" sz="1400" kern="1200" dirty="0" smtClean="0"/>
            <a:t> </a:t>
          </a:r>
          <a:r>
            <a:rPr lang="ru-RU" sz="1400" kern="1200" dirty="0" err="1" smtClean="0"/>
            <a:t>тығыз</a:t>
          </a:r>
          <a:r>
            <a:rPr lang="ru-RU" sz="1400" kern="1200" dirty="0" smtClean="0"/>
            <a:t> </a:t>
          </a:r>
          <a:r>
            <a:rPr lang="ru-RU" sz="1400" kern="1200" dirty="0" err="1" smtClean="0"/>
            <a:t>ынтымақтастық</a:t>
          </a:r>
          <a:endParaRPr lang="ru-RU" sz="1400" kern="1200" dirty="0" smtClean="0"/>
        </a:p>
        <a:p>
          <a:pPr marL="0" lvl="0" indent="0" algn="just" defTabSz="622300">
            <a:lnSpc>
              <a:spcPct val="100000"/>
            </a:lnSpc>
            <a:spcBef>
              <a:spcPct val="0"/>
            </a:spcBef>
            <a:spcAft>
              <a:spcPts val="0"/>
            </a:spcAft>
            <a:buNone/>
          </a:pPr>
          <a:r>
            <a:rPr lang="kk-KZ" sz="1400" kern="1200" dirty="0" smtClean="0"/>
            <a:t>3</a:t>
          </a:r>
          <a:r>
            <a:rPr lang="ru-RU" sz="1400" kern="1200" dirty="0" smtClean="0"/>
            <a:t>.</a:t>
          </a:r>
          <a:r>
            <a:rPr lang="kk-KZ" sz="1400" kern="1200" dirty="0" smtClean="0"/>
            <a:t>Бакалавр, магистратура деңгейінде мамандар даярлаудың үздіксіз жүйесін жүзеге асыру</a:t>
          </a:r>
          <a:endParaRPr lang="ru-RU" sz="1400" kern="1200" dirty="0" smtClean="0"/>
        </a:p>
        <a:p>
          <a:pPr marL="0" lvl="0" indent="0" algn="just" defTabSz="622300">
            <a:lnSpc>
              <a:spcPct val="100000"/>
            </a:lnSpc>
            <a:spcBef>
              <a:spcPct val="0"/>
            </a:spcBef>
            <a:spcAft>
              <a:spcPts val="0"/>
            </a:spcAft>
            <a:buNone/>
          </a:pPr>
          <a:r>
            <a:rPr lang="kk-KZ" sz="1400" kern="1200" dirty="0" smtClean="0"/>
            <a:t>4</a:t>
          </a:r>
          <a:r>
            <a:rPr lang="ru-RU" sz="1400" kern="1200" dirty="0" smtClean="0"/>
            <a:t>.</a:t>
          </a:r>
          <a:r>
            <a:rPr lang="ru-RU" sz="1400" kern="1200" dirty="0" err="1" smtClean="0"/>
            <a:t>Әр</a:t>
          </a:r>
          <a:r>
            <a:rPr lang="ru-RU" sz="1400" kern="1200" dirty="0" smtClean="0"/>
            <a:t> </a:t>
          </a:r>
          <a:r>
            <a:rPr lang="ru-RU" sz="1400" kern="1200" dirty="0" err="1" smtClean="0"/>
            <a:t>түрлі</a:t>
          </a:r>
          <a:r>
            <a:rPr lang="ru-RU" sz="1400" kern="1200" dirty="0" smtClean="0"/>
            <a:t> </a:t>
          </a:r>
          <a:r>
            <a:rPr lang="ru-RU" sz="1400" kern="1200" dirty="0" err="1" smtClean="0"/>
            <a:t>оқыту</a:t>
          </a:r>
          <a:r>
            <a:rPr lang="ru-RU" sz="1400" kern="1200" dirty="0" smtClean="0"/>
            <a:t> </a:t>
          </a:r>
          <a:r>
            <a:rPr lang="ru-RU" sz="1400" kern="1200" dirty="0" err="1" smtClean="0"/>
            <a:t>формалар</a:t>
          </a:r>
          <a:r>
            <a:rPr lang="ru-RU" sz="1400" kern="1200" dirty="0" smtClean="0"/>
            <a:t> мен </a:t>
          </a:r>
          <a:r>
            <a:rPr lang="ru-RU" sz="1400" kern="1200" dirty="0" err="1" smtClean="0"/>
            <a:t>оқыту</a:t>
          </a:r>
          <a:r>
            <a:rPr lang="ru-RU" sz="1400" kern="1200" dirty="0" smtClean="0"/>
            <a:t> </a:t>
          </a:r>
          <a:r>
            <a:rPr lang="ru-RU" sz="1400" kern="1200" dirty="0" err="1" smtClean="0"/>
            <a:t>әдістері</a:t>
          </a:r>
          <a:r>
            <a:rPr lang="ru-RU" sz="1400" kern="1200" dirty="0" smtClean="0"/>
            <a:t>, </a:t>
          </a:r>
          <a:r>
            <a:rPr lang="ru-RU" sz="1400" kern="1200" dirty="0" err="1" smtClean="0"/>
            <a:t>технологиялары</a:t>
          </a:r>
          <a:r>
            <a:rPr lang="ru-RU" sz="1400" kern="1200" dirty="0" smtClean="0"/>
            <a:t> </a:t>
          </a:r>
          <a:r>
            <a:rPr lang="ru-RU" sz="1400" kern="1200" dirty="0" err="1" smtClean="0"/>
            <a:t>қолданыл</a:t>
          </a:r>
          <a:r>
            <a:rPr lang="kk-KZ" sz="1400" kern="1200" dirty="0" smtClean="0"/>
            <a:t>уы</a:t>
          </a:r>
          <a:endParaRPr lang="ru-RU" sz="1400" kern="1200" dirty="0" smtClean="0"/>
        </a:p>
      </dsp:txBody>
      <dsp:txXfrm rot="5400000">
        <a:off x="31245" y="2530"/>
        <a:ext cx="5673181" cy="1901109"/>
      </dsp:txXfrm>
    </dsp:sp>
    <dsp:sp modelId="{0D418F29-CCE1-4365-9751-EEC488E7781F}">
      <dsp:nvSpPr>
        <dsp:cNvPr id="0" name=""/>
        <dsp:cNvSpPr/>
      </dsp:nvSpPr>
      <dsp:spPr>
        <a:xfrm>
          <a:off x="5726000" y="-5860"/>
          <a:ext cx="5722624" cy="2719551"/>
        </a:xfrm>
        <a:prstGeom prst="round1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ru-RU" sz="1400" b="1" kern="1200" dirty="0">
            <a:latin typeface="Times New Roman" panose="02020603050405020304" pitchFamily="18" charset="0"/>
            <a:cs typeface="Times New Roman" panose="02020603050405020304" pitchFamily="18" charset="0"/>
          </a:endParaRPr>
        </a:p>
        <a:p>
          <a:pPr marL="0" marR="0" lvl="0" indent="0" algn="l" defTabSz="914400" eaLnBrk="1" fontAlgn="auto" latinLnBrk="0" hangingPunct="1">
            <a:lnSpc>
              <a:spcPct val="100000"/>
            </a:lnSpc>
            <a:spcBef>
              <a:spcPct val="0"/>
            </a:spcBef>
            <a:spcAft>
              <a:spcPts val="0"/>
            </a:spcAft>
            <a:buClrTx/>
            <a:buSzTx/>
            <a:buFontTx/>
            <a:buNone/>
            <a:tabLst/>
            <a:defRPr/>
          </a:pPr>
          <a:endParaRPr lang="ru-RU" sz="1400" b="1" kern="1200" dirty="0">
            <a:latin typeface="Times New Roman" panose="02020603050405020304" pitchFamily="18" charset="0"/>
            <a:cs typeface="Times New Roman" panose="02020603050405020304" pitchFamily="18" charset="0"/>
          </a:endParaRPr>
        </a:p>
        <a:p>
          <a:pPr marL="0" marR="0" lvl="0" indent="0" algn="l" defTabSz="914400" eaLnBrk="1" fontAlgn="auto" latinLnBrk="0" hangingPunct="1">
            <a:lnSpc>
              <a:spcPct val="100000"/>
            </a:lnSpc>
            <a:spcBef>
              <a:spcPct val="0"/>
            </a:spcBef>
            <a:spcAft>
              <a:spcPts val="0"/>
            </a:spcAft>
            <a:buClrTx/>
            <a:buSzTx/>
            <a:buFontTx/>
            <a:buNone/>
            <a:tabLst/>
            <a:defRPr/>
          </a:pPr>
          <a:endParaRPr lang="ru-RU" sz="1400" b="1" kern="1200" dirty="0">
            <a:latin typeface="Times New Roman" panose="02020603050405020304" pitchFamily="18" charset="0"/>
            <a:cs typeface="Times New Roman" panose="02020603050405020304" pitchFamily="18" charset="0"/>
          </a:endParaRPr>
        </a:p>
        <a:p>
          <a:pPr marL="0" marR="0" lvl="0" indent="0" algn="l" defTabSz="914400" eaLnBrk="1" fontAlgn="auto" latinLnBrk="0" hangingPunct="1">
            <a:lnSpc>
              <a:spcPct val="100000"/>
            </a:lnSpc>
            <a:spcBef>
              <a:spcPct val="0"/>
            </a:spcBef>
            <a:spcAft>
              <a:spcPts val="0"/>
            </a:spcAft>
            <a:buClrTx/>
            <a:buSzTx/>
            <a:buFontTx/>
            <a:buNone/>
            <a:tabLst/>
            <a:defRPr/>
          </a:pPr>
          <a:r>
            <a:rPr lang="ru-RU" sz="1400" b="1" kern="1200" dirty="0" err="1">
              <a:latin typeface="Times New Roman" panose="02020603050405020304" pitchFamily="18" charset="0"/>
              <a:cs typeface="Times New Roman" panose="02020603050405020304" pitchFamily="18" charset="0"/>
            </a:rPr>
            <a:t>Әлсіз</a:t>
          </a:r>
          <a:r>
            <a:rPr lang="ru-RU" sz="1400" b="1" kern="1200" dirty="0">
              <a:latin typeface="Times New Roman" panose="02020603050405020304" pitchFamily="18" charset="0"/>
              <a:cs typeface="Times New Roman" panose="02020603050405020304" pitchFamily="18" charset="0"/>
            </a:rPr>
            <a:t> </a:t>
          </a:r>
          <a:r>
            <a:rPr lang="ru-RU" sz="1400" b="1" kern="1200" dirty="0" err="1">
              <a:latin typeface="Times New Roman" panose="02020603050405020304" pitchFamily="18" charset="0"/>
              <a:cs typeface="Times New Roman" panose="02020603050405020304" pitchFamily="18" charset="0"/>
            </a:rPr>
            <a:t>жақтары</a:t>
          </a:r>
          <a:r>
            <a:rPr lang="ru-RU" sz="1400" b="1" kern="1200" dirty="0">
              <a:latin typeface="Times New Roman" panose="02020603050405020304" pitchFamily="18" charset="0"/>
              <a:cs typeface="Times New Roman" panose="02020603050405020304" pitchFamily="18" charset="0"/>
            </a:rPr>
            <a:t> (</a:t>
          </a:r>
          <a:r>
            <a:rPr lang="ru-RU" sz="1400" b="1" kern="1200" dirty="0" err="1">
              <a:latin typeface="Times New Roman" panose="02020603050405020304" pitchFamily="18" charset="0"/>
              <a:cs typeface="Times New Roman" panose="02020603050405020304" pitchFamily="18" charset="0"/>
            </a:rPr>
            <a:t>Weaknesses</a:t>
          </a:r>
          <a:r>
            <a:rPr lang="ru-RU" sz="1400" b="1" kern="1200" dirty="0">
              <a:latin typeface="Times New Roman" panose="02020603050405020304" pitchFamily="18" charset="0"/>
              <a:cs typeface="Times New Roman" panose="02020603050405020304" pitchFamily="18" charset="0"/>
            </a:rPr>
            <a:t>)</a:t>
          </a:r>
          <a:r>
            <a:rPr lang="kk-KZ" sz="1400" b="1" kern="1200" dirty="0">
              <a:latin typeface="Times New Roman" panose="02020603050405020304" pitchFamily="18" charset="0"/>
              <a:cs typeface="Times New Roman" panose="02020603050405020304" pitchFamily="18" charset="0"/>
            </a:rPr>
            <a:t>:</a:t>
          </a:r>
        </a:p>
        <a:p>
          <a:pPr marL="0" marR="0" lvl="0" indent="0" algn="l" defTabSz="914400" eaLnBrk="1" fontAlgn="auto" latinLnBrk="0" hangingPunct="1">
            <a:lnSpc>
              <a:spcPct val="100000"/>
            </a:lnSpc>
            <a:spcBef>
              <a:spcPct val="0"/>
            </a:spcBef>
            <a:spcAft>
              <a:spcPts val="0"/>
            </a:spcAft>
            <a:buClrTx/>
            <a:buSzTx/>
            <a:buFontTx/>
            <a:buNone/>
            <a:tabLst/>
            <a:defRPr/>
          </a:pPr>
          <a:r>
            <a:rPr lang="ru-RU" sz="1400" kern="1200" dirty="0" smtClean="0"/>
            <a:t>1. </a:t>
          </a:r>
          <a:r>
            <a:rPr lang="ru-RU" sz="1400" kern="1200" dirty="0" err="1" smtClean="0"/>
            <a:t>Іс-тәжірибе</a:t>
          </a:r>
          <a:r>
            <a:rPr lang="ru-RU" sz="1400" kern="1200" dirty="0" smtClean="0"/>
            <a:t> </a:t>
          </a:r>
          <a:r>
            <a:rPr lang="ru-RU" sz="1400" kern="1200" dirty="0" err="1" smtClean="0"/>
            <a:t>базасында</a:t>
          </a:r>
          <a:r>
            <a:rPr lang="ru-RU" sz="1400" kern="1200" dirty="0" smtClean="0"/>
            <a:t> </a:t>
          </a:r>
          <a:r>
            <a:rPr lang="ru-RU" sz="1400" kern="1200" dirty="0" err="1" smtClean="0"/>
            <a:t>теориялық</a:t>
          </a:r>
          <a:r>
            <a:rPr lang="ru-RU" sz="1400" kern="1200" dirty="0" smtClean="0"/>
            <a:t> </a:t>
          </a:r>
          <a:r>
            <a:rPr lang="ru-RU" sz="1400" kern="1200" dirty="0" err="1" smtClean="0"/>
            <a:t>оқу</a:t>
          </a:r>
          <a:r>
            <a:rPr lang="ru-RU" sz="1400" kern="1200" dirty="0" smtClean="0"/>
            <a:t> </a:t>
          </a:r>
          <a:r>
            <a:rPr lang="ru-RU" sz="1400" kern="1200" dirty="0" err="1" smtClean="0"/>
            <a:t>аудиторияларының</a:t>
          </a:r>
          <a:r>
            <a:rPr lang="ru-RU" sz="1400" kern="1200" dirty="0" smtClean="0"/>
            <a:t> </a:t>
          </a:r>
          <a:r>
            <a:rPr lang="ru-RU" sz="1400" kern="1200" dirty="0" err="1" smtClean="0"/>
            <a:t>жетіспеушілігі</a:t>
          </a:r>
          <a:endParaRPr lang="ru-RU" sz="1400" kern="1200" dirty="0" smtClean="0"/>
        </a:p>
        <a:p>
          <a:pPr marL="0" lvl="0" indent="0" algn="l" defTabSz="914400">
            <a:lnSpc>
              <a:spcPct val="100000"/>
            </a:lnSpc>
            <a:spcBef>
              <a:spcPct val="0"/>
            </a:spcBef>
            <a:spcAft>
              <a:spcPts val="0"/>
            </a:spcAft>
            <a:buNone/>
          </a:pPr>
          <a:r>
            <a:rPr lang="kk-KZ" sz="1400" kern="1200" dirty="0" smtClean="0"/>
            <a:t>2. ОПҚ шетелдік жоғары оқу орындарына академиялық ұтқырлыққа тарту жеткіліксіз.</a:t>
          </a:r>
          <a:endParaRPr lang="ru-RU" sz="1400" kern="1200" dirty="0" smtClean="0"/>
        </a:p>
      </dsp:txBody>
      <dsp:txXfrm>
        <a:off x="5726000" y="-5860"/>
        <a:ext cx="5722624" cy="2039663"/>
      </dsp:txXfrm>
    </dsp:sp>
    <dsp:sp modelId="{875A46AB-E343-4BA8-B32E-1E774503752A}">
      <dsp:nvSpPr>
        <dsp:cNvPr id="0" name=""/>
        <dsp:cNvSpPr/>
      </dsp:nvSpPr>
      <dsp:spPr>
        <a:xfrm rot="10800000">
          <a:off x="23834" y="2569146"/>
          <a:ext cx="5744656" cy="2742994"/>
        </a:xfrm>
        <a:prstGeom prst="round1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ru-RU" sz="1200" b="1" kern="1200" dirty="0" err="1">
              <a:latin typeface="Times New Roman" panose="02020603050405020304" pitchFamily="18" charset="0"/>
              <a:cs typeface="Times New Roman" panose="02020603050405020304" pitchFamily="18" charset="0"/>
            </a:rPr>
            <a:t>Мүмкіндіктер</a:t>
          </a:r>
          <a:r>
            <a:rPr lang="ru-RU" sz="1200" b="1" kern="1200" dirty="0">
              <a:latin typeface="Times New Roman" panose="02020603050405020304" pitchFamily="18" charset="0"/>
              <a:cs typeface="Times New Roman" panose="02020603050405020304" pitchFamily="18" charset="0"/>
            </a:rPr>
            <a:t> (</a:t>
          </a:r>
          <a:r>
            <a:rPr lang="ru-RU" sz="1200" b="1" kern="1200" dirty="0" err="1">
              <a:latin typeface="Times New Roman" panose="02020603050405020304" pitchFamily="18" charset="0"/>
              <a:cs typeface="Times New Roman" panose="02020603050405020304" pitchFamily="18" charset="0"/>
            </a:rPr>
            <a:t>Opportunities</a:t>
          </a:r>
          <a:r>
            <a:rPr lang="ru-RU" sz="1200" b="1" kern="1200" dirty="0">
              <a:latin typeface="Times New Roman" panose="02020603050405020304" pitchFamily="18" charset="0"/>
              <a:cs typeface="Times New Roman" panose="02020603050405020304" pitchFamily="18" charset="0"/>
            </a:rPr>
            <a:t>) </a:t>
          </a:r>
        </a:p>
        <a:p>
          <a:pPr marL="0" marR="0" lvl="0" indent="0" algn="l" defTabSz="914400" eaLnBrk="1" fontAlgn="auto" latinLnBrk="0" hangingPunct="1">
            <a:lnSpc>
              <a:spcPct val="100000"/>
            </a:lnSpc>
            <a:spcBef>
              <a:spcPct val="0"/>
            </a:spcBef>
            <a:spcAft>
              <a:spcPts val="0"/>
            </a:spcAft>
            <a:buClrTx/>
            <a:buSzTx/>
            <a:buFontTx/>
            <a:buNone/>
            <a:tabLst/>
            <a:defRPr/>
          </a:pPr>
          <a:r>
            <a:rPr lang="ru-RU" sz="1200" kern="1200" dirty="0" smtClean="0"/>
            <a:t>1. </a:t>
          </a:r>
          <a:r>
            <a:rPr lang="ru-RU" sz="1200" kern="1200" dirty="0" err="1" smtClean="0"/>
            <a:t>Жұмыс</a:t>
          </a:r>
          <a:r>
            <a:rPr lang="ru-RU" sz="1200" kern="1200" dirty="0" smtClean="0"/>
            <a:t> </a:t>
          </a:r>
          <a:r>
            <a:rPr lang="ru-RU" sz="1200" kern="1200" dirty="0" err="1" smtClean="0"/>
            <a:t>берушілерді</a:t>
          </a:r>
          <a:r>
            <a:rPr lang="ru-RU" sz="1200" kern="1200" dirty="0" smtClean="0"/>
            <a:t> </a:t>
          </a:r>
          <a:r>
            <a:rPr lang="ru-RU" sz="1200" kern="1200" dirty="0" err="1" smtClean="0"/>
            <a:t>білім</a:t>
          </a:r>
          <a:r>
            <a:rPr lang="ru-RU" sz="1200" kern="1200" dirty="0" smtClean="0"/>
            <a:t> беру </a:t>
          </a:r>
          <a:r>
            <a:rPr lang="ru-RU" sz="1200" kern="1200" dirty="0" err="1" smtClean="0"/>
            <a:t>бағдарламаларын</a:t>
          </a:r>
          <a:r>
            <a:rPr lang="ru-RU" sz="1200" kern="1200" dirty="0" smtClean="0"/>
            <a:t> </a:t>
          </a:r>
          <a:r>
            <a:rPr lang="ru-RU" sz="1200" kern="1200" dirty="0" err="1" smtClean="0"/>
            <a:t>дамытуға</a:t>
          </a:r>
          <a:r>
            <a:rPr lang="ru-RU" sz="1200" kern="1200" dirty="0" smtClean="0"/>
            <a:t> </a:t>
          </a:r>
          <a:r>
            <a:rPr lang="ru-RU" sz="1200" kern="1200" dirty="0" err="1" smtClean="0"/>
            <a:t>белсенді</a:t>
          </a:r>
          <a:r>
            <a:rPr lang="ru-RU" sz="1200" kern="1200" dirty="0" smtClean="0"/>
            <a:t> </a:t>
          </a:r>
          <a:r>
            <a:rPr lang="ru-RU" sz="1200" kern="1200" dirty="0" err="1" smtClean="0"/>
            <a:t>қатыстыру</a:t>
          </a:r>
          <a:r>
            <a:rPr lang="ru-RU" sz="1200" kern="1200" dirty="0" smtClean="0"/>
            <a:t> </a:t>
          </a:r>
        </a:p>
        <a:p>
          <a:pPr marL="0" lvl="0" indent="0" algn="l" defTabSz="914400">
            <a:lnSpc>
              <a:spcPct val="100000"/>
            </a:lnSpc>
            <a:spcBef>
              <a:spcPct val="0"/>
            </a:spcBef>
            <a:spcAft>
              <a:spcPts val="0"/>
            </a:spcAft>
            <a:buNone/>
          </a:pPr>
          <a:r>
            <a:rPr lang="ru-RU" sz="1200" kern="1200" dirty="0" smtClean="0"/>
            <a:t>2. БББ </a:t>
          </a:r>
          <a:r>
            <a:rPr lang="ru-RU" sz="1200" kern="1200" dirty="0" err="1" smtClean="0"/>
            <a:t>студенттерінің</a:t>
          </a:r>
          <a:r>
            <a:rPr lang="ru-RU" sz="1200" kern="1200" dirty="0" smtClean="0"/>
            <a:t> </a:t>
          </a:r>
          <a:r>
            <a:rPr lang="ru-RU" sz="1200" kern="1200" dirty="0" err="1" smtClean="0"/>
            <a:t>бәсекеге</a:t>
          </a:r>
          <a:r>
            <a:rPr lang="ru-RU" sz="1200" kern="1200" dirty="0" smtClean="0"/>
            <a:t> </a:t>
          </a:r>
          <a:r>
            <a:rPr lang="ru-RU" sz="1200" kern="1200" dirty="0" err="1" smtClean="0"/>
            <a:t>қабілеттігін</a:t>
          </a:r>
          <a:r>
            <a:rPr lang="ru-RU" sz="1200" kern="1200" dirty="0" smtClean="0"/>
            <a:t> </a:t>
          </a:r>
          <a:r>
            <a:rPr lang="ru-RU" sz="1200" kern="1200" dirty="0" err="1" smtClean="0"/>
            <a:t>арттыру</a:t>
          </a:r>
          <a:endParaRPr lang="ru-RU" sz="1200" kern="1200" dirty="0" smtClean="0"/>
        </a:p>
        <a:p>
          <a:pPr marL="0" lvl="0" indent="0" algn="l" defTabSz="914400">
            <a:lnSpc>
              <a:spcPct val="100000"/>
            </a:lnSpc>
            <a:spcBef>
              <a:spcPct val="0"/>
            </a:spcBef>
            <a:spcAft>
              <a:spcPts val="0"/>
            </a:spcAft>
            <a:buNone/>
          </a:pPr>
          <a:r>
            <a:rPr lang="ru-RU" sz="1200" kern="1200" dirty="0" smtClean="0"/>
            <a:t>3</a:t>
          </a:r>
          <a:r>
            <a:rPr lang="kk-KZ" sz="1200" kern="1200" dirty="0" smtClean="0"/>
            <a:t>.</a:t>
          </a:r>
          <a:r>
            <a:rPr lang="ru-RU" sz="1200" kern="1200" dirty="0" err="1" smtClean="0"/>
            <a:t>Тәжірибелік</a:t>
          </a:r>
          <a:r>
            <a:rPr lang="ru-RU" sz="1200" kern="1200" dirty="0" smtClean="0"/>
            <a:t> </a:t>
          </a:r>
          <a:r>
            <a:rPr lang="ru-RU" sz="1200" kern="1200" dirty="0" err="1" smtClean="0"/>
            <a:t>сабақтарды</a:t>
          </a:r>
          <a:r>
            <a:rPr lang="ru-RU" sz="1200" kern="1200" dirty="0" smtClean="0"/>
            <a:t> </a:t>
          </a:r>
          <a:r>
            <a:rPr lang="ru-RU" sz="1200" kern="1200" dirty="0" err="1" smtClean="0"/>
            <a:t>өткізу</a:t>
          </a:r>
          <a:r>
            <a:rPr lang="ru-RU" sz="1200" kern="1200" dirty="0" smtClean="0"/>
            <a:t> </a:t>
          </a:r>
          <a:r>
            <a:rPr lang="ru-RU" sz="1200" kern="1200" dirty="0" err="1" smtClean="0"/>
            <a:t>үшін</a:t>
          </a:r>
          <a:r>
            <a:rPr lang="ru-RU" sz="1200" kern="1200" dirty="0" smtClean="0"/>
            <a:t> </a:t>
          </a:r>
          <a:r>
            <a:rPr lang="ru-RU" sz="1200" kern="1200" dirty="0" err="1" smtClean="0"/>
            <a:t>өндірістен</a:t>
          </a:r>
          <a:r>
            <a:rPr lang="ru-RU" sz="1200" kern="1200" dirty="0" smtClean="0"/>
            <a:t> </a:t>
          </a:r>
          <a:r>
            <a:rPr lang="ru-RU" sz="1200" kern="1200" dirty="0" err="1" smtClean="0"/>
            <a:t>мамандарды</a:t>
          </a:r>
          <a:r>
            <a:rPr lang="ru-RU" sz="1200" kern="1200" dirty="0" smtClean="0"/>
            <a:t> </a:t>
          </a:r>
          <a:r>
            <a:rPr lang="ru-RU" sz="1200" kern="1200" dirty="0" err="1" smtClean="0"/>
            <a:t>оқу</a:t>
          </a:r>
          <a:r>
            <a:rPr lang="ru-RU" sz="1200" kern="1200" dirty="0" smtClean="0"/>
            <a:t> </a:t>
          </a:r>
          <a:r>
            <a:rPr lang="ru-RU" sz="1200" kern="1200" dirty="0" err="1" smtClean="0"/>
            <a:t>процесіне</a:t>
          </a:r>
          <a:r>
            <a:rPr lang="ru-RU" sz="1200" kern="1200" dirty="0" smtClean="0"/>
            <a:t> </a:t>
          </a:r>
          <a:r>
            <a:rPr lang="ru-RU" sz="1200" kern="1200" dirty="0" err="1" smtClean="0"/>
            <a:t>тарту</a:t>
          </a:r>
          <a:endParaRPr lang="ru-RU" sz="1200" kern="1200" dirty="0" smtClean="0"/>
        </a:p>
        <a:p>
          <a:pPr marL="0" lvl="0" indent="0" algn="l" defTabSz="914400">
            <a:lnSpc>
              <a:spcPct val="100000"/>
            </a:lnSpc>
            <a:spcBef>
              <a:spcPct val="0"/>
            </a:spcBef>
            <a:spcAft>
              <a:spcPts val="0"/>
            </a:spcAft>
            <a:buNone/>
          </a:pPr>
          <a:r>
            <a:rPr lang="kk-KZ" sz="1200" kern="1200" dirty="0" smtClean="0"/>
            <a:t>4</a:t>
          </a:r>
          <a:r>
            <a:rPr lang="ru-RU" sz="1200" kern="1200" dirty="0" smtClean="0"/>
            <a:t>.</a:t>
          </a:r>
          <a:r>
            <a:rPr lang="ru-RU" sz="1200" kern="1200" dirty="0" err="1" smtClean="0"/>
            <a:t>Стратегиялық</a:t>
          </a:r>
          <a:r>
            <a:rPr lang="ru-RU" sz="1200" kern="1200" dirty="0" smtClean="0"/>
            <a:t> </a:t>
          </a:r>
          <a:r>
            <a:rPr lang="ru-RU" sz="1200" kern="1200" dirty="0" err="1" smtClean="0"/>
            <a:t>серіктестермен</a:t>
          </a:r>
          <a:r>
            <a:rPr lang="ru-RU" sz="1200" kern="1200" dirty="0" smtClean="0"/>
            <a:t> </a:t>
          </a:r>
          <a:r>
            <a:rPr lang="ru-RU" sz="1200" kern="1200" dirty="0" err="1" smtClean="0"/>
            <a:t>ынтымақтастықты</a:t>
          </a:r>
          <a:r>
            <a:rPr lang="ru-RU" sz="1200" kern="1200" dirty="0" smtClean="0"/>
            <a:t> </a:t>
          </a:r>
          <a:r>
            <a:rPr lang="ru-RU" sz="1200" kern="1200" dirty="0" err="1" smtClean="0"/>
            <a:t>жандандыру</a:t>
          </a:r>
          <a:endParaRPr lang="ru-RU" sz="1200" kern="1200" dirty="0" smtClean="0"/>
        </a:p>
        <a:p>
          <a:pPr marL="0" lvl="0" indent="0" algn="l" defTabSz="914400">
            <a:lnSpc>
              <a:spcPct val="100000"/>
            </a:lnSpc>
            <a:spcBef>
              <a:spcPct val="0"/>
            </a:spcBef>
            <a:spcAft>
              <a:spcPts val="0"/>
            </a:spcAft>
            <a:buNone/>
          </a:pPr>
          <a:r>
            <a:rPr lang="kk-KZ" sz="1200" kern="1200" dirty="0" smtClean="0"/>
            <a:t>5</a:t>
          </a:r>
          <a:r>
            <a:rPr lang="ru-RU" sz="1200" kern="1200" dirty="0" smtClean="0"/>
            <a:t>. </a:t>
          </a:r>
          <a:r>
            <a:rPr lang="ru-RU" sz="1200" kern="1200" dirty="0" err="1" smtClean="0"/>
            <a:t>Жұмыс</a:t>
          </a:r>
          <a:r>
            <a:rPr lang="ru-RU" sz="1200" kern="1200" dirty="0" smtClean="0"/>
            <a:t> </a:t>
          </a:r>
          <a:r>
            <a:rPr lang="ru-RU" sz="1200" kern="1200" dirty="0" err="1" smtClean="0"/>
            <a:t>берушілердің</a:t>
          </a:r>
          <a:r>
            <a:rPr lang="ru-RU" sz="1200" kern="1200" dirty="0" smtClean="0"/>
            <a:t> </a:t>
          </a:r>
          <a:r>
            <a:rPr lang="ru-RU" sz="1200" kern="1200" dirty="0" err="1" smtClean="0"/>
            <a:t>тапсырыстары</a:t>
          </a:r>
          <a:r>
            <a:rPr lang="ru-RU" sz="1200" kern="1200" dirty="0" smtClean="0"/>
            <a:t> </a:t>
          </a:r>
          <a:r>
            <a:rPr lang="ru-RU" sz="1200" kern="1200" dirty="0" err="1" smtClean="0"/>
            <a:t>бойынша</a:t>
          </a:r>
          <a:r>
            <a:rPr lang="ru-RU" sz="1200" kern="1200" dirty="0" smtClean="0"/>
            <a:t> </a:t>
          </a:r>
          <a:r>
            <a:rPr lang="ru-RU" sz="1200" kern="1200" dirty="0" err="1" smtClean="0"/>
            <a:t>мамандар</a:t>
          </a:r>
          <a:r>
            <a:rPr lang="ru-RU" sz="1200" kern="1200" dirty="0" smtClean="0"/>
            <a:t> </a:t>
          </a:r>
          <a:r>
            <a:rPr lang="ru-RU" sz="1200" kern="1200" dirty="0" err="1" smtClean="0"/>
            <a:t>даярлау</a:t>
          </a:r>
          <a:endParaRPr lang="ru-RU" sz="1200" kern="1200" dirty="0" smtClean="0"/>
        </a:p>
        <a:p>
          <a:pPr marL="0" lvl="0" indent="0" algn="l" defTabSz="914400">
            <a:lnSpc>
              <a:spcPct val="100000"/>
            </a:lnSpc>
            <a:spcBef>
              <a:spcPct val="0"/>
            </a:spcBef>
            <a:spcAft>
              <a:spcPts val="0"/>
            </a:spcAft>
            <a:buNone/>
          </a:pPr>
          <a:r>
            <a:rPr lang="kk-KZ" sz="1200" kern="1200" dirty="0" smtClean="0"/>
            <a:t>6. Түркия жоғары оқу орындарында мақсатты оқыту есебінен магистрлер мен докторлардың академиялық дәрежелері бар оқытушылар санын арттыру</a:t>
          </a:r>
          <a:endParaRPr lang="ru-RU" sz="1200" kern="1200" dirty="0"/>
        </a:p>
      </dsp:txBody>
      <dsp:txXfrm rot="10800000">
        <a:off x="23834" y="3254895"/>
        <a:ext cx="5744656" cy="2057245"/>
      </dsp:txXfrm>
    </dsp:sp>
    <dsp:sp modelId="{3F307823-382A-4E77-ACB3-19D2C1F11C85}">
      <dsp:nvSpPr>
        <dsp:cNvPr id="0" name=""/>
        <dsp:cNvSpPr/>
      </dsp:nvSpPr>
      <dsp:spPr>
        <a:xfrm rot="5400000">
          <a:off x="7321565" y="1165901"/>
          <a:ext cx="2531494" cy="5731151"/>
        </a:xfrm>
        <a:prstGeom prst="round1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ru-RU" sz="1200" b="1" kern="1200" dirty="0" err="1">
              <a:latin typeface="Times New Roman" panose="02020603050405020304" pitchFamily="18" charset="0"/>
              <a:cs typeface="Times New Roman" panose="02020603050405020304" pitchFamily="18" charset="0"/>
            </a:rPr>
            <a:t>Қауіптер</a:t>
          </a:r>
          <a:r>
            <a:rPr lang="ru-RU" sz="1200" b="1" kern="1200" dirty="0">
              <a:latin typeface="Times New Roman" panose="02020603050405020304" pitchFamily="18" charset="0"/>
              <a:cs typeface="Times New Roman" panose="02020603050405020304" pitchFamily="18" charset="0"/>
            </a:rPr>
            <a:t> (</a:t>
          </a:r>
          <a:r>
            <a:rPr lang="ru-RU" sz="1200" b="1" kern="1200" dirty="0" err="1">
              <a:latin typeface="Times New Roman" panose="02020603050405020304" pitchFamily="18" charset="0"/>
              <a:cs typeface="Times New Roman" panose="02020603050405020304" pitchFamily="18" charset="0"/>
            </a:rPr>
            <a:t>Threats</a:t>
          </a:r>
          <a:r>
            <a:rPr lang="ru-RU" sz="1200" b="1" kern="1200" dirty="0">
              <a:latin typeface="Times New Roman" panose="02020603050405020304" pitchFamily="18" charset="0"/>
              <a:cs typeface="Times New Roman" panose="02020603050405020304" pitchFamily="18" charset="0"/>
            </a:rPr>
            <a:t>):</a:t>
          </a:r>
        </a:p>
        <a:p>
          <a:pPr lvl="0" algn="l" defTabSz="533400">
            <a:lnSpc>
              <a:spcPct val="90000"/>
            </a:lnSpc>
            <a:spcBef>
              <a:spcPct val="0"/>
            </a:spcBef>
            <a:spcAft>
              <a:spcPct val="35000"/>
            </a:spcAft>
          </a:pPr>
          <a:r>
            <a:rPr lang="ru-RU" sz="1200" kern="1200" dirty="0" smtClean="0"/>
            <a:t>1. </a:t>
          </a:r>
          <a:r>
            <a:rPr lang="ru-RU" sz="1200" kern="1200" dirty="0" err="1" smtClean="0"/>
            <a:t>Талпкерлердің</a:t>
          </a:r>
          <a:r>
            <a:rPr lang="ru-RU" sz="1200" kern="1200" dirty="0" smtClean="0"/>
            <a:t> </a:t>
          </a:r>
          <a:r>
            <a:rPr lang="ru-RU" sz="1200" kern="1200" dirty="0" err="1" smtClean="0"/>
            <a:t>базалық</a:t>
          </a:r>
          <a:r>
            <a:rPr lang="ru-RU" sz="1200" kern="1200" dirty="0" smtClean="0"/>
            <a:t> </a:t>
          </a:r>
          <a:r>
            <a:rPr lang="ru-RU" sz="1200" kern="1200" dirty="0" err="1" smtClean="0"/>
            <a:t>дайындығының</a:t>
          </a:r>
          <a:r>
            <a:rPr lang="ru-RU" sz="1200" kern="1200" dirty="0" smtClean="0"/>
            <a:t> </a:t>
          </a:r>
          <a:r>
            <a:rPr lang="ru-RU" sz="1200" kern="1200" dirty="0" err="1" smtClean="0"/>
            <a:t>төмендігі</a:t>
          </a:r>
          <a:endParaRPr lang="ru-RU" sz="1200" kern="1200" dirty="0" smtClean="0"/>
        </a:p>
        <a:p>
          <a:pPr lvl="0" algn="l" defTabSz="533400">
            <a:lnSpc>
              <a:spcPct val="90000"/>
            </a:lnSpc>
            <a:spcBef>
              <a:spcPct val="0"/>
            </a:spcBef>
            <a:spcAft>
              <a:spcPct val="35000"/>
            </a:spcAft>
          </a:pPr>
          <a:r>
            <a:rPr lang="kk-KZ" sz="1200" kern="1200" dirty="0" smtClean="0"/>
            <a:t>2. Білім алушылардың білім сапасының төмендігі</a:t>
          </a:r>
          <a:endParaRPr lang="ru-RU" sz="1200" kern="1200" dirty="0" smtClean="0"/>
        </a:p>
        <a:p>
          <a:pPr lvl="0" algn="l" defTabSz="533400">
            <a:lnSpc>
              <a:spcPct val="90000"/>
            </a:lnSpc>
            <a:spcBef>
              <a:spcPct val="0"/>
            </a:spcBef>
            <a:spcAft>
              <a:spcPct val="35000"/>
            </a:spcAft>
          </a:pPr>
          <a:r>
            <a:rPr lang="kk-KZ" sz="1200" kern="1200" dirty="0" smtClean="0"/>
            <a:t>3. Жұмысқа орналасу бойынша заңды тұлғалардың заңнамалық жауапкершілігінің болмауы</a:t>
          </a:r>
          <a:endParaRPr lang="ru-RU" sz="1200" kern="1200" dirty="0" smtClean="0"/>
        </a:p>
        <a:p>
          <a:pPr lvl="0" algn="l" defTabSz="533400">
            <a:lnSpc>
              <a:spcPct val="90000"/>
            </a:lnSpc>
            <a:spcBef>
              <a:spcPct val="0"/>
            </a:spcBef>
            <a:spcAft>
              <a:spcPct val="35000"/>
            </a:spcAft>
          </a:pPr>
          <a:r>
            <a:rPr lang="kk-KZ" sz="1200" kern="1200" dirty="0" smtClean="0"/>
            <a:t>4. Төлем ақыны төлей алмау</a:t>
          </a:r>
          <a:endParaRPr lang="ru-RU" sz="1200" kern="1200" dirty="0" smtClean="0"/>
        </a:p>
        <a:p>
          <a:pPr lvl="0" algn="l" defTabSz="533400">
            <a:lnSpc>
              <a:spcPct val="90000"/>
            </a:lnSpc>
            <a:spcBef>
              <a:spcPct val="0"/>
            </a:spcBef>
            <a:spcAft>
              <a:spcPct val="35000"/>
            </a:spcAft>
          </a:pPr>
          <a:r>
            <a:rPr lang="kk-KZ" sz="1200" kern="1200" dirty="0" smtClean="0"/>
            <a:t>5. Мемлекеттік тапсырысқа тәуелділік</a:t>
          </a:r>
          <a:r>
            <a:rPr lang="kk-KZ" sz="1200" kern="12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200" kern="1200" dirty="0">
            <a:latin typeface="Times New Roman" panose="02020603050405020304" pitchFamily="18" charset="0"/>
            <a:cs typeface="Times New Roman" panose="02020603050405020304" pitchFamily="18" charset="0"/>
          </a:endParaRPr>
        </a:p>
      </dsp:txBody>
      <dsp:txXfrm rot="-5400000">
        <a:off x="5721737" y="3398602"/>
        <a:ext cx="5731151" cy="1898620"/>
      </dsp:txXfrm>
    </dsp:sp>
    <dsp:sp modelId="{AB04A6EC-F79A-4E11-8E81-F90AFB8FF5CE}">
      <dsp:nvSpPr>
        <dsp:cNvPr id="0" name=""/>
        <dsp:cNvSpPr/>
      </dsp:nvSpPr>
      <dsp:spPr>
        <a:xfrm>
          <a:off x="3509943" y="2408577"/>
          <a:ext cx="4328467" cy="670954"/>
        </a:xfrm>
        <a:prstGeom prst="roundRect">
          <a:avLst/>
        </a:prstGeom>
        <a:solidFill>
          <a:schemeClr val="accent1">
            <a:tint val="60000"/>
            <a:hueOff val="0"/>
            <a:satOff val="0"/>
            <a:lumOff val="0"/>
            <a:alphaOff val="0"/>
          </a:schemeClr>
        </a:solidFill>
        <a:ln w="19050" cap="rnd" cmpd="sng" algn="ctr">
          <a:solidFill>
            <a:schemeClr val="accent1"/>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100000"/>
            </a:lnSpc>
            <a:spcBef>
              <a:spcPct val="0"/>
            </a:spcBef>
            <a:spcAft>
              <a:spcPts val="0"/>
            </a:spcAft>
          </a:pPr>
          <a:r>
            <a:rPr lang="kk-KZ" sz="2000" b="1" kern="1200" dirty="0" smtClean="0">
              <a:latin typeface="Times New Roman" pitchFamily="18" charset="0"/>
              <a:cs typeface="Times New Roman" pitchFamily="18" charset="0"/>
            </a:rPr>
            <a:t>6В03187 – Психология-Дінтану </a:t>
          </a:r>
          <a:endParaRPr lang="ru-RU" sz="2000" b="1" kern="1200" dirty="0">
            <a:solidFill>
              <a:schemeClr val="tx1">
                <a:lumMod val="95000"/>
                <a:lumOff val="5000"/>
              </a:schemeClr>
            </a:solidFill>
            <a:latin typeface="Times New Roman" panose="02020603050405020304" pitchFamily="18" charset="0"/>
            <a:cs typeface="Times New Roman" panose="02020603050405020304" pitchFamily="18" charset="0"/>
          </a:endParaRPr>
        </a:p>
      </dsp:txBody>
      <dsp:txXfrm>
        <a:off x="3542696" y="2441330"/>
        <a:ext cx="4262961" cy="605448"/>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2C2540-880D-4F77-9B9A-7450F6F0876E}" type="datetimeFigureOut">
              <a:rPr lang="ru-RU" smtClean="0"/>
              <a:pPr/>
              <a:t>20.02.2025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56DD41-3DEA-4C03-9D80-2E8F5D4129F1}" type="slidenum">
              <a:rPr lang="ru-RU" smtClean="0"/>
              <a:pPr/>
              <a:t>‹#›</a:t>
            </a:fld>
            <a:endParaRPr lang="ru-RU"/>
          </a:p>
        </p:txBody>
      </p:sp>
    </p:spTree>
    <p:extLst>
      <p:ext uri="{BB962C8B-B14F-4D97-AF65-F5344CB8AC3E}">
        <p14:creationId xmlns:p14="http://schemas.microsoft.com/office/powerpoint/2010/main" val="2535819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1501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5145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68721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1176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31881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91726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4939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38995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2270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5654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26345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72977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7899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0246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78613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35974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26856C0-E405-4687-BA39-F228CEEED4D7}" type="datetimeFigureOut">
              <a:rPr lang="en-US" smtClean="0">
                <a:solidFill>
                  <a:prstClr val="black">
                    <a:tint val="75000"/>
                  </a:prstClr>
                </a:solidFill>
              </a:rPr>
              <a:pPr/>
              <a:t>2/20/2025</a:t>
            </a:fld>
            <a:endParaRPr lang="en-US">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B029386-C4BD-4AA4-B116-9B6182A4672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12407343"/>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796148" y="3112686"/>
            <a:ext cx="10859823" cy="1384995"/>
          </a:xfrm>
          <a:prstGeom prst="rect">
            <a:avLst/>
          </a:prstGeom>
        </p:spPr>
        <p:txBody>
          <a:bodyPr wrap="square">
            <a:spAutoFit/>
          </a:bodyPr>
          <a:lstStyle/>
          <a:p>
            <a:pPr marR="68580" algn="ctr">
              <a:tabLst>
                <a:tab pos="521970" algn="l"/>
              </a:tabLst>
            </a:pPr>
            <a:endParaRPr lang="kk-KZ" sz="2800" b="1" dirty="0">
              <a:latin typeface="Times New Roman" panose="02020603050405020304" pitchFamily="18" charset="0"/>
              <a:cs typeface="Times New Roman" panose="02020603050405020304" pitchFamily="18" charset="0"/>
            </a:endParaRPr>
          </a:p>
          <a:p>
            <a:pPr marR="68580" algn="ctr">
              <a:tabLst>
                <a:tab pos="521970" algn="l"/>
              </a:tabLst>
            </a:pPr>
            <a:r>
              <a:rPr lang="kk-KZ" sz="2800" b="1" dirty="0">
                <a:latin typeface="Times New Roman" panose="02020603050405020304" pitchFamily="18" charset="0"/>
                <a:cs typeface="Times New Roman" panose="02020603050405020304" pitchFamily="18" charset="0"/>
              </a:rPr>
              <a:t>       </a:t>
            </a:r>
            <a:r>
              <a:rPr lang="kk-KZ" sz="2800" b="1" dirty="0" smtClean="0">
                <a:latin typeface="Times New Roman" panose="02020603050405020304" pitchFamily="18" charset="0"/>
                <a:cs typeface="Times New Roman" panose="02020603050405020304" pitchFamily="18" charset="0"/>
              </a:rPr>
              <a:t>6В03187</a:t>
            </a:r>
            <a:r>
              <a:rPr lang="kk-KZ"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ПСИХОЛОГИЯ-ДІНТАНУ</a:t>
            </a:r>
            <a:r>
              <a:rPr lang="kk-KZ"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kk-KZ" sz="2800" b="1" dirty="0">
                <a:latin typeface="Times New Roman" panose="02020603050405020304" pitchFamily="18" charset="0"/>
                <a:ea typeface="Times New Roman" panose="02020603050405020304" pitchFamily="18" charset="0"/>
                <a:cs typeface="Times New Roman" panose="02020603050405020304" pitchFamily="18" charset="0"/>
              </a:rPr>
              <a:t>БІЛІМ БЕРУ БАҒДАРЛАМАСЫН ӨЗІНДІК БАҒАЛАУ ЕСЕБІ</a:t>
            </a:r>
            <a:endParaRPr lang="ru-RU" sz="2800" b="1" dirty="0">
              <a:latin typeface="Times New Roman" panose="02020603050405020304" pitchFamily="18" charset="0"/>
              <a:cs typeface="Times New Roman" panose="02020603050405020304" pitchFamily="18" charset="0"/>
            </a:endParaRPr>
          </a:p>
        </p:txBody>
      </p:sp>
      <p:sp>
        <p:nvSpPr>
          <p:cNvPr id="9" name="Прямоугольник 8"/>
          <p:cNvSpPr/>
          <p:nvPr/>
        </p:nvSpPr>
        <p:spPr>
          <a:xfrm>
            <a:off x="5281123" y="6200714"/>
            <a:ext cx="2667718" cy="369332"/>
          </a:xfrm>
          <a:prstGeom prst="rect">
            <a:avLst/>
          </a:prstGeom>
        </p:spPr>
        <p:txBody>
          <a:bodyPr wrap="none">
            <a:spAutoFit/>
          </a:bodyPr>
          <a:lstStyle/>
          <a:p>
            <a:r>
              <a:rPr lang="kk-KZ" b="1" cap="all" dirty="0" smtClean="0">
                <a:latin typeface="Times New Roman" pitchFamily="18" charset="0"/>
                <a:cs typeface="Times New Roman" pitchFamily="18" charset="0"/>
              </a:rPr>
              <a:t>202</a:t>
            </a:r>
            <a:r>
              <a:rPr lang="en-US" b="1" cap="all" dirty="0" smtClean="0">
                <a:latin typeface="Times New Roman" pitchFamily="18" charset="0"/>
                <a:cs typeface="Times New Roman" pitchFamily="18" charset="0"/>
              </a:rPr>
              <a:t>3</a:t>
            </a:r>
            <a:r>
              <a:rPr lang="kk-KZ" b="1" cap="all" dirty="0" smtClean="0">
                <a:latin typeface="Times New Roman" pitchFamily="18" charset="0"/>
                <a:cs typeface="Times New Roman" pitchFamily="18" charset="0"/>
              </a:rPr>
              <a:t>-202</a:t>
            </a:r>
            <a:r>
              <a:rPr lang="en-US" b="1" cap="all" dirty="0" smtClean="0">
                <a:latin typeface="Times New Roman" pitchFamily="18" charset="0"/>
                <a:cs typeface="Times New Roman" pitchFamily="18" charset="0"/>
              </a:rPr>
              <a:t>4</a:t>
            </a:r>
            <a:r>
              <a:rPr lang="kk-KZ" b="1" cap="all" dirty="0" smtClean="0">
                <a:latin typeface="Times New Roman" pitchFamily="18" charset="0"/>
                <a:cs typeface="Times New Roman" pitchFamily="18" charset="0"/>
              </a:rPr>
              <a:t> </a:t>
            </a:r>
            <a:r>
              <a:rPr lang="kk-KZ" b="1" cap="all" dirty="0">
                <a:latin typeface="Times New Roman" pitchFamily="18" charset="0"/>
                <a:cs typeface="Times New Roman" pitchFamily="18" charset="0"/>
              </a:rPr>
              <a:t>оқу жылы</a:t>
            </a:r>
            <a:endParaRPr lang="ru-RU" b="1" cap="all" dirty="0">
              <a:latin typeface="Times New Roman" pitchFamily="18" charset="0"/>
              <a:cs typeface="Times New Roman" pitchFamily="18" charset="0"/>
            </a:endParaRPr>
          </a:p>
        </p:txBody>
      </p:sp>
      <p:sp>
        <p:nvSpPr>
          <p:cNvPr id="5" name="Прямоугольник 4"/>
          <p:cNvSpPr/>
          <p:nvPr/>
        </p:nvSpPr>
        <p:spPr>
          <a:xfrm>
            <a:off x="1299410" y="720348"/>
            <a:ext cx="9423132" cy="584775"/>
          </a:xfrm>
          <a:prstGeom prst="rect">
            <a:avLst/>
          </a:prstGeom>
        </p:spPr>
        <p:txBody>
          <a:bodyPr wrap="square">
            <a:spAutoFit/>
          </a:bodyPr>
          <a:lstStyle/>
          <a:p>
            <a:pPr algn="ctr"/>
            <a:r>
              <a:rPr lang="kk-KZ" sz="3200" b="1" dirty="0" smtClean="0">
                <a:latin typeface="Times New Roman" pitchFamily="18" charset="0"/>
                <a:cs typeface="Times New Roman" pitchFamily="18" charset="0"/>
              </a:rPr>
              <a:t>Теология факультеті</a:t>
            </a:r>
            <a:endParaRPr lang="ru-RU" sz="3200" dirty="0">
              <a:latin typeface="Times New Roman" pitchFamily="18" charset="0"/>
              <a:cs typeface="Times New Roman" pitchFamily="18" charset="0"/>
            </a:endParaRPr>
          </a:p>
        </p:txBody>
      </p:sp>
      <p:sp>
        <p:nvSpPr>
          <p:cNvPr id="7" name="Прямоугольник 6"/>
          <p:cNvSpPr/>
          <p:nvPr/>
        </p:nvSpPr>
        <p:spPr>
          <a:xfrm>
            <a:off x="4068278" y="1448745"/>
            <a:ext cx="4055444" cy="584775"/>
          </a:xfrm>
          <a:prstGeom prst="rect">
            <a:avLst/>
          </a:prstGeom>
        </p:spPr>
        <p:txBody>
          <a:bodyPr wrap="square">
            <a:spAutoFit/>
          </a:bodyPr>
          <a:lstStyle/>
          <a:p>
            <a:r>
              <a:rPr lang="kk-KZ" sz="3200" b="1" dirty="0" smtClean="0">
                <a:latin typeface="Times New Roman" pitchFamily="18" charset="0"/>
                <a:cs typeface="Times New Roman" pitchFamily="18" charset="0"/>
              </a:rPr>
              <a:t>Дінтану </a:t>
            </a:r>
            <a:r>
              <a:rPr lang="kk-KZ" sz="3200" b="1" dirty="0">
                <a:latin typeface="Times New Roman" pitchFamily="18" charset="0"/>
                <a:cs typeface="Times New Roman" pitchFamily="18" charset="0"/>
              </a:rPr>
              <a:t>кафедрасы</a:t>
            </a:r>
            <a:endParaRPr lang="ru-RU" sz="32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1940972" y="63060"/>
            <a:ext cx="8979276" cy="819700"/>
          </a:xfrm>
        </p:spPr>
        <p:txBody>
          <a:bodyPr>
            <a:normAutofit/>
          </a:bodyPr>
          <a:lstStyle/>
          <a:p>
            <a:r>
              <a:rPr lang="kk-KZ" sz="2800" dirty="0">
                <a:latin typeface="Times New Roman" panose="02020603050405020304" pitchFamily="18" charset="0"/>
                <a:cs typeface="Times New Roman" panose="02020603050405020304" pitchFamily="18" charset="0"/>
              </a:rPr>
              <a:t>Білімгерлердің контингентін қалыптастыру нәтижелері</a:t>
            </a:r>
            <a:endParaRPr lang="ru-RU" sz="28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814252005"/>
              </p:ext>
            </p:extLst>
          </p:nvPr>
        </p:nvGraphicFramePr>
        <p:xfrm>
          <a:off x="1962000" y="1418896"/>
          <a:ext cx="8267437" cy="3566160"/>
        </p:xfrm>
        <a:graphic>
          <a:graphicData uri="http://schemas.openxmlformats.org/drawingml/2006/table">
            <a:tbl>
              <a:tblPr firstRow="1" bandRow="1">
                <a:tableStyleId>{5C22544A-7EE6-4342-B048-85BDC9FD1C3A}</a:tableStyleId>
              </a:tblPr>
              <a:tblGrid>
                <a:gridCol w="1285697">
                  <a:extLst>
                    <a:ext uri="{9D8B030D-6E8A-4147-A177-3AD203B41FA5}">
                      <a16:colId xmlns:a16="http://schemas.microsoft.com/office/drawing/2014/main" val="20000"/>
                    </a:ext>
                  </a:extLst>
                </a:gridCol>
                <a:gridCol w="1650124">
                  <a:extLst>
                    <a:ext uri="{9D8B030D-6E8A-4147-A177-3AD203B41FA5}">
                      <a16:colId xmlns:a16="http://schemas.microsoft.com/office/drawing/2014/main" val="20001"/>
                    </a:ext>
                  </a:extLst>
                </a:gridCol>
                <a:gridCol w="1418896">
                  <a:extLst>
                    <a:ext uri="{9D8B030D-6E8A-4147-A177-3AD203B41FA5}">
                      <a16:colId xmlns:a16="http://schemas.microsoft.com/office/drawing/2014/main" val="20002"/>
                    </a:ext>
                  </a:extLst>
                </a:gridCol>
                <a:gridCol w="1030014">
                  <a:extLst>
                    <a:ext uri="{9D8B030D-6E8A-4147-A177-3AD203B41FA5}">
                      <a16:colId xmlns:a16="http://schemas.microsoft.com/office/drawing/2014/main" val="20005"/>
                    </a:ext>
                  </a:extLst>
                </a:gridCol>
                <a:gridCol w="1291012">
                  <a:extLst>
                    <a:ext uri="{9D8B030D-6E8A-4147-A177-3AD203B41FA5}">
                      <a16:colId xmlns:a16="http://schemas.microsoft.com/office/drawing/2014/main" val="20003"/>
                    </a:ext>
                  </a:extLst>
                </a:gridCol>
                <a:gridCol w="1591694">
                  <a:extLst>
                    <a:ext uri="{9D8B030D-6E8A-4147-A177-3AD203B41FA5}">
                      <a16:colId xmlns:a16="http://schemas.microsoft.com/office/drawing/2014/main" val="20004"/>
                    </a:ext>
                  </a:extLst>
                </a:gridCol>
              </a:tblGrid>
              <a:tr h="348772">
                <a:tc>
                  <a:txBody>
                    <a:bodyPr/>
                    <a:lstStyle/>
                    <a:p>
                      <a:r>
                        <a:rPr lang="kk-KZ" dirty="0">
                          <a:solidFill>
                            <a:schemeClr val="tx1"/>
                          </a:solidFill>
                          <a:latin typeface="Times New Roman" pitchFamily="18" charset="0"/>
                          <a:cs typeface="Times New Roman" pitchFamily="18" charset="0"/>
                        </a:rPr>
                        <a:t>Курс</a:t>
                      </a:r>
                      <a:endParaRPr lang="ru-RU" dirty="0">
                        <a:solidFill>
                          <a:schemeClr val="tx1"/>
                        </a:solidFill>
                        <a:latin typeface="Times New Roman" pitchFamily="18" charset="0"/>
                        <a:cs typeface="Times New Roman" pitchFamily="18" charset="0"/>
                      </a:endParaRPr>
                    </a:p>
                  </a:txBody>
                  <a:tcPr/>
                </a:tc>
                <a:tc>
                  <a:txBody>
                    <a:bodyPr/>
                    <a:lstStyle/>
                    <a:p>
                      <a:pPr algn="ctr"/>
                      <a:r>
                        <a:rPr lang="kk-KZ" dirty="0">
                          <a:solidFill>
                            <a:schemeClr val="tx1"/>
                          </a:solidFill>
                          <a:latin typeface="Times New Roman" pitchFamily="18" charset="0"/>
                          <a:cs typeface="Times New Roman" pitchFamily="18" charset="0"/>
                        </a:rPr>
                        <a:t>Грант</a:t>
                      </a:r>
                      <a:endParaRPr lang="ru-RU" dirty="0">
                        <a:solidFill>
                          <a:schemeClr val="tx1"/>
                        </a:solidFill>
                        <a:latin typeface="Times New Roman" pitchFamily="18" charset="0"/>
                        <a:cs typeface="Times New Roman" pitchFamily="18" charset="0"/>
                      </a:endParaRPr>
                    </a:p>
                  </a:txBody>
                  <a:tcPr/>
                </a:tc>
                <a:tc>
                  <a:txBody>
                    <a:bodyPr/>
                    <a:lstStyle/>
                    <a:p>
                      <a:pPr algn="ctr"/>
                      <a:r>
                        <a:rPr lang="kk-KZ" dirty="0">
                          <a:solidFill>
                            <a:schemeClr val="tx1"/>
                          </a:solidFill>
                          <a:latin typeface="Times New Roman" pitchFamily="18" charset="0"/>
                          <a:cs typeface="Times New Roman" pitchFamily="18" charset="0"/>
                        </a:rPr>
                        <a:t>Квота</a:t>
                      </a:r>
                      <a:endParaRPr lang="ru-RU" dirty="0">
                        <a:solidFill>
                          <a:schemeClr val="tx1"/>
                        </a:solidFill>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tcPr>
                </a:tc>
                <a:tc>
                  <a:txBody>
                    <a:bodyPr/>
                    <a:lstStyle/>
                    <a:p>
                      <a:pPr algn="ctr"/>
                      <a:r>
                        <a:rPr lang="kk-KZ" dirty="0">
                          <a:solidFill>
                            <a:schemeClr val="tx1"/>
                          </a:solidFill>
                          <a:latin typeface="Times New Roman" pitchFamily="18" charset="0"/>
                          <a:cs typeface="Times New Roman" pitchFamily="18" charset="0"/>
                        </a:rPr>
                        <a:t>ТТЕ грант</a:t>
                      </a:r>
                      <a:endParaRPr lang="ru-RU"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algn="ctr"/>
                      <a:r>
                        <a:rPr lang="kk-KZ" dirty="0">
                          <a:solidFill>
                            <a:schemeClr val="tx1"/>
                          </a:solidFill>
                          <a:latin typeface="Times New Roman" pitchFamily="18" charset="0"/>
                          <a:cs typeface="Times New Roman" pitchFamily="18" charset="0"/>
                        </a:rPr>
                        <a:t>Ақылы</a:t>
                      </a:r>
                      <a:endParaRPr lang="ru-RU" dirty="0">
                        <a:solidFill>
                          <a:schemeClr val="tx1"/>
                        </a:solidFill>
                        <a:latin typeface="Times New Roman" pitchFamily="18" charset="0"/>
                        <a:cs typeface="Times New Roman" pitchFamily="18" charset="0"/>
                      </a:endParaRPr>
                    </a:p>
                  </a:txBody>
                  <a:tcPr/>
                </a:tc>
                <a:tc>
                  <a:txBody>
                    <a:bodyPr/>
                    <a:lstStyle/>
                    <a:p>
                      <a:pPr algn="ctr"/>
                      <a:r>
                        <a:rPr lang="kk-KZ" dirty="0">
                          <a:solidFill>
                            <a:schemeClr val="tx1"/>
                          </a:solidFill>
                          <a:latin typeface="Times New Roman" pitchFamily="18" charset="0"/>
                          <a:cs typeface="Times New Roman" pitchFamily="18" charset="0"/>
                        </a:rPr>
                        <a:t>Барлығы</a:t>
                      </a:r>
                      <a:endParaRPr lang="ru-RU"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3483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kk-KZ" dirty="0">
                          <a:solidFill>
                            <a:schemeClr val="tx1"/>
                          </a:solidFill>
                          <a:latin typeface="Times New Roman" pitchFamily="18" charset="0"/>
                          <a:cs typeface="Times New Roman" pitchFamily="18" charset="0"/>
                        </a:rPr>
                        <a:t>1 курс</a:t>
                      </a:r>
                      <a:endParaRPr lang="ru-RU" dirty="0">
                        <a:solidFill>
                          <a:schemeClr val="tx1"/>
                        </a:solidFill>
                        <a:latin typeface="Times New Roman" pitchFamily="18" charset="0"/>
                        <a:cs typeface="Times New Roman"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ru-RU" b="1" dirty="0">
                        <a:latin typeface="Times New Roman" pitchFamily="18" charset="0"/>
                        <a:cs typeface="Times New Roman" pitchFamily="18" charset="0"/>
                      </a:endParaRPr>
                    </a:p>
                  </a:txBody>
                  <a:tcPr/>
                </a:tc>
                <a:tc>
                  <a:txBody>
                    <a:bodyPr/>
                    <a:lstStyle/>
                    <a:p>
                      <a:pPr algn="ctr"/>
                      <a:endParaRPr lang="ru-RU" b="1" dirty="0">
                        <a:latin typeface="Times New Roman" pitchFamily="18" charset="0"/>
                        <a:cs typeface="Times New Roman" pitchFamily="18" charset="0"/>
                      </a:endParaRPr>
                    </a:p>
                  </a:txBody>
                  <a:tcPr/>
                </a:tc>
                <a:tc>
                  <a:txBody>
                    <a:bodyPr/>
                    <a:lstStyle/>
                    <a:p>
                      <a:pPr algn="ctr"/>
                      <a:r>
                        <a:rPr lang="kk-KZ" b="1" dirty="0" smtClean="0">
                          <a:latin typeface="Times New Roman" pitchFamily="18" charset="0"/>
                          <a:cs typeface="Times New Roman" pitchFamily="18" charset="0"/>
                        </a:rPr>
                        <a:t>7</a:t>
                      </a:r>
                      <a:endParaRPr lang="ru-RU" b="1"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tcPr>
                </a:tc>
                <a:tc>
                  <a:txBody>
                    <a:bodyPr/>
                    <a:lstStyle/>
                    <a:p>
                      <a:pPr algn="ctr"/>
                      <a:r>
                        <a:rPr lang="kk-KZ" b="1" dirty="0">
                          <a:latin typeface="Times New Roman" pitchFamily="18" charset="0"/>
                          <a:cs typeface="Times New Roman" pitchFamily="18" charset="0"/>
                        </a:rPr>
                        <a:t>-</a:t>
                      </a:r>
                      <a:endParaRPr lang="ru-RU"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algn="ctr"/>
                      <a:r>
                        <a:rPr lang="kk-KZ" b="1" dirty="0" smtClean="0">
                          <a:latin typeface="Times New Roman" pitchFamily="18" charset="0"/>
                          <a:cs typeface="Times New Roman" pitchFamily="18" charset="0"/>
                        </a:rPr>
                        <a:t>5</a:t>
                      </a:r>
                      <a:endParaRPr lang="ru-RU" b="1" dirty="0">
                        <a:latin typeface="Times New Roman" pitchFamily="18" charset="0"/>
                        <a:cs typeface="Times New Roman" pitchFamily="18" charset="0"/>
                      </a:endParaRPr>
                    </a:p>
                  </a:txBody>
                  <a:tcPr/>
                </a:tc>
                <a:tc>
                  <a:txBody>
                    <a:bodyPr/>
                    <a:lstStyle/>
                    <a:p>
                      <a:pPr algn="ctr"/>
                      <a:r>
                        <a:rPr lang="kk-KZ" b="1" dirty="0" smtClean="0">
                          <a:latin typeface="Times New Roman" pitchFamily="18" charset="0"/>
                          <a:cs typeface="Times New Roman" pitchFamily="18" charset="0"/>
                        </a:rPr>
                        <a:t>12</a:t>
                      </a:r>
                      <a:endParaRPr lang="ru-RU" b="1"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3483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kk-KZ" dirty="0">
                          <a:solidFill>
                            <a:schemeClr val="tx1"/>
                          </a:solidFill>
                          <a:latin typeface="Times New Roman" pitchFamily="18" charset="0"/>
                          <a:cs typeface="Times New Roman" pitchFamily="18" charset="0"/>
                        </a:rPr>
                        <a:t>2 курс</a:t>
                      </a:r>
                      <a:endParaRPr lang="ru-RU" dirty="0">
                        <a:solidFill>
                          <a:schemeClr val="tx1"/>
                        </a:solidFill>
                        <a:latin typeface="Times New Roman" pitchFamily="18" charset="0"/>
                        <a:cs typeface="Times New Roman"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ru-RU" b="1" dirty="0">
                        <a:latin typeface="Times New Roman" pitchFamily="18" charset="0"/>
                        <a:cs typeface="Times New Roman" pitchFamily="18" charset="0"/>
                      </a:endParaRPr>
                    </a:p>
                  </a:txBody>
                  <a:tcPr/>
                </a:tc>
                <a:tc>
                  <a:txBody>
                    <a:bodyPr/>
                    <a:lstStyle/>
                    <a:p>
                      <a:pPr algn="ctr"/>
                      <a:endParaRPr lang="ru-RU" b="1" dirty="0">
                        <a:latin typeface="Times New Roman" pitchFamily="18" charset="0"/>
                        <a:cs typeface="Times New Roman" pitchFamily="18" charset="0"/>
                      </a:endParaRPr>
                    </a:p>
                  </a:txBody>
                  <a:tcPr/>
                </a:tc>
                <a:tc>
                  <a:txBody>
                    <a:bodyPr/>
                    <a:lstStyle/>
                    <a:p>
                      <a:pPr algn="ctr"/>
                      <a:endParaRPr lang="ru-RU" b="1"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tcPr>
                </a:tc>
                <a:tc>
                  <a:txBody>
                    <a:bodyPr/>
                    <a:lstStyle/>
                    <a:p>
                      <a:pPr algn="ctr"/>
                      <a:endParaRPr lang="ru-RU"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algn="ctr"/>
                      <a:endParaRPr lang="ru-RU" b="1" dirty="0">
                        <a:latin typeface="Times New Roman" pitchFamily="18" charset="0"/>
                        <a:cs typeface="Times New Roman" pitchFamily="18" charset="0"/>
                      </a:endParaRPr>
                    </a:p>
                  </a:txBody>
                  <a:tcPr/>
                </a:tc>
                <a:tc>
                  <a:txBody>
                    <a:bodyPr/>
                    <a:lstStyle/>
                    <a:p>
                      <a:pPr algn="ctr"/>
                      <a:endParaRPr lang="ru-RU" b="1"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3483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kk-KZ" dirty="0">
                          <a:solidFill>
                            <a:schemeClr val="tx1"/>
                          </a:solidFill>
                          <a:latin typeface="Times New Roman" pitchFamily="18" charset="0"/>
                          <a:cs typeface="Times New Roman" pitchFamily="18" charset="0"/>
                        </a:rPr>
                        <a:t>3 курс</a:t>
                      </a:r>
                      <a:endParaRPr lang="ru-RU" dirty="0">
                        <a:solidFill>
                          <a:schemeClr val="tx1"/>
                        </a:solidFill>
                        <a:latin typeface="Times New Roman" pitchFamily="18" charset="0"/>
                        <a:cs typeface="Times New Roman"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ru-RU" b="1" dirty="0">
                        <a:latin typeface="Times New Roman" pitchFamily="18" charset="0"/>
                        <a:cs typeface="Times New Roman" pitchFamily="18" charset="0"/>
                      </a:endParaRPr>
                    </a:p>
                  </a:txBody>
                  <a:tcPr/>
                </a:tc>
                <a:tc>
                  <a:txBody>
                    <a:bodyPr/>
                    <a:lstStyle/>
                    <a:p>
                      <a:pPr algn="ctr"/>
                      <a:endParaRPr lang="ru-RU" b="1" dirty="0">
                        <a:latin typeface="Times New Roman" pitchFamily="18" charset="0"/>
                        <a:cs typeface="Times New Roman" pitchFamily="18" charset="0"/>
                      </a:endParaRPr>
                    </a:p>
                  </a:txBody>
                  <a:tcPr/>
                </a:tc>
                <a:tc>
                  <a:txBody>
                    <a:bodyPr/>
                    <a:lstStyle/>
                    <a:p>
                      <a:pPr algn="ctr"/>
                      <a:endParaRPr lang="ru-RU" b="1"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tcPr>
                </a:tc>
                <a:tc>
                  <a:txBody>
                    <a:bodyPr/>
                    <a:lstStyle/>
                    <a:p>
                      <a:pPr algn="ctr"/>
                      <a:endParaRPr lang="ru-RU"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algn="ctr"/>
                      <a:endParaRPr lang="ru-RU" b="1" dirty="0">
                        <a:latin typeface="Times New Roman" pitchFamily="18" charset="0"/>
                        <a:cs typeface="Times New Roman" pitchFamily="18" charset="0"/>
                      </a:endParaRPr>
                    </a:p>
                  </a:txBody>
                  <a:tcPr/>
                </a:tc>
                <a:tc>
                  <a:txBody>
                    <a:bodyPr/>
                    <a:lstStyle/>
                    <a:p>
                      <a:pPr algn="ctr"/>
                      <a:endParaRPr lang="ru-RU" b="1"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3483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kk-KZ" dirty="0">
                          <a:solidFill>
                            <a:schemeClr val="tx1"/>
                          </a:solidFill>
                          <a:latin typeface="Times New Roman" pitchFamily="18" charset="0"/>
                          <a:cs typeface="Times New Roman" pitchFamily="18" charset="0"/>
                        </a:rPr>
                        <a:t>4 курс</a:t>
                      </a:r>
                      <a:endParaRPr lang="ru-RU" dirty="0">
                        <a:solidFill>
                          <a:schemeClr val="tx1"/>
                        </a:solidFill>
                        <a:latin typeface="Times New Roman" pitchFamily="18" charset="0"/>
                        <a:cs typeface="Times New Roman"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ru-RU" b="1" dirty="0">
                        <a:latin typeface="Times New Roman" pitchFamily="18" charset="0"/>
                        <a:cs typeface="Times New Roman" pitchFamily="18" charset="0"/>
                      </a:endParaRPr>
                    </a:p>
                  </a:txBody>
                  <a:tcPr/>
                </a:tc>
                <a:tc>
                  <a:txBody>
                    <a:bodyPr/>
                    <a:lstStyle/>
                    <a:p>
                      <a:pPr algn="ctr"/>
                      <a:endParaRPr lang="ru-RU" b="1" dirty="0">
                        <a:latin typeface="Times New Roman" pitchFamily="18" charset="0"/>
                        <a:cs typeface="Times New Roman" pitchFamily="18" charset="0"/>
                      </a:endParaRPr>
                    </a:p>
                  </a:txBody>
                  <a:tcPr/>
                </a:tc>
                <a:tc>
                  <a:txBody>
                    <a:bodyPr/>
                    <a:lstStyle/>
                    <a:p>
                      <a:pPr algn="ctr"/>
                      <a:endParaRPr lang="ru-RU" b="1"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tcPr>
                </a:tc>
                <a:tc>
                  <a:txBody>
                    <a:bodyPr/>
                    <a:lstStyle/>
                    <a:p>
                      <a:pPr algn="ctr"/>
                      <a:endParaRPr lang="ru-RU"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algn="ctr"/>
                      <a:endParaRPr lang="ru-RU" b="1" dirty="0">
                        <a:latin typeface="Times New Roman" pitchFamily="18" charset="0"/>
                        <a:cs typeface="Times New Roman" pitchFamily="18" charset="0"/>
                      </a:endParaRPr>
                    </a:p>
                  </a:txBody>
                  <a:tcPr/>
                </a:tc>
                <a:tc>
                  <a:txBody>
                    <a:bodyPr/>
                    <a:lstStyle/>
                    <a:p>
                      <a:pPr algn="ctr"/>
                      <a:endParaRPr lang="ru-RU" b="1"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3483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kk-KZ" b="1" dirty="0">
                          <a:latin typeface="Times New Roman" pitchFamily="18" charset="0"/>
                          <a:cs typeface="Times New Roman" pitchFamily="18" charset="0"/>
                        </a:rPr>
                        <a:t>Барлығы</a:t>
                      </a:r>
                      <a:endParaRPr lang="ru-RU" b="1" dirty="0">
                        <a:latin typeface="Times New Roman" pitchFamily="18" charset="0"/>
                        <a:cs typeface="Times New Roman" pitchFamily="18" charset="0"/>
                      </a:endParaRPr>
                    </a:p>
                  </a:txBody>
                  <a:tcPr/>
                </a:tc>
                <a:tc>
                  <a:txBody>
                    <a:bodyPr/>
                    <a:lstStyle/>
                    <a:p>
                      <a:pPr algn="ctr"/>
                      <a:endParaRPr lang="ru-RU" b="1" dirty="0">
                        <a:latin typeface="Times New Roman" pitchFamily="18" charset="0"/>
                        <a:cs typeface="Times New Roman" pitchFamily="18" charset="0"/>
                      </a:endParaRPr>
                    </a:p>
                  </a:txBody>
                  <a:tcPr/>
                </a:tc>
                <a:tc>
                  <a:txBody>
                    <a:bodyPr/>
                    <a:lstStyle/>
                    <a:p>
                      <a:pPr algn="ctr"/>
                      <a:r>
                        <a:rPr lang="kk-KZ" b="1" dirty="0" smtClean="0">
                          <a:latin typeface="Times New Roman" pitchFamily="18" charset="0"/>
                          <a:cs typeface="Times New Roman" pitchFamily="18" charset="0"/>
                        </a:rPr>
                        <a:t>7</a:t>
                      </a:r>
                      <a:endParaRPr lang="ru-RU" b="1"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tcPr>
                </a:tc>
                <a:tc>
                  <a:txBody>
                    <a:bodyPr/>
                    <a:lstStyle/>
                    <a:p>
                      <a:pPr algn="ctr"/>
                      <a:r>
                        <a:rPr lang="kk-KZ"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algn="ctr"/>
                      <a:r>
                        <a:rPr lang="kk-KZ" b="1" dirty="0" smtClean="0">
                          <a:latin typeface="Times New Roman" pitchFamily="18" charset="0"/>
                          <a:cs typeface="Times New Roman" pitchFamily="18" charset="0"/>
                        </a:rPr>
                        <a:t>5</a:t>
                      </a:r>
                      <a:endParaRPr lang="ru-RU" b="1" dirty="0">
                        <a:latin typeface="Times New Roman" pitchFamily="18" charset="0"/>
                        <a:cs typeface="Times New Roman" pitchFamily="18" charset="0"/>
                      </a:endParaRPr>
                    </a:p>
                  </a:txBody>
                  <a:tcPr/>
                </a:tc>
                <a:tc>
                  <a:txBody>
                    <a:bodyPr/>
                    <a:lstStyle/>
                    <a:p>
                      <a:pPr algn="ctr"/>
                      <a:r>
                        <a:rPr lang="kk-KZ" b="1" dirty="0" smtClean="0">
                          <a:latin typeface="Times New Roman" pitchFamily="18" charset="0"/>
                          <a:cs typeface="Times New Roman" pitchFamily="18" charset="0"/>
                        </a:rPr>
                        <a:t>12</a:t>
                      </a:r>
                      <a:endParaRPr lang="ru-RU" b="1" dirty="0">
                        <a:latin typeface="Times New Roman" pitchFamily="18" charset="0"/>
                        <a:cs typeface="Times New Roman" pitchFamily="18" charset="0"/>
                      </a:endParaRPr>
                    </a:p>
                  </a:txBody>
                  <a:tcPr/>
                </a:tc>
                <a:extLst>
                  <a:ext uri="{0D108BD9-81ED-4DB2-BD59-A6C34878D82A}">
                    <a16:rowId xmlns:a16="http://schemas.microsoft.com/office/drawing/2014/main" val="10005"/>
                  </a:ext>
                </a:extLst>
              </a:tr>
            </a:tbl>
          </a:graphicData>
        </a:graphic>
      </p:graphicFrame>
      <p:sp>
        <p:nvSpPr>
          <p:cNvPr id="6" name="TextBox 5"/>
          <p:cNvSpPr txBox="1"/>
          <p:nvPr/>
        </p:nvSpPr>
        <p:spPr>
          <a:xfrm>
            <a:off x="2196663" y="903890"/>
            <a:ext cx="3775008" cy="400110"/>
          </a:xfrm>
          <a:prstGeom prst="rect">
            <a:avLst/>
          </a:prstGeom>
          <a:noFill/>
        </p:spPr>
        <p:txBody>
          <a:bodyPr wrap="none" rtlCol="0">
            <a:spAutoFit/>
          </a:bodyPr>
          <a:lstStyle/>
          <a:p>
            <a:r>
              <a:rPr lang="kk-KZ" sz="2000" b="1" dirty="0">
                <a:latin typeface="Times New Roman" pitchFamily="18" charset="0"/>
                <a:cs typeface="Times New Roman" pitchFamily="18" charset="0"/>
              </a:rPr>
              <a:t>6В03187 – Психология-Дінтану</a:t>
            </a:r>
            <a:endParaRPr lang="ru-RU" sz="2000" b="1"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961933811"/>
              </p:ext>
            </p:extLst>
          </p:nvPr>
        </p:nvGraphicFramePr>
        <p:xfrm>
          <a:off x="1759235" y="2060575"/>
          <a:ext cx="7300684" cy="1826263"/>
        </p:xfrm>
        <a:graphic>
          <a:graphicData uri="http://schemas.openxmlformats.org/drawingml/2006/table">
            <a:tbl>
              <a:tblPr firstRow="1" firstCol="1" bandRow="1">
                <a:tableStyleId>{D7AC3CCA-C797-4891-BE02-D94E43425B78}</a:tableStyleId>
              </a:tblPr>
              <a:tblGrid>
                <a:gridCol w="1825171">
                  <a:extLst>
                    <a:ext uri="{9D8B030D-6E8A-4147-A177-3AD203B41FA5}">
                      <a16:colId xmlns:a16="http://schemas.microsoft.com/office/drawing/2014/main" val="20000"/>
                    </a:ext>
                  </a:extLst>
                </a:gridCol>
                <a:gridCol w="1825171">
                  <a:extLst>
                    <a:ext uri="{9D8B030D-6E8A-4147-A177-3AD203B41FA5}">
                      <a16:colId xmlns:a16="http://schemas.microsoft.com/office/drawing/2014/main" val="20001"/>
                    </a:ext>
                  </a:extLst>
                </a:gridCol>
                <a:gridCol w="1825171">
                  <a:extLst>
                    <a:ext uri="{9D8B030D-6E8A-4147-A177-3AD203B41FA5}">
                      <a16:colId xmlns:a16="http://schemas.microsoft.com/office/drawing/2014/main" val="20002"/>
                    </a:ext>
                  </a:extLst>
                </a:gridCol>
                <a:gridCol w="1825171">
                  <a:extLst>
                    <a:ext uri="{9D8B030D-6E8A-4147-A177-3AD203B41FA5}">
                      <a16:colId xmlns:a16="http://schemas.microsoft.com/office/drawing/2014/main" val="20003"/>
                    </a:ext>
                  </a:extLst>
                </a:gridCol>
              </a:tblGrid>
              <a:tr h="153022">
                <a:tc rowSpan="2">
                  <a:txBody>
                    <a:bodyPr/>
                    <a:lstStyle/>
                    <a:p>
                      <a:pPr algn="ctr">
                        <a:lnSpc>
                          <a:spcPct val="107000"/>
                        </a:lnSpc>
                        <a:spcAft>
                          <a:spcPts val="0"/>
                        </a:spcAft>
                      </a:pPr>
                      <a:r>
                        <a:rPr lang="kk-KZ" sz="1400" dirty="0">
                          <a:effectLst/>
                          <a:latin typeface="Times New Roman" pitchFamily="18" charset="0"/>
                          <a:ea typeface="Tahoma" pitchFamily="34" charset="0"/>
                          <a:cs typeface="Times New Roman" pitchFamily="18" charset="0"/>
                        </a:rPr>
                        <a:t>Курстар</a:t>
                      </a:r>
                      <a:endParaRPr lang="ru-RU" sz="1400" dirty="0">
                        <a:solidFill>
                          <a:srgbClr val="FF0000"/>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lnSpc>
                          <a:spcPct val="107000"/>
                        </a:lnSpc>
                        <a:spcAft>
                          <a:spcPts val="0"/>
                        </a:spcAft>
                      </a:pPr>
                      <a:r>
                        <a:rPr lang="kk-KZ" sz="1400" dirty="0">
                          <a:effectLst/>
                          <a:latin typeface="Times New Roman" pitchFamily="18" charset="0"/>
                          <a:ea typeface="Tahoma" pitchFamily="34" charset="0"/>
                          <a:cs typeface="Times New Roman" pitchFamily="18" charset="0"/>
                        </a:rPr>
                        <a:t>Оқу әдебиеті</a:t>
                      </a:r>
                      <a:endParaRPr lang="ru-RU" sz="1400" dirty="0">
                        <a:solidFill>
                          <a:srgbClr val="FF0000"/>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lnSpc>
                          <a:spcPct val="107000"/>
                        </a:lnSpc>
                        <a:spcAft>
                          <a:spcPts val="0"/>
                        </a:spcAft>
                      </a:pPr>
                      <a:r>
                        <a:rPr lang="kk-KZ" sz="1400" dirty="0">
                          <a:effectLst/>
                          <a:latin typeface="Times New Roman" pitchFamily="18" charset="0"/>
                          <a:ea typeface="Tahoma" pitchFamily="34" charset="0"/>
                          <a:cs typeface="Times New Roman" pitchFamily="18" charset="0"/>
                        </a:rPr>
                        <a:t>Оқу-әдістемелік, ғылыми әдебиеттер</a:t>
                      </a:r>
                      <a:endParaRPr lang="ru-RU" sz="1400" dirty="0">
                        <a:solidFill>
                          <a:srgbClr val="FF0000"/>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lnSpc>
                          <a:spcPct val="107000"/>
                        </a:lnSpc>
                        <a:spcAft>
                          <a:spcPts val="0"/>
                        </a:spcAft>
                      </a:pPr>
                      <a:r>
                        <a:rPr lang="kk-KZ" sz="1400" dirty="0">
                          <a:effectLst/>
                          <a:latin typeface="Times New Roman" pitchFamily="18" charset="0"/>
                          <a:ea typeface="Tahoma" pitchFamily="34" charset="0"/>
                          <a:cs typeface="Times New Roman" pitchFamily="18" charset="0"/>
                        </a:rPr>
                        <a:t>Жалпы</a:t>
                      </a:r>
                      <a:endParaRPr lang="ru-RU" sz="1400" dirty="0">
                        <a:solidFill>
                          <a:srgbClr val="FF0000"/>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extLst>
                  <a:ext uri="{0D108BD9-81ED-4DB2-BD59-A6C34878D82A}">
                    <a16:rowId xmlns:a16="http://schemas.microsoft.com/office/drawing/2014/main" val="10000"/>
                  </a:ext>
                </a:extLst>
              </a:tr>
              <a:tr h="153022">
                <a:tc vMerge="1">
                  <a:txBody>
                    <a:bodyPr/>
                    <a:lstStyle/>
                    <a:p>
                      <a:endParaRPr lang="ru-RU"/>
                    </a:p>
                  </a:txBody>
                  <a:tcPr/>
                </a:tc>
                <a:tc>
                  <a:txBody>
                    <a:bodyPr/>
                    <a:lstStyle/>
                    <a:p>
                      <a:pPr algn="ctr">
                        <a:lnSpc>
                          <a:spcPct val="107000"/>
                        </a:lnSpc>
                        <a:spcAft>
                          <a:spcPts val="0"/>
                        </a:spcAft>
                      </a:pPr>
                      <a:r>
                        <a:rPr lang="kk-KZ" sz="1400" dirty="0">
                          <a:effectLst/>
                          <a:latin typeface="Times New Roman" pitchFamily="18" charset="0"/>
                          <a:ea typeface="Tahoma" pitchFamily="34" charset="0"/>
                          <a:cs typeface="Times New Roman" pitchFamily="18" charset="0"/>
                        </a:rPr>
                        <a:t>саны</a:t>
                      </a:r>
                      <a:endParaRPr lang="ru-RU" sz="1400" dirty="0">
                        <a:solidFill>
                          <a:srgbClr val="FF0000"/>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lnSpc>
                          <a:spcPct val="107000"/>
                        </a:lnSpc>
                        <a:spcAft>
                          <a:spcPts val="0"/>
                        </a:spcAft>
                      </a:pPr>
                      <a:r>
                        <a:rPr lang="kk-KZ" sz="1400">
                          <a:effectLst/>
                          <a:latin typeface="Times New Roman" pitchFamily="18" charset="0"/>
                          <a:ea typeface="Tahoma" pitchFamily="34" charset="0"/>
                          <a:cs typeface="Times New Roman" pitchFamily="18" charset="0"/>
                        </a:rPr>
                        <a:t>саны</a:t>
                      </a:r>
                      <a:endParaRPr lang="ru-RU" sz="1400">
                        <a:solidFill>
                          <a:srgbClr val="FF0000"/>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lnSpc>
                          <a:spcPct val="107000"/>
                        </a:lnSpc>
                        <a:spcAft>
                          <a:spcPts val="0"/>
                        </a:spcAft>
                      </a:pPr>
                      <a:r>
                        <a:rPr lang="kk-KZ" sz="1400">
                          <a:effectLst/>
                          <a:latin typeface="Times New Roman" pitchFamily="18" charset="0"/>
                          <a:ea typeface="Tahoma" pitchFamily="34" charset="0"/>
                          <a:cs typeface="Times New Roman" pitchFamily="18" charset="0"/>
                        </a:rPr>
                        <a:t>саны</a:t>
                      </a:r>
                      <a:endParaRPr lang="ru-RU" sz="1400">
                        <a:solidFill>
                          <a:srgbClr val="FF0000"/>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extLst>
                  <a:ext uri="{0D108BD9-81ED-4DB2-BD59-A6C34878D82A}">
                    <a16:rowId xmlns:a16="http://schemas.microsoft.com/office/drawing/2014/main" val="10001"/>
                  </a:ext>
                </a:extLst>
              </a:tr>
              <a:tr h="153022">
                <a:tc>
                  <a:txBody>
                    <a:bodyPr/>
                    <a:lstStyle/>
                    <a:p>
                      <a:pPr algn="ctr">
                        <a:lnSpc>
                          <a:spcPct val="107000"/>
                        </a:lnSpc>
                        <a:spcAft>
                          <a:spcPts val="0"/>
                        </a:spcAft>
                      </a:pPr>
                      <a:r>
                        <a:rPr lang="kk-KZ" sz="1400" dirty="0">
                          <a:effectLst/>
                          <a:latin typeface="Times New Roman" pitchFamily="18" charset="0"/>
                          <a:ea typeface="Tahoma" pitchFamily="34" charset="0"/>
                          <a:cs typeface="Times New Roman" pitchFamily="18" charset="0"/>
                        </a:rPr>
                        <a:t>1</a:t>
                      </a:r>
                      <a:endParaRPr lang="ru-RU" sz="1400" dirty="0">
                        <a:solidFill>
                          <a:srgbClr val="FF0000"/>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lnSpc>
                          <a:spcPct val="107000"/>
                        </a:lnSpc>
                        <a:spcAft>
                          <a:spcPts val="0"/>
                        </a:spcAft>
                      </a:pPr>
                      <a:r>
                        <a:rPr lang="kk-KZ" sz="1400" dirty="0" smtClean="0">
                          <a:solidFill>
                            <a:schemeClr val="tx1"/>
                          </a:solidFill>
                          <a:effectLst/>
                          <a:latin typeface="Times New Roman" pitchFamily="18" charset="0"/>
                          <a:ea typeface="Tahoma" pitchFamily="34" charset="0"/>
                          <a:cs typeface="Times New Roman" pitchFamily="18" charset="0"/>
                        </a:rPr>
                        <a:t>68</a:t>
                      </a:r>
                      <a:endParaRPr lang="ru-RU" sz="1400" dirty="0">
                        <a:solidFill>
                          <a:schemeClr val="tx1"/>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lnSpc>
                          <a:spcPct val="107000"/>
                        </a:lnSpc>
                        <a:spcAft>
                          <a:spcPts val="0"/>
                        </a:spcAft>
                      </a:pPr>
                      <a:r>
                        <a:rPr lang="kk-KZ" sz="1400" dirty="0" smtClean="0">
                          <a:solidFill>
                            <a:schemeClr val="tx1"/>
                          </a:solidFill>
                          <a:effectLst/>
                          <a:latin typeface="Times New Roman" pitchFamily="18" charset="0"/>
                          <a:ea typeface="Tahoma" pitchFamily="34" charset="0"/>
                          <a:cs typeface="Times New Roman" pitchFamily="18" charset="0"/>
                        </a:rPr>
                        <a:t>60</a:t>
                      </a:r>
                      <a:endParaRPr lang="ru-RU" sz="1400" dirty="0">
                        <a:solidFill>
                          <a:schemeClr val="tx1"/>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r>
                        <a:rPr lang="kk-KZ" sz="1400" dirty="0" smtClean="0">
                          <a:solidFill>
                            <a:schemeClr val="tx1"/>
                          </a:solidFill>
                          <a:latin typeface="Times New Roman" pitchFamily="18" charset="0"/>
                          <a:cs typeface="Times New Roman" pitchFamily="18" charset="0"/>
                        </a:rPr>
                        <a:t>128</a:t>
                      </a:r>
                      <a:endParaRPr lang="ru-RU" sz="1400" dirty="0">
                        <a:solidFill>
                          <a:schemeClr val="tx1"/>
                        </a:solidFill>
                        <a:latin typeface="Times New Roman" pitchFamily="18" charset="0"/>
                        <a:cs typeface="Times New Roman" pitchFamily="18" charset="0"/>
                      </a:endParaRPr>
                    </a:p>
                  </a:txBody>
                  <a:tcPr marL="58500" marR="58500" marT="0" marB="0">
                    <a:solidFill>
                      <a:schemeClr val="accent1">
                        <a:lumMod val="40000"/>
                        <a:lumOff val="60000"/>
                      </a:schemeClr>
                    </a:solidFill>
                  </a:tcPr>
                </a:tc>
                <a:extLst>
                  <a:ext uri="{0D108BD9-81ED-4DB2-BD59-A6C34878D82A}">
                    <a16:rowId xmlns:a16="http://schemas.microsoft.com/office/drawing/2014/main" val="10002"/>
                  </a:ext>
                </a:extLst>
              </a:tr>
              <a:tr h="153022">
                <a:tc>
                  <a:txBody>
                    <a:bodyPr/>
                    <a:lstStyle/>
                    <a:p>
                      <a:pPr algn="ctr">
                        <a:lnSpc>
                          <a:spcPct val="107000"/>
                        </a:lnSpc>
                        <a:spcAft>
                          <a:spcPts val="0"/>
                        </a:spcAft>
                      </a:pPr>
                      <a:r>
                        <a:rPr lang="kk-KZ" sz="1400">
                          <a:effectLst/>
                          <a:latin typeface="Times New Roman" pitchFamily="18" charset="0"/>
                          <a:ea typeface="Tahoma" pitchFamily="34" charset="0"/>
                          <a:cs typeface="Times New Roman" pitchFamily="18" charset="0"/>
                        </a:rPr>
                        <a:t>2</a:t>
                      </a:r>
                      <a:endParaRPr lang="ru-RU" sz="1400">
                        <a:solidFill>
                          <a:srgbClr val="FF0000"/>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lnSpc>
                          <a:spcPct val="107000"/>
                        </a:lnSpc>
                        <a:spcAft>
                          <a:spcPts val="0"/>
                        </a:spcAft>
                      </a:pPr>
                      <a:r>
                        <a:rPr lang="kk-KZ" sz="1400" dirty="0" smtClean="0">
                          <a:solidFill>
                            <a:schemeClr val="tx1"/>
                          </a:solidFill>
                          <a:effectLst/>
                          <a:latin typeface="Times New Roman" pitchFamily="18" charset="0"/>
                          <a:ea typeface="Tahoma" pitchFamily="34" charset="0"/>
                          <a:cs typeface="Times New Roman" pitchFamily="18" charset="0"/>
                        </a:rPr>
                        <a:t>72</a:t>
                      </a:r>
                      <a:endParaRPr lang="ru-RU" sz="1400" dirty="0">
                        <a:solidFill>
                          <a:schemeClr val="tx1"/>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lnSpc>
                          <a:spcPct val="107000"/>
                        </a:lnSpc>
                        <a:spcAft>
                          <a:spcPts val="0"/>
                        </a:spcAft>
                      </a:pPr>
                      <a:r>
                        <a:rPr lang="kk-KZ" sz="1400" dirty="0" smtClean="0">
                          <a:solidFill>
                            <a:schemeClr val="tx1"/>
                          </a:solidFill>
                          <a:effectLst/>
                          <a:latin typeface="Times New Roman" pitchFamily="18" charset="0"/>
                          <a:ea typeface="Tahoma" pitchFamily="34" charset="0"/>
                          <a:cs typeface="Times New Roman" pitchFamily="18" charset="0"/>
                        </a:rPr>
                        <a:t>66</a:t>
                      </a:r>
                      <a:endParaRPr lang="ru-RU" sz="1400" dirty="0">
                        <a:solidFill>
                          <a:schemeClr val="tx1"/>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r>
                        <a:rPr lang="kk-KZ" sz="1400" dirty="0" smtClean="0">
                          <a:solidFill>
                            <a:schemeClr val="tx1"/>
                          </a:solidFill>
                          <a:latin typeface="Times New Roman" pitchFamily="18" charset="0"/>
                          <a:cs typeface="Times New Roman" pitchFamily="18" charset="0"/>
                        </a:rPr>
                        <a:t>138</a:t>
                      </a:r>
                      <a:endParaRPr lang="ru-RU" sz="1400" dirty="0">
                        <a:solidFill>
                          <a:schemeClr val="tx1"/>
                        </a:solidFill>
                        <a:latin typeface="Times New Roman" pitchFamily="18" charset="0"/>
                        <a:cs typeface="Times New Roman" pitchFamily="18" charset="0"/>
                      </a:endParaRPr>
                    </a:p>
                  </a:txBody>
                  <a:tcPr marL="58500" marR="58500" marT="0" marB="0">
                    <a:solidFill>
                      <a:schemeClr val="accent1">
                        <a:lumMod val="40000"/>
                        <a:lumOff val="60000"/>
                      </a:schemeClr>
                    </a:solidFill>
                  </a:tcPr>
                </a:tc>
                <a:extLst>
                  <a:ext uri="{0D108BD9-81ED-4DB2-BD59-A6C34878D82A}">
                    <a16:rowId xmlns:a16="http://schemas.microsoft.com/office/drawing/2014/main" val="10003"/>
                  </a:ext>
                </a:extLst>
              </a:tr>
              <a:tr h="153022">
                <a:tc>
                  <a:txBody>
                    <a:bodyPr/>
                    <a:lstStyle/>
                    <a:p>
                      <a:pPr algn="ctr">
                        <a:lnSpc>
                          <a:spcPct val="107000"/>
                        </a:lnSpc>
                        <a:spcAft>
                          <a:spcPts val="0"/>
                        </a:spcAft>
                      </a:pPr>
                      <a:r>
                        <a:rPr lang="kk-KZ" sz="1400">
                          <a:effectLst/>
                          <a:latin typeface="Times New Roman" pitchFamily="18" charset="0"/>
                          <a:ea typeface="Tahoma" pitchFamily="34" charset="0"/>
                          <a:cs typeface="Times New Roman" pitchFamily="18" charset="0"/>
                        </a:rPr>
                        <a:t>3</a:t>
                      </a:r>
                      <a:endParaRPr lang="ru-RU" sz="1400">
                        <a:solidFill>
                          <a:srgbClr val="FF0000"/>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lnSpc>
                          <a:spcPct val="107000"/>
                        </a:lnSpc>
                        <a:spcAft>
                          <a:spcPts val="0"/>
                        </a:spcAft>
                      </a:pPr>
                      <a:r>
                        <a:rPr lang="kk-KZ" sz="1400" dirty="0" smtClean="0">
                          <a:solidFill>
                            <a:schemeClr val="tx1"/>
                          </a:solidFill>
                          <a:effectLst/>
                          <a:latin typeface="Times New Roman" pitchFamily="18" charset="0"/>
                          <a:ea typeface="Tahoma" pitchFamily="34" charset="0"/>
                          <a:cs typeface="Times New Roman" pitchFamily="18" charset="0"/>
                        </a:rPr>
                        <a:t>30</a:t>
                      </a:r>
                      <a:endParaRPr lang="ru-RU" sz="1400" dirty="0">
                        <a:solidFill>
                          <a:schemeClr val="tx1"/>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lnSpc>
                          <a:spcPct val="107000"/>
                        </a:lnSpc>
                        <a:spcAft>
                          <a:spcPts val="0"/>
                        </a:spcAft>
                      </a:pPr>
                      <a:r>
                        <a:rPr lang="kk-KZ" sz="1400" dirty="0" smtClean="0">
                          <a:solidFill>
                            <a:schemeClr val="tx1"/>
                          </a:solidFill>
                          <a:effectLst/>
                          <a:latin typeface="Times New Roman" pitchFamily="18" charset="0"/>
                          <a:ea typeface="Tahoma" pitchFamily="34" charset="0"/>
                          <a:cs typeface="Times New Roman" pitchFamily="18" charset="0"/>
                        </a:rPr>
                        <a:t>21</a:t>
                      </a:r>
                      <a:endParaRPr lang="ru-RU" sz="1400" dirty="0">
                        <a:solidFill>
                          <a:schemeClr val="tx1"/>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r>
                        <a:rPr lang="kk-KZ" sz="1400" dirty="0" smtClean="0">
                          <a:solidFill>
                            <a:schemeClr val="tx1"/>
                          </a:solidFill>
                          <a:latin typeface="Times New Roman" pitchFamily="18" charset="0"/>
                          <a:cs typeface="Times New Roman" pitchFamily="18" charset="0"/>
                        </a:rPr>
                        <a:t>51</a:t>
                      </a:r>
                      <a:endParaRPr lang="ru-RU" sz="1400" dirty="0">
                        <a:solidFill>
                          <a:schemeClr val="tx1"/>
                        </a:solidFill>
                        <a:latin typeface="Times New Roman" pitchFamily="18" charset="0"/>
                        <a:cs typeface="Times New Roman" pitchFamily="18" charset="0"/>
                      </a:endParaRPr>
                    </a:p>
                  </a:txBody>
                  <a:tcPr marL="58500" marR="58500" marT="0" marB="0">
                    <a:solidFill>
                      <a:schemeClr val="accent1">
                        <a:lumMod val="40000"/>
                        <a:lumOff val="60000"/>
                      </a:schemeClr>
                    </a:solidFill>
                  </a:tcPr>
                </a:tc>
                <a:extLst>
                  <a:ext uri="{0D108BD9-81ED-4DB2-BD59-A6C34878D82A}">
                    <a16:rowId xmlns:a16="http://schemas.microsoft.com/office/drawing/2014/main" val="10004"/>
                  </a:ext>
                </a:extLst>
              </a:tr>
              <a:tr h="153022">
                <a:tc>
                  <a:txBody>
                    <a:bodyPr/>
                    <a:lstStyle/>
                    <a:p>
                      <a:pPr algn="ctr">
                        <a:lnSpc>
                          <a:spcPct val="107000"/>
                        </a:lnSpc>
                        <a:spcAft>
                          <a:spcPts val="0"/>
                        </a:spcAft>
                      </a:pPr>
                      <a:r>
                        <a:rPr lang="kk-KZ" sz="1400">
                          <a:effectLst/>
                          <a:latin typeface="Times New Roman" pitchFamily="18" charset="0"/>
                          <a:ea typeface="Tahoma" pitchFamily="34" charset="0"/>
                          <a:cs typeface="Times New Roman" pitchFamily="18" charset="0"/>
                        </a:rPr>
                        <a:t>4</a:t>
                      </a:r>
                      <a:endParaRPr lang="ru-RU" sz="1400">
                        <a:solidFill>
                          <a:srgbClr val="FF0000"/>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lnSpc>
                          <a:spcPct val="107000"/>
                        </a:lnSpc>
                        <a:spcAft>
                          <a:spcPts val="0"/>
                        </a:spcAft>
                      </a:pPr>
                      <a:r>
                        <a:rPr lang="kk-KZ" sz="1400" dirty="0" smtClean="0">
                          <a:solidFill>
                            <a:schemeClr val="tx1"/>
                          </a:solidFill>
                          <a:effectLst/>
                          <a:latin typeface="Times New Roman" pitchFamily="18" charset="0"/>
                          <a:ea typeface="Tahoma" pitchFamily="34" charset="0"/>
                          <a:cs typeface="Times New Roman" pitchFamily="18" charset="0"/>
                        </a:rPr>
                        <a:t>14</a:t>
                      </a:r>
                      <a:endParaRPr lang="ru-RU" sz="1400" dirty="0">
                        <a:solidFill>
                          <a:schemeClr val="tx1"/>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lnSpc>
                          <a:spcPct val="107000"/>
                        </a:lnSpc>
                        <a:spcAft>
                          <a:spcPts val="0"/>
                        </a:spcAft>
                      </a:pPr>
                      <a:r>
                        <a:rPr lang="kk-KZ" sz="1400" dirty="0" smtClean="0">
                          <a:solidFill>
                            <a:schemeClr val="tx1"/>
                          </a:solidFill>
                          <a:effectLst/>
                          <a:latin typeface="Times New Roman" pitchFamily="18" charset="0"/>
                          <a:ea typeface="Tahoma" pitchFamily="34" charset="0"/>
                          <a:cs typeface="Times New Roman" pitchFamily="18" charset="0"/>
                        </a:rPr>
                        <a:t>10</a:t>
                      </a:r>
                      <a:endParaRPr lang="ru-RU" sz="1400" dirty="0">
                        <a:solidFill>
                          <a:schemeClr val="tx1"/>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r>
                        <a:rPr lang="kk-KZ" sz="1400" dirty="0" smtClean="0">
                          <a:solidFill>
                            <a:schemeClr val="tx1"/>
                          </a:solidFill>
                          <a:latin typeface="Times New Roman" pitchFamily="18" charset="0"/>
                          <a:cs typeface="Times New Roman" pitchFamily="18" charset="0"/>
                        </a:rPr>
                        <a:t>24</a:t>
                      </a:r>
                      <a:endParaRPr lang="ru-RU" sz="1400" dirty="0">
                        <a:solidFill>
                          <a:schemeClr val="tx1"/>
                        </a:solidFill>
                        <a:latin typeface="Times New Roman" pitchFamily="18" charset="0"/>
                        <a:cs typeface="Times New Roman" pitchFamily="18" charset="0"/>
                      </a:endParaRPr>
                    </a:p>
                  </a:txBody>
                  <a:tcPr marL="58500" marR="58500" marT="0" marB="0">
                    <a:solidFill>
                      <a:schemeClr val="accent1">
                        <a:lumMod val="40000"/>
                        <a:lumOff val="60000"/>
                      </a:schemeClr>
                    </a:solidFill>
                  </a:tcPr>
                </a:tc>
                <a:extLst>
                  <a:ext uri="{0D108BD9-81ED-4DB2-BD59-A6C34878D82A}">
                    <a16:rowId xmlns:a16="http://schemas.microsoft.com/office/drawing/2014/main" val="10005"/>
                  </a:ext>
                </a:extLst>
              </a:tr>
              <a:tr h="153022">
                <a:tc>
                  <a:txBody>
                    <a:bodyPr/>
                    <a:lstStyle/>
                    <a:p>
                      <a:pPr algn="ctr">
                        <a:lnSpc>
                          <a:spcPct val="107000"/>
                        </a:lnSpc>
                        <a:spcAft>
                          <a:spcPts val="0"/>
                        </a:spcAft>
                      </a:pPr>
                      <a:r>
                        <a:rPr lang="kk-KZ" sz="1400" dirty="0">
                          <a:effectLst/>
                          <a:latin typeface="Times New Roman" pitchFamily="18" charset="0"/>
                          <a:ea typeface="Tahoma" pitchFamily="34" charset="0"/>
                          <a:cs typeface="Times New Roman" pitchFamily="18" charset="0"/>
                        </a:rPr>
                        <a:t>Жалпы</a:t>
                      </a:r>
                      <a:endParaRPr lang="ru-RU" sz="1400" dirty="0">
                        <a:solidFill>
                          <a:srgbClr val="FF0000"/>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lnSpc>
                          <a:spcPct val="107000"/>
                        </a:lnSpc>
                        <a:spcAft>
                          <a:spcPts val="0"/>
                        </a:spcAft>
                      </a:pPr>
                      <a:r>
                        <a:rPr lang="kk-KZ" sz="1400" dirty="0" smtClean="0">
                          <a:solidFill>
                            <a:schemeClr val="tx1"/>
                          </a:solidFill>
                          <a:effectLst/>
                          <a:latin typeface="Times New Roman" pitchFamily="18" charset="0"/>
                          <a:ea typeface="Tahoma" pitchFamily="34" charset="0"/>
                          <a:cs typeface="Times New Roman" pitchFamily="18" charset="0"/>
                        </a:rPr>
                        <a:t>184</a:t>
                      </a:r>
                      <a:endParaRPr lang="ru-RU" sz="1400" dirty="0">
                        <a:solidFill>
                          <a:schemeClr val="tx1"/>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lnSpc>
                          <a:spcPct val="107000"/>
                        </a:lnSpc>
                        <a:spcAft>
                          <a:spcPts val="0"/>
                        </a:spcAft>
                      </a:pPr>
                      <a:r>
                        <a:rPr lang="kk-KZ" sz="1400" dirty="0" smtClean="0">
                          <a:solidFill>
                            <a:schemeClr val="tx1"/>
                          </a:solidFill>
                          <a:effectLst/>
                          <a:latin typeface="Times New Roman" pitchFamily="18" charset="0"/>
                          <a:ea typeface="Tahoma" pitchFamily="34" charset="0"/>
                          <a:cs typeface="Times New Roman" pitchFamily="18" charset="0"/>
                        </a:rPr>
                        <a:t>157</a:t>
                      </a:r>
                      <a:endParaRPr lang="ru-RU" sz="1400" dirty="0">
                        <a:solidFill>
                          <a:schemeClr val="tx1"/>
                        </a:solidFill>
                        <a:effectLst/>
                        <a:latin typeface="Times New Roman" pitchFamily="18" charset="0"/>
                        <a:ea typeface="Tahoma" pitchFamily="34" charset="0"/>
                        <a:cs typeface="Times New Roman" pitchFamily="18" charset="0"/>
                      </a:endParaRPr>
                    </a:p>
                  </a:txBody>
                  <a:tcPr marL="58500" marR="58500" marT="0" marB="0">
                    <a:solidFill>
                      <a:schemeClr val="accent1">
                        <a:lumMod val="40000"/>
                        <a:lumOff val="60000"/>
                      </a:schemeClr>
                    </a:solidFill>
                  </a:tcPr>
                </a:tc>
                <a:tc>
                  <a:txBody>
                    <a:bodyPr/>
                    <a:lstStyle/>
                    <a:p>
                      <a:pPr algn="ctr"/>
                      <a:r>
                        <a:rPr lang="kk-KZ" sz="1400" dirty="0" smtClean="0">
                          <a:solidFill>
                            <a:schemeClr val="tx1"/>
                          </a:solidFill>
                          <a:latin typeface="Times New Roman" pitchFamily="18" charset="0"/>
                          <a:cs typeface="Times New Roman" pitchFamily="18" charset="0"/>
                        </a:rPr>
                        <a:t>341</a:t>
                      </a:r>
                      <a:endParaRPr lang="ru-RU" sz="1400" dirty="0">
                        <a:solidFill>
                          <a:schemeClr val="tx1"/>
                        </a:solidFill>
                        <a:latin typeface="Times New Roman" pitchFamily="18" charset="0"/>
                        <a:cs typeface="Times New Roman" pitchFamily="18" charset="0"/>
                      </a:endParaRPr>
                    </a:p>
                  </a:txBody>
                  <a:tcPr marL="58500" marR="58500" marT="0" marB="0">
                    <a:solidFill>
                      <a:schemeClr val="accent1">
                        <a:lumMod val="40000"/>
                        <a:lumOff val="60000"/>
                      </a:schemeClr>
                    </a:solidFill>
                  </a:tcPr>
                </a:tc>
                <a:extLst>
                  <a:ext uri="{0D108BD9-81ED-4DB2-BD59-A6C34878D82A}">
                    <a16:rowId xmlns:a16="http://schemas.microsoft.com/office/drawing/2014/main" val="10006"/>
                  </a:ext>
                </a:extLst>
              </a:tr>
            </a:tbl>
          </a:graphicData>
        </a:graphic>
      </p:graphicFrame>
      <p:sp>
        <p:nvSpPr>
          <p:cNvPr id="5" name="Прямоугольник 8"/>
          <p:cNvSpPr>
            <a:spLocks noChangeArrowheads="1"/>
          </p:cNvSpPr>
          <p:nvPr/>
        </p:nvSpPr>
        <p:spPr bwMode="auto">
          <a:xfrm>
            <a:off x="1529823" y="1052513"/>
            <a:ext cx="8207375" cy="684212"/>
          </a:xfrm>
          <a:prstGeom prst="rect">
            <a:avLst/>
          </a:prstGeom>
          <a:noFill/>
          <a:ln w="9525">
            <a:noFill/>
            <a:miter lim="800000"/>
            <a:headEnd/>
            <a:tailEnd/>
          </a:ln>
        </p:spPr>
        <p:txBody>
          <a:bodyPr>
            <a:spAutoFit/>
          </a:bodyPr>
          <a:lstStyle/>
          <a:p>
            <a:pPr algn="ctr">
              <a:lnSpc>
                <a:spcPct val="107000"/>
              </a:lnSpc>
              <a:spcAft>
                <a:spcPts val="800"/>
              </a:spcAft>
            </a:pPr>
            <a:r>
              <a:rPr lang="kk-KZ" b="1" u="sng" dirty="0">
                <a:latin typeface="Times New Roman" pitchFamily="18" charset="0"/>
                <a:ea typeface="Calibri" pitchFamily="34" charset="0"/>
                <a:cs typeface="Times New Roman" pitchFamily="18" charset="0"/>
              </a:rPr>
              <a:t>Білім беру бағдарламасы пәндерінің оқу және ғылыми әдебиеттермен қамтамасыз етілу картасы (№2 қосымша - </a:t>
            </a:r>
            <a:r>
              <a:rPr lang="kk-KZ" b="1" u="sng" dirty="0" smtClean="0">
                <a:latin typeface="Times New Roman" pitchFamily="18" charset="0"/>
                <a:ea typeface="Calibri" pitchFamily="34" charset="0"/>
                <a:cs typeface="Times New Roman" pitchFamily="18" charset="0"/>
              </a:rPr>
              <a:t>202</a:t>
            </a:r>
            <a:r>
              <a:rPr lang="en-US" b="1" u="sng" dirty="0" smtClean="0">
                <a:latin typeface="Times New Roman" pitchFamily="18" charset="0"/>
                <a:ea typeface="Calibri" pitchFamily="34" charset="0"/>
                <a:cs typeface="Times New Roman" pitchFamily="18" charset="0"/>
              </a:rPr>
              <a:t>3</a:t>
            </a:r>
            <a:r>
              <a:rPr lang="kk-KZ" b="1" u="sng" dirty="0" smtClean="0">
                <a:latin typeface="Times New Roman" pitchFamily="18" charset="0"/>
                <a:ea typeface="Calibri" pitchFamily="34" charset="0"/>
                <a:cs typeface="Times New Roman" pitchFamily="18" charset="0"/>
              </a:rPr>
              <a:t>-202</a:t>
            </a:r>
            <a:r>
              <a:rPr lang="en-US" b="1" u="sng" dirty="0" smtClean="0">
                <a:latin typeface="Times New Roman" pitchFamily="18" charset="0"/>
                <a:ea typeface="Calibri" pitchFamily="34" charset="0"/>
                <a:cs typeface="Times New Roman" pitchFamily="18" charset="0"/>
              </a:rPr>
              <a:t>4</a:t>
            </a:r>
            <a:r>
              <a:rPr lang="kk-KZ" b="1" u="sng" dirty="0" smtClean="0">
                <a:latin typeface="Times New Roman" pitchFamily="18" charset="0"/>
                <a:ea typeface="Calibri" pitchFamily="34" charset="0"/>
                <a:cs typeface="Times New Roman" pitchFamily="18" charset="0"/>
              </a:rPr>
              <a:t>)</a:t>
            </a:r>
            <a:endParaRPr lang="ru-RU" u="sng" dirty="0">
              <a:latin typeface="Calibri" pitchFamily="34" charset="0"/>
              <a:ea typeface="Calibri" pitchFamily="34" charset="0"/>
              <a:cs typeface="Times New Roman" pitchFamily="18" charset="0"/>
            </a:endParaRPr>
          </a:p>
        </p:txBody>
      </p:sp>
      <p:sp>
        <p:nvSpPr>
          <p:cNvPr id="6" name="Прямоугольник 10"/>
          <p:cNvSpPr>
            <a:spLocks noChangeArrowheads="1"/>
          </p:cNvSpPr>
          <p:nvPr/>
        </p:nvSpPr>
        <p:spPr bwMode="auto">
          <a:xfrm>
            <a:off x="1663481" y="4098543"/>
            <a:ext cx="8928100" cy="685800"/>
          </a:xfrm>
          <a:prstGeom prst="rect">
            <a:avLst/>
          </a:prstGeom>
          <a:noFill/>
          <a:ln w="9525">
            <a:noFill/>
            <a:miter lim="800000"/>
            <a:headEnd/>
            <a:tailEnd/>
          </a:ln>
        </p:spPr>
        <p:txBody>
          <a:bodyPr>
            <a:spAutoFit/>
          </a:bodyPr>
          <a:lstStyle/>
          <a:p>
            <a:pPr algn="ctr">
              <a:lnSpc>
                <a:spcPct val="107000"/>
              </a:lnSpc>
              <a:spcAft>
                <a:spcPts val="800"/>
              </a:spcAft>
            </a:pPr>
            <a:r>
              <a:rPr lang="kk-KZ" b="1" u="sng" dirty="0">
                <a:latin typeface="Times New Roman" pitchFamily="18" charset="0"/>
                <a:ea typeface="Calibri" pitchFamily="34" charset="0"/>
                <a:cs typeface="Times New Roman" pitchFamily="18" charset="0"/>
              </a:rPr>
              <a:t>Білім беру бағдарламасы пәндерінің цифрлық тасымалдағыштардағы оқу және ғылыми әдебиеттермен қамтамасыз етілу картасы (№8 қосымша - </a:t>
            </a:r>
            <a:r>
              <a:rPr lang="kk-KZ" b="1" u="sng" dirty="0" smtClean="0">
                <a:latin typeface="Times New Roman" pitchFamily="18" charset="0"/>
                <a:ea typeface="Calibri" pitchFamily="34" charset="0"/>
                <a:cs typeface="Times New Roman" pitchFamily="18" charset="0"/>
              </a:rPr>
              <a:t>202</a:t>
            </a:r>
            <a:r>
              <a:rPr lang="en-US" b="1" u="sng" dirty="0" smtClean="0">
                <a:latin typeface="Times New Roman" pitchFamily="18" charset="0"/>
                <a:ea typeface="Calibri" pitchFamily="34" charset="0"/>
                <a:cs typeface="Times New Roman" pitchFamily="18" charset="0"/>
              </a:rPr>
              <a:t>3</a:t>
            </a:r>
            <a:r>
              <a:rPr lang="kk-KZ" b="1" u="sng" dirty="0" smtClean="0">
                <a:latin typeface="Times New Roman" pitchFamily="18" charset="0"/>
                <a:ea typeface="Calibri" pitchFamily="34" charset="0"/>
                <a:cs typeface="Times New Roman" pitchFamily="18" charset="0"/>
              </a:rPr>
              <a:t>-202</a:t>
            </a:r>
            <a:r>
              <a:rPr lang="en-US" b="1" u="sng" dirty="0" smtClean="0">
                <a:latin typeface="Times New Roman" pitchFamily="18" charset="0"/>
                <a:ea typeface="Calibri" pitchFamily="34" charset="0"/>
                <a:cs typeface="Times New Roman" pitchFamily="18" charset="0"/>
              </a:rPr>
              <a:t>4</a:t>
            </a:r>
            <a:r>
              <a:rPr lang="kk-KZ" b="1" u="sng" dirty="0" smtClean="0">
                <a:latin typeface="Times New Roman" pitchFamily="18" charset="0"/>
                <a:ea typeface="Calibri" pitchFamily="34" charset="0"/>
                <a:cs typeface="Times New Roman" pitchFamily="18" charset="0"/>
              </a:rPr>
              <a:t>)</a:t>
            </a:r>
            <a:endParaRPr lang="ru-RU" u="sng" dirty="0">
              <a:latin typeface="Calibri" pitchFamily="34" charset="0"/>
              <a:ea typeface="Calibri" pitchFamily="34" charset="0"/>
              <a:cs typeface="Times New Roman" pitchFamily="18"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2290189263"/>
              </p:ext>
            </p:extLst>
          </p:nvPr>
        </p:nvGraphicFramePr>
        <p:xfrm>
          <a:off x="1979613" y="5013325"/>
          <a:ext cx="6281518" cy="1597980"/>
        </p:xfrm>
        <a:graphic>
          <a:graphicData uri="http://schemas.openxmlformats.org/drawingml/2006/table">
            <a:tbl>
              <a:tblPr firstRow="1" firstCol="1" bandRow="1">
                <a:tableStyleId>{0505E3EF-67EA-436B-97B2-0124C06EBD24}</a:tableStyleId>
              </a:tblPr>
              <a:tblGrid>
                <a:gridCol w="1472787">
                  <a:extLst>
                    <a:ext uri="{9D8B030D-6E8A-4147-A177-3AD203B41FA5}">
                      <a16:colId xmlns:a16="http://schemas.microsoft.com/office/drawing/2014/main" val="20000"/>
                    </a:ext>
                  </a:extLst>
                </a:gridCol>
                <a:gridCol w="4808731">
                  <a:extLst>
                    <a:ext uri="{9D8B030D-6E8A-4147-A177-3AD203B41FA5}">
                      <a16:colId xmlns:a16="http://schemas.microsoft.com/office/drawing/2014/main" val="20001"/>
                    </a:ext>
                  </a:extLst>
                </a:gridCol>
              </a:tblGrid>
              <a:tr h="0">
                <a:tc>
                  <a:txBody>
                    <a:bodyPr/>
                    <a:lstStyle/>
                    <a:p>
                      <a:pPr algn="ctr">
                        <a:lnSpc>
                          <a:spcPct val="107000"/>
                        </a:lnSpc>
                        <a:spcAft>
                          <a:spcPts val="0"/>
                        </a:spcAft>
                      </a:pPr>
                      <a:r>
                        <a:rPr lang="kk-KZ" sz="1400" dirty="0">
                          <a:effectLst/>
                          <a:latin typeface="Times New Roman" pitchFamily="18" charset="0"/>
                          <a:cs typeface="Times New Roman" pitchFamily="18" charset="0"/>
                        </a:rPr>
                        <a:t>Курстар</a:t>
                      </a:r>
                      <a:endParaRPr lang="ru-RU" sz="1400" b="1"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kk-KZ" sz="1400" dirty="0">
                          <a:effectLst/>
                          <a:latin typeface="Times New Roman" pitchFamily="18" charset="0"/>
                          <a:cs typeface="Times New Roman" pitchFamily="18" charset="0"/>
                        </a:rPr>
                        <a:t>Цифрлық тасымалдағыштардағы оқу және ғылыми әдебиеттер саны</a:t>
                      </a:r>
                      <a:endParaRPr lang="ru-RU" sz="1400" b="1"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tc>
                <a:extLst>
                  <a:ext uri="{0D108BD9-81ED-4DB2-BD59-A6C34878D82A}">
                    <a16:rowId xmlns:a16="http://schemas.microsoft.com/office/drawing/2014/main" val="10000"/>
                  </a:ext>
                </a:extLst>
              </a:tr>
              <a:tr h="0">
                <a:tc>
                  <a:txBody>
                    <a:bodyPr/>
                    <a:lstStyle/>
                    <a:p>
                      <a:pPr algn="ctr">
                        <a:lnSpc>
                          <a:spcPct val="107000"/>
                        </a:lnSpc>
                        <a:spcAft>
                          <a:spcPts val="0"/>
                        </a:spcAft>
                      </a:pPr>
                      <a:r>
                        <a:rPr lang="kk-KZ" sz="1400" dirty="0">
                          <a:effectLst/>
                          <a:latin typeface="Times New Roman" pitchFamily="18" charset="0"/>
                          <a:cs typeface="Times New Roman" pitchFamily="18" charset="0"/>
                        </a:rPr>
                        <a:t>1</a:t>
                      </a:r>
                      <a:endParaRPr lang="ru-RU" sz="1400" b="1"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kk-KZ" sz="1400" b="0" dirty="0" smtClean="0">
                          <a:solidFill>
                            <a:schemeClr val="tx1"/>
                          </a:solidFill>
                          <a:effectLst/>
                          <a:latin typeface="Times New Roman" pitchFamily="18" charset="0"/>
                          <a:ea typeface="Calibri" panose="020F0502020204030204" pitchFamily="34" charset="0"/>
                          <a:cs typeface="Times New Roman" pitchFamily="18" charset="0"/>
                        </a:rPr>
                        <a:t>54</a:t>
                      </a:r>
                      <a:endParaRPr lang="ru-RU" sz="1400" b="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tc>
                <a:extLst>
                  <a:ext uri="{0D108BD9-81ED-4DB2-BD59-A6C34878D82A}">
                    <a16:rowId xmlns:a16="http://schemas.microsoft.com/office/drawing/2014/main" val="10001"/>
                  </a:ext>
                </a:extLst>
              </a:tr>
              <a:tr h="0">
                <a:tc>
                  <a:txBody>
                    <a:bodyPr/>
                    <a:lstStyle/>
                    <a:p>
                      <a:pPr algn="ctr">
                        <a:lnSpc>
                          <a:spcPct val="107000"/>
                        </a:lnSpc>
                        <a:spcAft>
                          <a:spcPts val="0"/>
                        </a:spcAft>
                      </a:pPr>
                      <a:r>
                        <a:rPr lang="kk-KZ" sz="1400" dirty="0">
                          <a:effectLst/>
                          <a:latin typeface="Times New Roman" pitchFamily="18" charset="0"/>
                          <a:cs typeface="Times New Roman" pitchFamily="18" charset="0"/>
                        </a:rPr>
                        <a:t>2</a:t>
                      </a:r>
                      <a:endParaRPr lang="ru-RU" sz="1400" b="1"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kk-KZ" sz="1400" b="0" dirty="0" smtClean="0">
                          <a:solidFill>
                            <a:schemeClr val="tx1"/>
                          </a:solidFill>
                          <a:effectLst/>
                          <a:latin typeface="Times New Roman" pitchFamily="18" charset="0"/>
                          <a:ea typeface="Calibri" panose="020F0502020204030204" pitchFamily="34" charset="0"/>
                          <a:cs typeface="Times New Roman" pitchFamily="18" charset="0"/>
                        </a:rPr>
                        <a:t>63</a:t>
                      </a:r>
                      <a:endParaRPr lang="ru-RU" sz="1400" b="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tc>
                <a:extLst>
                  <a:ext uri="{0D108BD9-81ED-4DB2-BD59-A6C34878D82A}">
                    <a16:rowId xmlns:a16="http://schemas.microsoft.com/office/drawing/2014/main" val="10002"/>
                  </a:ext>
                </a:extLst>
              </a:tr>
              <a:tr h="0">
                <a:tc>
                  <a:txBody>
                    <a:bodyPr/>
                    <a:lstStyle/>
                    <a:p>
                      <a:pPr algn="ctr">
                        <a:lnSpc>
                          <a:spcPct val="107000"/>
                        </a:lnSpc>
                        <a:spcAft>
                          <a:spcPts val="0"/>
                        </a:spcAft>
                      </a:pPr>
                      <a:r>
                        <a:rPr lang="kk-KZ" sz="1400" dirty="0">
                          <a:effectLst/>
                          <a:latin typeface="Times New Roman" pitchFamily="18" charset="0"/>
                          <a:cs typeface="Times New Roman" pitchFamily="18" charset="0"/>
                        </a:rPr>
                        <a:t>3</a:t>
                      </a:r>
                      <a:endParaRPr lang="ru-RU" sz="1400" b="1"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kk-KZ" sz="1400" b="0" dirty="0" smtClean="0">
                          <a:solidFill>
                            <a:schemeClr val="tx1"/>
                          </a:solidFill>
                          <a:effectLst/>
                          <a:latin typeface="Times New Roman" pitchFamily="18" charset="0"/>
                          <a:ea typeface="Calibri" panose="020F0502020204030204" pitchFamily="34" charset="0"/>
                          <a:cs typeface="Times New Roman" pitchFamily="18" charset="0"/>
                        </a:rPr>
                        <a:t>26</a:t>
                      </a:r>
                      <a:endParaRPr lang="ru-RU" sz="1400" b="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tc>
                <a:extLst>
                  <a:ext uri="{0D108BD9-81ED-4DB2-BD59-A6C34878D82A}">
                    <a16:rowId xmlns:a16="http://schemas.microsoft.com/office/drawing/2014/main" val="10003"/>
                  </a:ext>
                </a:extLst>
              </a:tr>
              <a:tr h="0">
                <a:tc>
                  <a:txBody>
                    <a:bodyPr/>
                    <a:lstStyle/>
                    <a:p>
                      <a:pPr algn="ctr">
                        <a:lnSpc>
                          <a:spcPct val="107000"/>
                        </a:lnSpc>
                        <a:spcAft>
                          <a:spcPts val="0"/>
                        </a:spcAft>
                      </a:pPr>
                      <a:r>
                        <a:rPr lang="kk-KZ" sz="1400" dirty="0">
                          <a:effectLst/>
                          <a:latin typeface="Times New Roman" pitchFamily="18" charset="0"/>
                          <a:cs typeface="Times New Roman" pitchFamily="18" charset="0"/>
                        </a:rPr>
                        <a:t>4</a:t>
                      </a:r>
                      <a:endParaRPr lang="ru-RU" sz="1400" b="1"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kk-KZ" sz="1400" b="0" dirty="0" smtClean="0">
                          <a:solidFill>
                            <a:schemeClr val="tx1"/>
                          </a:solidFill>
                          <a:effectLst/>
                          <a:latin typeface="Times New Roman" pitchFamily="18" charset="0"/>
                          <a:ea typeface="Calibri" panose="020F0502020204030204" pitchFamily="34" charset="0"/>
                          <a:cs typeface="Times New Roman" pitchFamily="18" charset="0"/>
                        </a:rPr>
                        <a:t>13</a:t>
                      </a:r>
                      <a:endParaRPr lang="ru-RU" sz="1400" b="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tc>
                <a:extLst>
                  <a:ext uri="{0D108BD9-81ED-4DB2-BD59-A6C34878D82A}">
                    <a16:rowId xmlns:a16="http://schemas.microsoft.com/office/drawing/2014/main" val="10004"/>
                  </a:ext>
                </a:extLst>
              </a:tr>
              <a:tr h="0">
                <a:tc>
                  <a:txBody>
                    <a:bodyPr/>
                    <a:lstStyle/>
                    <a:p>
                      <a:pPr algn="ctr">
                        <a:lnSpc>
                          <a:spcPct val="107000"/>
                        </a:lnSpc>
                        <a:spcAft>
                          <a:spcPts val="0"/>
                        </a:spcAft>
                      </a:pPr>
                      <a:r>
                        <a:rPr lang="kk-KZ" sz="1400" dirty="0">
                          <a:effectLst/>
                          <a:latin typeface="Times New Roman" pitchFamily="18" charset="0"/>
                          <a:cs typeface="Times New Roman" pitchFamily="18" charset="0"/>
                        </a:rPr>
                        <a:t>Жалпы</a:t>
                      </a:r>
                      <a:endParaRPr lang="ru-RU" sz="1400" b="1"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kk-KZ" sz="1400" b="0" dirty="0" smtClean="0">
                          <a:solidFill>
                            <a:schemeClr val="tx1"/>
                          </a:solidFill>
                          <a:effectLst/>
                          <a:latin typeface="Times New Roman" pitchFamily="18" charset="0"/>
                          <a:ea typeface="+mn-ea"/>
                          <a:cs typeface="Times New Roman" pitchFamily="18" charset="0"/>
                        </a:rPr>
                        <a:t>156</a:t>
                      </a:r>
                      <a:endParaRPr lang="ru-RU" sz="1400" b="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tc>
                <a:extLst>
                  <a:ext uri="{0D108BD9-81ED-4DB2-BD59-A6C34878D82A}">
                    <a16:rowId xmlns:a16="http://schemas.microsoft.com/office/drawing/2014/main" val="10005"/>
                  </a:ext>
                </a:extLst>
              </a:tr>
            </a:tbl>
          </a:graphicData>
        </a:graphic>
      </p:graphicFrame>
      <p:sp>
        <p:nvSpPr>
          <p:cNvPr id="9" name="Скругленный прямоугольник 8"/>
          <p:cNvSpPr/>
          <p:nvPr/>
        </p:nvSpPr>
        <p:spPr>
          <a:xfrm>
            <a:off x="1659466" y="211228"/>
            <a:ext cx="9681196" cy="504056"/>
          </a:xfrm>
          <a:prstGeom prst="roundRect">
            <a:avLst/>
          </a:prstGeom>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kk-KZ" sz="2400" b="1" dirty="0">
                <a:latin typeface="Times New Roman" pitchFamily="18" charset="0"/>
                <a:cs typeface="Times New Roman" pitchFamily="18" charset="0"/>
              </a:rPr>
              <a:t>6В03187 – Психология-Дінтану </a:t>
            </a:r>
            <a:r>
              <a:rPr lang="kk-KZ" sz="2400" dirty="0" smtClean="0">
                <a:solidFill>
                  <a:schemeClr val="tx1"/>
                </a:solidFill>
                <a:latin typeface="Times New Roman" panose="02020603050405020304" pitchFamily="18" charset="0"/>
                <a:cs typeface="Times New Roman" panose="02020603050405020304" pitchFamily="18" charset="0"/>
              </a:rPr>
              <a:t>Білім </a:t>
            </a:r>
            <a:r>
              <a:rPr lang="kk-KZ" sz="2400" dirty="0">
                <a:solidFill>
                  <a:schemeClr val="tx1"/>
                </a:solidFill>
                <a:latin typeface="Times New Roman" panose="02020603050405020304" pitchFamily="18" charset="0"/>
                <a:cs typeface="Times New Roman" panose="02020603050405020304" pitchFamily="18" charset="0"/>
              </a:rPr>
              <a:t>берудің оқу-әдістемелік қамтамасыз етілуі</a:t>
            </a:r>
            <a:endParaRPr lang="ru-RU" sz="2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Группа 6"/>
          <p:cNvGrpSpPr/>
          <p:nvPr/>
        </p:nvGrpSpPr>
        <p:grpSpPr>
          <a:xfrm>
            <a:off x="1870841" y="118017"/>
            <a:ext cx="10321159" cy="662792"/>
            <a:chOff x="450763" y="71821"/>
            <a:chExt cx="8320681" cy="889631"/>
          </a:xfrm>
          <a:scene3d>
            <a:camera prst="orthographicFront"/>
            <a:lightRig rig="flat" dir="t"/>
          </a:scene3d>
        </p:grpSpPr>
        <p:sp>
          <p:nvSpPr>
            <p:cNvPr id="8" name="Скругленный прямоугольник 7"/>
            <p:cNvSpPr/>
            <p:nvPr/>
          </p:nvSpPr>
          <p:spPr>
            <a:xfrm>
              <a:off x="450763" y="71821"/>
              <a:ext cx="7671200" cy="889631"/>
            </a:xfrm>
            <a:prstGeom prst="roundRect">
              <a:avLst/>
            </a:prstGeom>
            <a:sp3d prstMaterial="dkEdge">
              <a:bevelT w="8200" h="38100"/>
            </a:sp3d>
          </p:spPr>
          <p:style>
            <a:lnRef idx="0">
              <a:schemeClr val="lt1">
                <a:hueOff val="0"/>
                <a:satOff val="0"/>
                <a:lumOff val="0"/>
                <a:alphaOff val="0"/>
              </a:schemeClr>
            </a:lnRef>
            <a:fillRef idx="2">
              <a:schemeClr val="accent1">
                <a:alpha val="90000"/>
                <a:hueOff val="0"/>
                <a:satOff val="0"/>
                <a:lumOff val="0"/>
                <a:alphaOff val="0"/>
              </a:schemeClr>
            </a:fillRef>
            <a:effectRef idx="1">
              <a:schemeClr val="accent1">
                <a:alpha val="90000"/>
                <a:hueOff val="0"/>
                <a:satOff val="0"/>
                <a:lumOff val="0"/>
                <a:alphaOff val="0"/>
              </a:schemeClr>
            </a:effectRef>
            <a:fontRef idx="minor">
              <a:schemeClr val="dk1"/>
            </a:fontRef>
          </p:style>
        </p:sp>
        <p:sp>
          <p:nvSpPr>
            <p:cNvPr id="9" name="Скругленный прямоугольник 4"/>
            <p:cNvSpPr txBox="1"/>
            <p:nvPr/>
          </p:nvSpPr>
          <p:spPr>
            <a:xfrm>
              <a:off x="494191" y="115249"/>
              <a:ext cx="8277253" cy="802775"/>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230076" tIns="0" rIns="230076"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ru-RU" sz="2000" kern="1200" dirty="0"/>
            </a:p>
          </p:txBody>
        </p:sp>
      </p:grpSp>
      <p:sp>
        <p:nvSpPr>
          <p:cNvPr id="10" name="Прямоугольник 9"/>
          <p:cNvSpPr/>
          <p:nvPr/>
        </p:nvSpPr>
        <p:spPr>
          <a:xfrm>
            <a:off x="1220115" y="218579"/>
            <a:ext cx="9655807" cy="461665"/>
          </a:xfrm>
          <a:prstGeom prst="rect">
            <a:avLst/>
          </a:prstGeom>
        </p:spPr>
        <p:txBody>
          <a:bodyPr wrap="square">
            <a:spAutoFit/>
          </a:bodyPr>
          <a:lstStyle/>
          <a:p>
            <a:pPr algn="ctr" eaLnBrk="0" hangingPunct="0">
              <a:defRPr/>
            </a:pPr>
            <a:r>
              <a:rPr lang="kk-KZ" sz="2400" dirty="0">
                <a:latin typeface="Times New Roman" panose="02020603050405020304" pitchFamily="18" charset="0"/>
                <a:cs typeface="Times New Roman" panose="02020603050405020304" pitchFamily="18" charset="0"/>
              </a:rPr>
              <a:t>SWOT талдау</a:t>
            </a:r>
            <a:endParaRPr lang="ru-RU" sz="2400" b="1" dirty="0">
              <a:latin typeface="Times New Roman" panose="02020603050405020304" pitchFamily="18" charset="0"/>
              <a:cs typeface="Times New Roman" panose="02020603050405020304" pitchFamily="18" charset="0"/>
            </a:endParaRPr>
          </a:p>
        </p:txBody>
      </p:sp>
      <p:graphicFrame>
        <p:nvGraphicFramePr>
          <p:cNvPr id="12" name="Схема 11"/>
          <p:cNvGraphicFramePr/>
          <p:nvPr>
            <p:extLst>
              <p:ext uri="{D42A27DB-BD31-4B8C-83A1-F6EECF244321}">
                <p14:modId xmlns:p14="http://schemas.microsoft.com/office/powerpoint/2010/main" val="4013592984"/>
              </p:ext>
            </p:extLst>
          </p:nvPr>
        </p:nvGraphicFramePr>
        <p:xfrm>
          <a:off x="494504" y="1061544"/>
          <a:ext cx="11445249" cy="54391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882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004" y="609599"/>
            <a:ext cx="8488998" cy="4307457"/>
          </a:xfrm>
        </p:spPr>
        <p:txBody>
          <a:bodyPr>
            <a:normAutofit fontScale="90000"/>
          </a:bodyPr>
          <a:lstStyle/>
          <a:p>
            <a:r>
              <a:rPr lang="kk-KZ" b="1" dirty="0" smtClean="0"/>
              <a:t>Бұл жаңадан ашылған білім беру бағдарламасының Қолдану саласы: </a:t>
            </a:r>
            <a:r>
              <a:rPr lang="kk-KZ" dirty="0" smtClean="0"/>
              <a:t>психология-дін </a:t>
            </a:r>
            <a:r>
              <a:rPr lang="kk-KZ" dirty="0"/>
              <a:t>саласы бойынша ақпаратты тарату, әзірлеу, енгізу, сүйемелдеу және пайдалану саласында бакалаврларды дайындауға арналған.</a:t>
            </a:r>
            <a:r>
              <a:rPr lang="ru-RU" dirty="0"/>
              <a:t/>
            </a:r>
            <a:br>
              <a:rPr lang="ru-RU" dirty="0"/>
            </a:br>
            <a:endParaRPr lang="ru-RU" dirty="0"/>
          </a:p>
        </p:txBody>
      </p:sp>
    </p:spTree>
    <p:extLst>
      <p:ext uri="{BB962C8B-B14F-4D97-AF65-F5344CB8AC3E}">
        <p14:creationId xmlns:p14="http://schemas.microsoft.com/office/powerpoint/2010/main" val="1083531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7067" y="2404534"/>
            <a:ext cx="7766936" cy="769987"/>
          </a:xfrm>
        </p:spPr>
        <p:txBody>
          <a:bodyPr/>
          <a:lstStyle/>
          <a:p>
            <a:pPr algn="l"/>
            <a:r>
              <a:rPr lang="kk-KZ" b="1" dirty="0"/>
              <a:t>ББ </a:t>
            </a:r>
            <a:r>
              <a:rPr lang="kk-KZ" b="1" dirty="0" smtClean="0"/>
              <a:t>мақсаты: </a:t>
            </a:r>
            <a:endParaRPr lang="ru-RU" b="1" dirty="0"/>
          </a:p>
        </p:txBody>
      </p:sp>
      <p:sp>
        <p:nvSpPr>
          <p:cNvPr id="3" name="Подзаголовок 2"/>
          <p:cNvSpPr>
            <a:spLocks noGrp="1"/>
          </p:cNvSpPr>
          <p:nvPr>
            <p:ph type="subTitle" idx="1"/>
          </p:nvPr>
        </p:nvSpPr>
        <p:spPr>
          <a:xfrm>
            <a:off x="1507067" y="3174521"/>
            <a:ext cx="7766936" cy="1973211"/>
          </a:xfrm>
        </p:spPr>
        <p:txBody>
          <a:bodyPr/>
          <a:lstStyle/>
          <a:p>
            <a:pPr algn="l"/>
            <a:r>
              <a:rPr lang="kk-KZ" dirty="0"/>
              <a:t>Психология және дінтану теориялары мен әдістерін меңгерген, іргелі білімдер мен дағдыларын практикада қолдана алатын, ғылыми-зерттеу, психодиагностикалық және бүгінгі қоғамдағы оңалту қызметтерін жүзеге асыруға қажетті кәсіби құзыреттері бар бәсекеге қабілетті мамандарды даярлау. </a:t>
            </a:r>
            <a:endParaRPr lang="ru-RU" dirty="0"/>
          </a:p>
        </p:txBody>
      </p:sp>
    </p:spTree>
    <p:extLst>
      <p:ext uri="{BB962C8B-B14F-4D97-AF65-F5344CB8AC3E}">
        <p14:creationId xmlns:p14="http://schemas.microsoft.com/office/powerpoint/2010/main" val="1833371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694593"/>
            <a:ext cx="10655951" cy="5346770"/>
          </a:xfrm>
        </p:spPr>
        <p:txBody>
          <a:bodyPr>
            <a:normAutofit fontScale="92500" lnSpcReduction="20000"/>
          </a:bodyPr>
          <a:lstStyle/>
          <a:p>
            <a:r>
              <a:rPr lang="kk-KZ" dirty="0" smtClean="0">
                <a:latin typeface="Times New Roman" panose="02020603050405020304" pitchFamily="18" charset="0"/>
                <a:cs typeface="Times New Roman" panose="02020603050405020304" pitchFamily="18" charset="0"/>
              </a:rPr>
              <a:t>6В03187-Психология-Дінтану </a:t>
            </a:r>
            <a:r>
              <a:rPr lang="kk-KZ" dirty="0">
                <a:latin typeface="Times New Roman" panose="02020603050405020304" pitchFamily="18" charset="0"/>
                <a:cs typeface="Times New Roman" panose="02020603050405020304" pitchFamily="18" charset="0"/>
              </a:rPr>
              <a:t>білім беру бағдарламасы дін бойынша ақпаратты тарату, әзірлеу, енгізу, сүйемелдеу және пайдалану саласында бакалаврларды дайындауға </a:t>
            </a:r>
            <a:r>
              <a:rPr lang="kk-KZ" dirty="0" smtClean="0">
                <a:latin typeface="Times New Roman" panose="02020603050405020304" pitchFamily="18" charset="0"/>
                <a:cs typeface="Times New Roman" panose="02020603050405020304" pitchFamily="18" charset="0"/>
              </a:rPr>
              <a:t>арналған. </a:t>
            </a:r>
            <a:r>
              <a:rPr lang="kk-KZ" dirty="0">
                <a:latin typeface="Times New Roman" panose="02020603050405020304" pitchFamily="18" charset="0"/>
                <a:cs typeface="Times New Roman" panose="02020603050405020304" pitchFamily="18" charset="0"/>
              </a:rPr>
              <a:t>Білім беру бағдарламасы «Білім туралы» Заңы Қазақстан Республикасының 2007 жылғы 27 шілдедегі №319-ІІІ (04.07.2018 жылғы өзгерістері мен толықтыруларымен), Қазақстан Республикасы Ғылым және жоғары білім министрінің 2022 жылғы 20 шілдедегі № 2 «Жоғары және жоғары оқу орнынан кейінгі білім берудің мемлекеттік жалпыға міндетті стандарттарын бекіту туралы» бұйрығы (Қазақстан Республикасы Ғылым және жоғары білім министрінің 2023 жылғы 19 қаңтардағы №21 бұйрығымен өзгеріс енгізілген</a:t>
            </a:r>
            <a:r>
              <a:rPr lang="kk-KZ"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Қазақстан </a:t>
            </a:r>
            <a:r>
              <a:rPr lang="kk-KZ" dirty="0">
                <a:latin typeface="Times New Roman" panose="02020603050405020304" pitchFamily="18" charset="0"/>
                <a:cs typeface="Times New Roman" panose="02020603050405020304" pitchFamily="18" charset="0"/>
              </a:rPr>
              <a:t>Республикасы Білім және ғылым министрінің 2011 жылғы 20 сәуірдегі №152 бұйрығымен бекітілген «Оқытудың кредиттік технологиясы бойынша оқу процесін ұйымдастырудың қағидаларын бекіту туралы» (Қазақстан Республикасының Білім және ғылым министрінің 12.10.2018 № 563 бұйрығымен өзгерістер мен толықтырулар енгізілген</a:t>
            </a:r>
            <a:r>
              <a:rPr lang="kk-KZ"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Қазақстан </a:t>
            </a:r>
            <a:r>
              <a:rPr lang="kk-KZ" dirty="0">
                <a:latin typeface="Times New Roman" panose="02020603050405020304" pitchFamily="18" charset="0"/>
                <a:cs typeface="Times New Roman" panose="02020603050405020304" pitchFamily="18" charset="0"/>
              </a:rPr>
              <a:t>Республикасы Білім және ғылым министрлігінің 2018 жылғы 30 қазанындағы №595 бұйрығымен бекітілген «Тиісті үлгідегі білім беру ұйымдары қызметінің үлгілік қағидаларын бекіту туралы» </a:t>
            </a:r>
            <a:r>
              <a:rPr lang="kk-KZ" dirty="0" smtClean="0">
                <a:latin typeface="Times New Roman" panose="02020603050405020304" pitchFamily="18" charset="0"/>
                <a:cs typeface="Times New Roman" panose="02020603050405020304" pitchFamily="18" charset="0"/>
              </a:rPr>
              <a:t>бұйрығы;</a:t>
            </a:r>
            <a:r>
              <a:rPr lang="ru-RU"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Қазақстан </a:t>
            </a:r>
            <a:r>
              <a:rPr lang="kk-KZ" dirty="0">
                <a:latin typeface="Times New Roman" panose="02020603050405020304" pitchFamily="18" charset="0"/>
                <a:cs typeface="Times New Roman" panose="02020603050405020304" pitchFamily="18" charset="0"/>
              </a:rPr>
              <a:t>Республикасы Білім және ғылым министрінің 2018 жылғы 31 қазандағы № 603 бұйрығымен бекітілген «Жоғары және (немесе) жоғары оқу орнынан кейінгі білім беру ұйымдары үшін жалпы білім беру пәндері циклінің үлгілік оқу </a:t>
            </a:r>
            <a:r>
              <a:rPr lang="kk-KZ" dirty="0" smtClean="0">
                <a:latin typeface="Times New Roman" panose="02020603050405020304" pitchFamily="18" charset="0"/>
                <a:cs typeface="Times New Roman" panose="02020603050405020304" pitchFamily="18" charset="0"/>
              </a:rPr>
              <a:t>бағдарламалары», Қазақстан </a:t>
            </a:r>
            <a:r>
              <a:rPr lang="kk-KZ" dirty="0">
                <a:latin typeface="Times New Roman" panose="02020603050405020304" pitchFamily="18" charset="0"/>
                <a:cs typeface="Times New Roman" panose="02020603050405020304" pitchFamily="18" charset="0"/>
              </a:rPr>
              <a:t>Республикасы Білім және ғылым министрінің 2015 жылғы 17 маусымдағы №391 бұйрығымен бекітіліп, Қазақстан Республикасы Білім және ғылым министрінің 2018 жылғы 16 қарашадағы №634 бұйрығымен өзгерістер мен толықтырулар енгізілген «Білім беру қызметіне қойылатын біліктілік талаптарын және оларға сәйкестікті растайтын құжаттардың </a:t>
            </a:r>
            <a:r>
              <a:rPr lang="kk-KZ" dirty="0" smtClean="0">
                <a:latin typeface="Times New Roman" panose="02020603050405020304" pitchFamily="18" charset="0"/>
                <a:cs typeface="Times New Roman" panose="02020603050405020304" pitchFamily="18" charset="0"/>
              </a:rPr>
              <a:t>тізбесі» нормативтік-құқықтық </a:t>
            </a:r>
            <a:r>
              <a:rPr lang="kk-KZ" dirty="0">
                <a:latin typeface="Times New Roman" panose="02020603050405020304" pitchFamily="18" charset="0"/>
                <a:cs typeface="Times New Roman" panose="02020603050405020304" pitchFamily="18" charset="0"/>
              </a:rPr>
              <a:t>негізде қамтылған</a:t>
            </a:r>
            <a:r>
              <a:rPr lang="kk-KZ" dirty="0" smtClean="0">
                <a:latin typeface="Times New Roman" panose="02020603050405020304" pitchFamily="18" charset="0"/>
                <a:cs typeface="Times New Roman" panose="02020603050405020304" pitchFamily="18" charset="0"/>
              </a:rPr>
              <a:t>.</a:t>
            </a:r>
          </a:p>
          <a:p>
            <a:pPr algn="just"/>
            <a:r>
              <a:rPr lang="kk-KZ" dirty="0">
                <a:latin typeface="Times New Roman" panose="02020603050405020304" pitchFamily="18" charset="0"/>
                <a:cs typeface="Times New Roman" panose="02020603050405020304" pitchFamily="18" charset="0"/>
              </a:rPr>
              <a:t>Білім беру бағдарламасының тұжырымдамасы Қазақстан Республикасының рухани жаңғыруын жеделдету және діни ресурстарды қолдану арқылы халықтың діни сауатын арттыру мақсатында «Рухани жаңғыру» мемлекеттік бағдарламасының ғылыми және практикалық міндеттерін шешуге бағытталған жоғары білікті бәсекеге қабілетті мамандарды даярлау принципіне негізделген.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2803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738554"/>
            <a:ext cx="9240389" cy="5302809"/>
          </a:xfrm>
        </p:spPr>
        <p:txBody>
          <a:bodyPr>
            <a:normAutofit fontScale="85000" lnSpcReduction="20000"/>
          </a:bodyPr>
          <a:lstStyle/>
          <a:p>
            <a:pPr algn="just"/>
            <a:r>
              <a:rPr lang="kk-KZ" b="1" dirty="0"/>
              <a:t>Кәсіби қызмет </a:t>
            </a:r>
            <a:r>
              <a:rPr lang="kk-KZ" b="1" dirty="0" smtClean="0"/>
              <a:t>саласы: </a:t>
            </a:r>
            <a:r>
              <a:rPr lang="kk-KZ" b="1" dirty="0"/>
              <a:t>«</a:t>
            </a:r>
            <a:r>
              <a:rPr lang="kk-KZ" dirty="0"/>
              <a:t>6B03187-Психология-Дінтану» білім беру бағдарламасының бакалавриат түлегі психология және дін психологиясы саласында, адам және заманауи өркениет болмысының діни психологиялық мәселелері кәсіби қызмет саласы үшін дайындалған. </a:t>
            </a:r>
            <a:endParaRPr lang="kk-KZ" dirty="0" smtClean="0"/>
          </a:p>
          <a:p>
            <a:r>
              <a:rPr lang="kk-KZ" b="1" dirty="0"/>
              <a:t>Кәсіби қызмет </a:t>
            </a:r>
            <a:r>
              <a:rPr lang="kk-KZ" b="1" dirty="0" smtClean="0"/>
              <a:t>объектісі:</a:t>
            </a:r>
            <a:r>
              <a:rPr lang="ru-RU" dirty="0"/>
              <a:t>-</a:t>
            </a:r>
            <a:r>
              <a:rPr lang="kk-KZ" dirty="0"/>
              <a:t> республикалық, облыстық, мемлекеттік және  жергілікті органдар; </a:t>
            </a:r>
            <a:r>
              <a:rPr lang="kk-KZ" dirty="0" smtClean="0"/>
              <a:t>-  </a:t>
            </a:r>
            <a:r>
              <a:rPr lang="kk-KZ" dirty="0"/>
              <a:t>меншіктің барлық түріндегі оқу-тәрбиелік мекемелері;  </a:t>
            </a:r>
            <a:r>
              <a:rPr lang="kk-KZ" dirty="0" smtClean="0"/>
              <a:t>- </a:t>
            </a:r>
            <a:r>
              <a:rPr lang="kk-KZ" dirty="0"/>
              <a:t>эксперттік-кеңес беруші мекемелер</a:t>
            </a:r>
            <a:r>
              <a:rPr lang="kk-KZ" dirty="0" smtClean="0"/>
              <a:t>;</a:t>
            </a:r>
            <a:r>
              <a:rPr lang="ru-RU" dirty="0"/>
              <a:t> </a:t>
            </a:r>
            <a:r>
              <a:rPr lang="kk-KZ" dirty="0" smtClean="0"/>
              <a:t>- </a:t>
            </a:r>
            <a:r>
              <a:rPr lang="kk-KZ" dirty="0"/>
              <a:t>қоғамдық ұйымдар және т.б</a:t>
            </a:r>
            <a:r>
              <a:rPr lang="kk-KZ" dirty="0" smtClean="0"/>
              <a:t>.</a:t>
            </a:r>
          </a:p>
          <a:p>
            <a:r>
              <a:rPr lang="kk-KZ" b="1" dirty="0"/>
              <a:t>Кәсіби қызмет функциялары мен </a:t>
            </a:r>
            <a:r>
              <a:rPr lang="kk-KZ" b="1" dirty="0" smtClean="0"/>
              <a:t>түрлері:</a:t>
            </a:r>
          </a:p>
          <a:p>
            <a:pPr marL="0" indent="0">
              <a:buNone/>
            </a:pPr>
            <a:r>
              <a:rPr lang="kk-KZ" dirty="0" smtClean="0"/>
              <a:t>	Бакалаврдың </a:t>
            </a:r>
            <a:r>
              <a:rPr lang="kk-KZ" dirty="0"/>
              <a:t>кәсіби қызметінің функциялары:</a:t>
            </a:r>
            <a:endParaRPr lang="ru-RU" dirty="0"/>
          </a:p>
          <a:p>
            <a:pPr marL="0" indent="0">
              <a:buNone/>
            </a:pPr>
            <a:r>
              <a:rPr lang="kk-KZ" dirty="0" smtClean="0"/>
              <a:t>	- </a:t>
            </a:r>
            <a:r>
              <a:rPr lang="kk-KZ" dirty="0"/>
              <a:t>ұйымдастыру, басқару;</a:t>
            </a:r>
            <a:endParaRPr lang="ru-RU" dirty="0"/>
          </a:p>
          <a:p>
            <a:pPr marL="0" indent="0">
              <a:buNone/>
            </a:pPr>
            <a:r>
              <a:rPr lang="kk-KZ" dirty="0" smtClean="0"/>
              <a:t>	- </a:t>
            </a:r>
            <a:r>
              <a:rPr lang="kk-KZ" dirty="0"/>
              <a:t>референт, эксперт, кеңесші;</a:t>
            </a:r>
            <a:endParaRPr lang="ru-RU" dirty="0"/>
          </a:p>
          <a:p>
            <a:pPr marL="0" indent="0">
              <a:buNone/>
            </a:pPr>
            <a:r>
              <a:rPr lang="kk-KZ" dirty="0" smtClean="0"/>
              <a:t>	- </a:t>
            </a:r>
            <a:r>
              <a:rPr lang="kk-KZ" dirty="0"/>
              <a:t>ғылыми жобалық;</a:t>
            </a:r>
            <a:endParaRPr lang="ru-RU" dirty="0"/>
          </a:p>
          <a:p>
            <a:pPr marL="0" indent="0">
              <a:buNone/>
            </a:pPr>
            <a:r>
              <a:rPr lang="kk-KZ" dirty="0" smtClean="0"/>
              <a:t>	- </a:t>
            </a:r>
            <a:r>
              <a:rPr lang="kk-KZ" dirty="0"/>
              <a:t>білім беру; </a:t>
            </a:r>
            <a:endParaRPr lang="ru-RU" dirty="0"/>
          </a:p>
          <a:p>
            <a:pPr marL="0" indent="0">
              <a:buNone/>
            </a:pPr>
            <a:r>
              <a:rPr lang="kk-KZ" dirty="0" smtClean="0"/>
              <a:t>	Кәсіби </a:t>
            </a:r>
            <a:r>
              <a:rPr lang="kk-KZ" dirty="0"/>
              <a:t>қызметтің түрлері: </a:t>
            </a:r>
            <a:endParaRPr lang="ru-RU" dirty="0"/>
          </a:p>
          <a:p>
            <a:pPr marL="0" indent="0">
              <a:buNone/>
            </a:pPr>
            <a:r>
              <a:rPr lang="kk-KZ" b="1" i="1" dirty="0" smtClean="0"/>
              <a:t>	-  </a:t>
            </a:r>
            <a:r>
              <a:rPr lang="kk-KZ" dirty="0"/>
              <a:t>білім беру (педагогтік);</a:t>
            </a:r>
            <a:endParaRPr lang="ru-RU" dirty="0"/>
          </a:p>
          <a:p>
            <a:pPr marL="0" indent="0">
              <a:buNone/>
            </a:pPr>
            <a:r>
              <a:rPr lang="kk-KZ" dirty="0" smtClean="0"/>
              <a:t>	- </a:t>
            </a:r>
            <a:r>
              <a:rPr lang="kk-KZ" dirty="0"/>
              <a:t>ғылыми-зерттеушілік;</a:t>
            </a:r>
            <a:endParaRPr lang="ru-RU" dirty="0"/>
          </a:p>
          <a:p>
            <a:pPr marL="0" indent="0">
              <a:buNone/>
            </a:pPr>
            <a:r>
              <a:rPr lang="kk-KZ" dirty="0" smtClean="0"/>
              <a:t>	- </a:t>
            </a:r>
            <a:r>
              <a:rPr lang="kk-KZ" dirty="0"/>
              <a:t>жобалық;</a:t>
            </a:r>
            <a:endParaRPr lang="ru-RU" dirty="0"/>
          </a:p>
          <a:p>
            <a:pPr marL="0" indent="0">
              <a:buNone/>
            </a:pPr>
            <a:r>
              <a:rPr lang="kk-KZ" dirty="0" smtClean="0"/>
              <a:t>	- </a:t>
            </a:r>
            <a:r>
              <a:rPr lang="kk-KZ" dirty="0"/>
              <a:t>психологиялық кеңес беру;</a:t>
            </a:r>
            <a:endParaRPr lang="ru-RU" dirty="0"/>
          </a:p>
          <a:p>
            <a:pPr marL="0" indent="0">
              <a:buNone/>
            </a:pPr>
            <a:r>
              <a:rPr lang="kk-KZ" dirty="0" smtClean="0"/>
              <a:t>	- </a:t>
            </a:r>
            <a:r>
              <a:rPr lang="kk-KZ" dirty="0"/>
              <a:t>ұйымдасытыру  </a:t>
            </a:r>
            <a:r>
              <a:rPr lang="kk-KZ" dirty="0" smtClean="0"/>
              <a:t>басқару.</a:t>
            </a:r>
            <a:endParaRPr lang="ru-RU" dirty="0"/>
          </a:p>
          <a:p>
            <a:endParaRPr lang="ru-RU" dirty="0">
              <a:effectLst/>
            </a:endParaRPr>
          </a:p>
        </p:txBody>
      </p:sp>
    </p:spTree>
    <p:extLst>
      <p:ext uri="{BB962C8B-B14F-4D97-AF65-F5344CB8AC3E}">
        <p14:creationId xmlns:p14="http://schemas.microsoft.com/office/powerpoint/2010/main" val="4235922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534510" y="1744717"/>
            <a:ext cx="10377074" cy="4503683"/>
          </a:xfrm>
        </p:spPr>
        <p:txBody>
          <a:bodyPr>
            <a:normAutofit/>
          </a:bodyPr>
          <a:lstStyle/>
          <a:p>
            <a:pPr algn="just"/>
            <a:r>
              <a:rPr lang="kk-KZ" sz="1600" dirty="0" smtClean="0">
                <a:latin typeface="Times New Roman" pitchFamily="18" charset="0"/>
                <a:cs typeface="Times New Roman" pitchFamily="18" charset="0"/>
              </a:rPr>
              <a:t>ОН</a:t>
            </a:r>
            <a:r>
              <a:rPr lang="en-US" sz="1600" dirty="0" smtClean="0">
                <a:latin typeface="Times New Roman" pitchFamily="18" charset="0"/>
                <a:cs typeface="Times New Roman" pitchFamily="18" charset="0"/>
              </a:rPr>
              <a:t>5</a:t>
            </a:r>
            <a:r>
              <a:rPr lang="kk-KZ" sz="1600" dirty="0" smtClean="0">
                <a:latin typeface="Times New Roman" pitchFamily="18" charset="0"/>
                <a:cs typeface="Times New Roman" pitchFamily="18" charset="0"/>
              </a:rPr>
              <a:t>.</a:t>
            </a:r>
            <a:r>
              <a:rPr lang="kk-KZ" dirty="0">
                <a:latin typeface="Times New Roman" panose="02020603050405020304" pitchFamily="18" charset="0"/>
                <a:cs typeface="Times New Roman" panose="02020603050405020304" pitchFamily="18" charset="0"/>
              </a:rPr>
              <a:t> Психология және дін саласындағы теориялық ұстанымдарды анықтап, қоғамдағы құбылыстар, фактілер және тәжірибелерге талдау </a:t>
            </a:r>
            <a:r>
              <a:rPr lang="kk-KZ" dirty="0" smtClean="0">
                <a:latin typeface="Times New Roman" panose="02020603050405020304" pitchFamily="18" charset="0"/>
                <a:cs typeface="Times New Roman" panose="02020603050405020304" pitchFamily="18" charset="0"/>
              </a:rPr>
              <a:t>жасайды</a:t>
            </a:r>
            <a:r>
              <a:rPr lang="kk-KZ" dirty="0">
                <a:latin typeface="Times New Roman" panose="02020603050405020304" pitchFamily="18" charset="0"/>
                <a:cs typeface="Times New Roman" panose="02020603050405020304" pitchFamily="18" charset="0"/>
              </a:rPr>
              <a:t>.</a:t>
            </a:r>
            <a:endParaRPr lang="kk-KZ" sz="1600" dirty="0" smtClean="0">
              <a:latin typeface="Times New Roman" pitchFamily="18" charset="0"/>
              <a:cs typeface="Times New Roman" pitchFamily="18" charset="0"/>
            </a:endParaRPr>
          </a:p>
          <a:p>
            <a:pPr algn="just"/>
            <a:r>
              <a:rPr lang="kk-KZ" sz="1600" dirty="0" smtClean="0">
                <a:latin typeface="Times New Roman" pitchFamily="18" charset="0"/>
                <a:cs typeface="Times New Roman" pitchFamily="18" charset="0"/>
              </a:rPr>
              <a:t>ОН</a:t>
            </a:r>
            <a:r>
              <a:rPr lang="en-US" sz="1600" dirty="0" smtClean="0">
                <a:latin typeface="Times New Roman" pitchFamily="18" charset="0"/>
                <a:cs typeface="Times New Roman" pitchFamily="18" charset="0"/>
              </a:rPr>
              <a:t>6</a:t>
            </a:r>
            <a:r>
              <a:rPr lang="kk-KZ" sz="1600" dirty="0" smtClean="0">
                <a:latin typeface="Times New Roman" pitchFamily="18" charset="0"/>
                <a:cs typeface="Times New Roman" pitchFamily="18" charset="0"/>
              </a:rPr>
              <a:t>. </a:t>
            </a:r>
            <a:r>
              <a:rPr lang="kk-KZ" dirty="0">
                <a:latin typeface="Times New Roman" panose="02020603050405020304" pitchFamily="18" charset="0"/>
                <a:cs typeface="Times New Roman" panose="02020603050405020304" pitchFamily="18" charset="0"/>
              </a:rPr>
              <a:t>Қоғамдағы діни және психологиялық мәселелерді шешуде ұсыныстар </a:t>
            </a:r>
            <a:r>
              <a:rPr lang="kk-KZ" dirty="0" smtClean="0">
                <a:latin typeface="Times New Roman" panose="02020603050405020304" pitchFamily="18" charset="0"/>
                <a:cs typeface="Times New Roman" panose="02020603050405020304" pitchFamily="18" charset="0"/>
              </a:rPr>
              <a:t>дайындайды. </a:t>
            </a:r>
            <a:endParaRPr lang="kk-KZ" sz="1600" dirty="0" smtClean="0">
              <a:latin typeface="Times New Roman" pitchFamily="18" charset="0"/>
              <a:cs typeface="Times New Roman" pitchFamily="18" charset="0"/>
            </a:endParaRPr>
          </a:p>
          <a:p>
            <a:pPr algn="just"/>
            <a:r>
              <a:rPr lang="kk-KZ" sz="1600" dirty="0" smtClean="0">
                <a:latin typeface="Times New Roman" pitchFamily="18" charset="0"/>
                <a:cs typeface="Times New Roman" pitchFamily="18" charset="0"/>
              </a:rPr>
              <a:t>ОН</a:t>
            </a:r>
            <a:r>
              <a:rPr lang="en-US" sz="1600" dirty="0" smtClean="0">
                <a:latin typeface="Times New Roman" pitchFamily="18" charset="0"/>
                <a:cs typeface="Times New Roman" pitchFamily="18" charset="0"/>
              </a:rPr>
              <a:t>7</a:t>
            </a:r>
            <a:r>
              <a:rPr lang="kk-KZ" sz="1600" dirty="0" smtClean="0">
                <a:latin typeface="Times New Roman" pitchFamily="18" charset="0"/>
                <a:cs typeface="Times New Roman" pitchFamily="18" charset="0"/>
              </a:rPr>
              <a:t>. </a:t>
            </a:r>
            <a:r>
              <a:rPr lang="kk-KZ" dirty="0">
                <a:latin typeface="Times New Roman" panose="02020603050405020304" pitchFamily="18" charset="0"/>
                <a:cs typeface="Times New Roman" panose="02020603050405020304" pitchFamily="18" charset="0"/>
              </a:rPr>
              <a:t>Діни радикалды көзқарастардан алшақтатуға бағытталған теологиялық, психологиялық және әлеуметтік бейімдеу </a:t>
            </a:r>
            <a:r>
              <a:rPr lang="kk-KZ" dirty="0" smtClean="0">
                <a:latin typeface="Times New Roman" panose="02020603050405020304" pitchFamily="18" charset="0"/>
                <a:cs typeface="Times New Roman" panose="02020603050405020304" pitchFamily="18" charset="0"/>
              </a:rPr>
              <a:t>шараларын</a:t>
            </a: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ұйымдастырады. </a:t>
            </a:r>
            <a:endParaRPr lang="kk-KZ" sz="1600" dirty="0" smtClean="0">
              <a:latin typeface="Times New Roman" pitchFamily="18" charset="0"/>
              <a:cs typeface="Times New Roman" pitchFamily="18" charset="0"/>
            </a:endParaRPr>
          </a:p>
          <a:p>
            <a:pPr algn="just"/>
            <a:r>
              <a:rPr lang="kk-KZ" sz="1600" dirty="0" smtClean="0">
                <a:latin typeface="Times New Roman" pitchFamily="18" charset="0"/>
                <a:cs typeface="Times New Roman" pitchFamily="18" charset="0"/>
              </a:rPr>
              <a:t>ОН</a:t>
            </a:r>
            <a:r>
              <a:rPr lang="en-US" sz="1600" dirty="0" smtClean="0">
                <a:latin typeface="Times New Roman" pitchFamily="18" charset="0"/>
                <a:cs typeface="Times New Roman" pitchFamily="18" charset="0"/>
              </a:rPr>
              <a:t>8</a:t>
            </a:r>
            <a:r>
              <a:rPr lang="kk-KZ" sz="1600" dirty="0" smtClean="0">
                <a:latin typeface="Times New Roman" pitchFamily="18" charset="0"/>
                <a:cs typeface="Times New Roman" pitchFamily="18" charset="0"/>
              </a:rPr>
              <a:t>. </a:t>
            </a:r>
            <a:r>
              <a:rPr lang="kk-KZ" dirty="0">
                <a:latin typeface="Times New Roman" panose="02020603050405020304" pitchFamily="18" charset="0"/>
                <a:cs typeface="Times New Roman" panose="02020603050405020304" pitchFamily="18" charset="0"/>
              </a:rPr>
              <a:t>Жеке тұлғалар мен әлеуметтік топтарда, түрлі қызмет саласындағы мекемелерде психологиялық-теологиялық кеңес беру әдістері мен технологияларын </a:t>
            </a:r>
            <a:r>
              <a:rPr lang="kk-KZ" dirty="0" smtClean="0">
                <a:latin typeface="Times New Roman" panose="02020603050405020304" pitchFamily="18" charset="0"/>
                <a:cs typeface="Times New Roman" panose="02020603050405020304" pitchFamily="18" charset="0"/>
              </a:rPr>
              <a:t>пайдаланады. </a:t>
            </a:r>
            <a:endParaRPr lang="kk-KZ" sz="1600" dirty="0" smtClean="0">
              <a:latin typeface="Times New Roman" pitchFamily="18" charset="0"/>
              <a:cs typeface="Times New Roman" pitchFamily="18" charset="0"/>
            </a:endParaRPr>
          </a:p>
          <a:p>
            <a:pPr algn="just"/>
            <a:r>
              <a:rPr lang="ru-RU" sz="1600" dirty="0" smtClean="0">
                <a:latin typeface="Times New Roman" pitchFamily="18" charset="0"/>
                <a:cs typeface="Times New Roman" pitchFamily="18" charset="0"/>
              </a:rPr>
              <a:t>ОН</a:t>
            </a:r>
            <a:r>
              <a:rPr lang="en-US" sz="1600" dirty="0" smtClean="0">
                <a:latin typeface="Times New Roman" pitchFamily="18" charset="0"/>
                <a:cs typeface="Times New Roman" pitchFamily="18" charset="0"/>
              </a:rPr>
              <a:t>9</a:t>
            </a:r>
            <a:r>
              <a:rPr lang="ru-RU" sz="1600" dirty="0" smtClean="0">
                <a:latin typeface="Times New Roman" pitchFamily="18" charset="0"/>
                <a:cs typeface="Times New Roman" pitchFamily="18" charset="0"/>
              </a:rPr>
              <a:t>. </a:t>
            </a:r>
            <a:r>
              <a:rPr lang="kk-KZ" dirty="0">
                <a:latin typeface="Times New Roman" panose="02020603050405020304" pitchFamily="18" charset="0"/>
                <a:cs typeface="Times New Roman" panose="02020603050405020304" pitchFamily="18" charset="0"/>
              </a:rPr>
              <a:t>Психологиялық және теологиялық профилактика және оңалту саласында негізгі кәсіби білімін </a:t>
            </a:r>
            <a:r>
              <a:rPr lang="kk-KZ" dirty="0" smtClean="0">
                <a:latin typeface="Times New Roman" panose="02020603050405020304" pitchFamily="18" charset="0"/>
                <a:cs typeface="Times New Roman" panose="02020603050405020304" pitchFamily="18" charset="0"/>
              </a:rPr>
              <a:t>көрсетеді. </a:t>
            </a:r>
          </a:p>
          <a:p>
            <a:pPr algn="just"/>
            <a:r>
              <a:rPr lang="kk-KZ" sz="1400" dirty="0" smtClean="0">
                <a:latin typeface="Times New Roman" panose="02020603050405020304" pitchFamily="18" charset="0"/>
                <a:cs typeface="Times New Roman" panose="02020603050405020304" pitchFamily="18" charset="0"/>
              </a:rPr>
              <a:t>ОН10. </a:t>
            </a:r>
            <a:r>
              <a:rPr lang="kk-KZ" dirty="0">
                <a:latin typeface="Times New Roman" panose="02020603050405020304" pitchFamily="18" charset="0"/>
                <a:cs typeface="Times New Roman" panose="02020603050405020304" pitchFamily="18" charset="0"/>
              </a:rPr>
              <a:t>Жеке тұлғаның қалыптасуы мен дамуында діни-психологиялық жай-күйін, қасиеттерін, ерекшеліктері мен заңдылықтарын анықтау бойынша зерттеу жұмыстарын жүзеге </a:t>
            </a:r>
            <a:r>
              <a:rPr lang="kk-KZ" dirty="0" smtClean="0">
                <a:latin typeface="Times New Roman" panose="02020603050405020304" pitchFamily="18" charset="0"/>
                <a:cs typeface="Times New Roman" panose="02020603050405020304" pitchFamily="18" charset="0"/>
              </a:rPr>
              <a:t>асырады.</a:t>
            </a:r>
            <a:endParaRPr lang="ru-RU" sz="1400" dirty="0">
              <a:latin typeface="Times New Roman" pitchFamily="18" charset="0"/>
              <a:cs typeface="Times New Roman" pitchFamily="18" charset="0"/>
            </a:endParaRPr>
          </a:p>
          <a:p>
            <a:endParaRPr lang="ru-RU" sz="1400" dirty="0">
              <a:latin typeface="Times New Roman" pitchFamily="18" charset="0"/>
              <a:cs typeface="Times New Roman" pitchFamily="18" charset="0"/>
            </a:endParaRPr>
          </a:p>
        </p:txBody>
      </p:sp>
      <p:sp>
        <p:nvSpPr>
          <p:cNvPr id="5" name="Скругленный прямоугольник 4"/>
          <p:cNvSpPr/>
          <p:nvPr/>
        </p:nvSpPr>
        <p:spPr>
          <a:xfrm>
            <a:off x="1780017" y="640069"/>
            <a:ext cx="8135805" cy="609516"/>
          </a:xfrm>
          <a:prstGeom prst="roundRect">
            <a:avLst/>
          </a:prstGeom>
          <a:ln>
            <a:solidFill>
              <a:schemeClr val="accent1"/>
            </a:solidFill>
          </a:ln>
        </p:spPr>
        <p:style>
          <a:lnRef idx="2">
            <a:scrgbClr r="0" g="0" b="0"/>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txBody>
          <a:bodyPr/>
          <a:lstStyle/>
          <a:p>
            <a:pPr algn="ctr"/>
            <a:r>
              <a:rPr lang="kk-KZ" b="1" dirty="0" smtClean="0">
                <a:latin typeface="Times New Roman" pitchFamily="18" charset="0"/>
                <a:cs typeface="Times New Roman" pitchFamily="18" charset="0"/>
              </a:rPr>
              <a:t>6В03187 – Психология-Дінтану </a:t>
            </a:r>
            <a:r>
              <a:rPr lang="kk-KZ" b="1" dirty="0">
                <a:latin typeface="Times New Roman" pitchFamily="18" charset="0"/>
                <a:cs typeface="Times New Roman" pitchFamily="18" charset="0"/>
              </a:rPr>
              <a:t>ББ оқыту нәтижелері</a:t>
            </a:r>
            <a:endParaRPr lang="ru-RU" b="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755563538"/>
              </p:ext>
            </p:extLst>
          </p:nvPr>
        </p:nvGraphicFramePr>
        <p:xfrm>
          <a:off x="1818290" y="1145628"/>
          <a:ext cx="7563102" cy="4786234"/>
        </p:xfrm>
        <a:graphic>
          <a:graphicData uri="http://schemas.openxmlformats.org/drawingml/2006/table">
            <a:tbl>
              <a:tblPr firstRow="1" bandRow="1">
                <a:tableStyleId>{616DA210-FB5B-4158-B5E0-FEB733F419BA}</a:tableStyleId>
              </a:tblPr>
              <a:tblGrid>
                <a:gridCol w="7563102">
                  <a:extLst>
                    <a:ext uri="{9D8B030D-6E8A-4147-A177-3AD203B41FA5}">
                      <a16:colId xmlns:a16="http://schemas.microsoft.com/office/drawing/2014/main" val="20001"/>
                    </a:ext>
                  </a:extLst>
                </a:gridCol>
              </a:tblGrid>
              <a:tr h="442955">
                <a:tc>
                  <a:txBody>
                    <a:bodyPr/>
                    <a:lstStyle/>
                    <a:p>
                      <a:pPr algn="ctr"/>
                      <a:r>
                        <a:rPr lang="kk-KZ" b="1" dirty="0" smtClean="0">
                          <a:latin typeface="Times New Roman" pitchFamily="18" charset="0"/>
                          <a:cs typeface="Times New Roman" pitchFamily="18" charset="0"/>
                        </a:rPr>
                        <a:t>6В03187 – Психология-Дінтану </a:t>
                      </a:r>
                      <a:endParaRPr lang="ru-RU"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764554">
                <a:tc>
                  <a:txBody>
                    <a:bodyPr/>
                    <a:lstStyle/>
                    <a:p>
                      <a:r>
                        <a:rPr lang="kk-KZ" sz="1600" dirty="0">
                          <a:latin typeface="Times New Roman" pitchFamily="18" charset="0"/>
                          <a:cs typeface="Times New Roman" pitchFamily="18" charset="0"/>
                        </a:rPr>
                        <a:t>“Әзірет Сұлтан” мемлекеттік тарихи-мәдени музей-қорығы”</a:t>
                      </a:r>
                      <a:endParaRPr lang="ru-RU" sz="16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764554">
                <a:tc>
                  <a:txBody>
                    <a:bodyPr/>
                    <a:lstStyle/>
                    <a:p>
                      <a:r>
                        <a:rPr lang="kk-KZ" sz="1600" dirty="0" smtClean="0">
                          <a:latin typeface="Times New Roman" pitchFamily="18" charset="0"/>
                          <a:cs typeface="Times New Roman" pitchFamily="18" charset="0"/>
                        </a:rPr>
                        <a:t>Түркістан облысы Дін істері басқармасы</a:t>
                      </a:r>
                      <a:endParaRPr lang="ru-RU" sz="16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424295">
                <a:tc>
                  <a:txBody>
                    <a:bodyPr/>
                    <a:lstStyle/>
                    <a:p>
                      <a:r>
                        <a:rPr lang="kk-KZ" sz="1600" dirty="0" smtClean="0">
                          <a:latin typeface="Times New Roman" pitchFamily="18" charset="0"/>
                          <a:cs typeface="Times New Roman" pitchFamily="18" charset="0"/>
                        </a:rPr>
                        <a:t>Түркістан облысы Дін істері басқармасы</a:t>
                      </a:r>
                      <a:r>
                        <a:rPr lang="kk-KZ" sz="1600" baseline="0" dirty="0" smtClean="0">
                          <a:latin typeface="Times New Roman" pitchFamily="18" charset="0"/>
                          <a:cs typeface="Times New Roman" pitchFamily="18" charset="0"/>
                        </a:rPr>
                        <a:t> «Дін мәселелерін зерттеу орталығы» </a:t>
                      </a:r>
                      <a:endParaRPr lang="ru-RU" sz="16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515735">
                <a:tc>
                  <a:txBody>
                    <a:bodyPr/>
                    <a:lstStyle/>
                    <a:p>
                      <a:r>
                        <a:rPr lang="kk-KZ" sz="1600" dirty="0" smtClean="0">
                          <a:latin typeface="Times New Roman" pitchFamily="18" charset="0"/>
                          <a:cs typeface="Times New Roman" pitchFamily="18" charset="0"/>
                        </a:rPr>
                        <a:t>Түркістан облысы Қоғамдық</a:t>
                      </a:r>
                      <a:r>
                        <a:rPr lang="kk-KZ" sz="1600" baseline="0" dirty="0" smtClean="0">
                          <a:latin typeface="Times New Roman" pitchFamily="18" charset="0"/>
                          <a:cs typeface="Times New Roman" pitchFamily="18" charset="0"/>
                        </a:rPr>
                        <a:t> даму басқармасы</a:t>
                      </a:r>
                      <a:endParaRPr lang="ru-RU" sz="1600" dirty="0" smtClean="0">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958502">
                <a:tc>
                  <a:txBody>
                    <a:bodyPr/>
                    <a:lstStyle/>
                    <a:p>
                      <a:r>
                        <a:rPr lang="kk-KZ" sz="1600" dirty="0" smtClean="0">
                          <a:latin typeface="Times New Roman" pitchFamily="18" charset="0"/>
                          <a:cs typeface="Times New Roman" pitchFamily="18" charset="0"/>
                        </a:rPr>
                        <a:t>Ахмет-Яссауи Түркістан облыстық мешіті</a:t>
                      </a:r>
                      <a:endParaRPr lang="ru-RU" sz="1600" dirty="0">
                        <a:latin typeface="Times New Roman" pitchFamily="18" charset="0"/>
                        <a:cs typeface="Times New Roman" pitchFamily="18" charset="0"/>
                      </a:endParaRPr>
                    </a:p>
                  </a:txBody>
                  <a:tcPr/>
                </a:tc>
                <a:extLst>
                  <a:ext uri="{0D108BD9-81ED-4DB2-BD59-A6C34878D82A}">
                    <a16:rowId xmlns:a16="http://schemas.microsoft.com/office/drawing/2014/main" val="10005"/>
                  </a:ext>
                </a:extLst>
              </a:tr>
              <a:tr h="472684">
                <a:tc>
                  <a:txBody>
                    <a:bodyPr/>
                    <a:lstStyle/>
                    <a:p>
                      <a:r>
                        <a:rPr lang="kk-KZ" sz="1600" dirty="0" smtClean="0">
                          <a:latin typeface="Times New Roman" pitchFamily="18" charset="0"/>
                          <a:cs typeface="Times New Roman" pitchFamily="18" charset="0"/>
                        </a:rPr>
                        <a:t>ҚМДБ Түркістан облысы өкілдігі</a:t>
                      </a:r>
                      <a:endParaRPr lang="ru-RU" sz="1600" dirty="0">
                        <a:latin typeface="Times New Roman" pitchFamily="18" charset="0"/>
                        <a:cs typeface="Times New Roman" pitchFamily="18" charset="0"/>
                      </a:endParaRPr>
                    </a:p>
                  </a:txBody>
                  <a:tcPr/>
                </a:tc>
                <a:extLst>
                  <a:ext uri="{0D108BD9-81ED-4DB2-BD59-A6C34878D82A}">
                    <a16:rowId xmlns:a16="http://schemas.microsoft.com/office/drawing/2014/main" val="10006"/>
                  </a:ext>
                </a:extLst>
              </a:tr>
              <a:tr h="442955">
                <a:tc>
                  <a:txBody>
                    <a:bodyPr/>
                    <a:lstStyle/>
                    <a:p>
                      <a:endParaRPr lang="ru-RU" sz="1600" dirty="0">
                        <a:latin typeface="Times New Roman" pitchFamily="18" charset="0"/>
                        <a:cs typeface="Times New Roman" pitchFamily="18" charset="0"/>
                      </a:endParaRPr>
                    </a:p>
                  </a:txBody>
                  <a:tcPr/>
                </a:tc>
                <a:extLst>
                  <a:ext uri="{0D108BD9-81ED-4DB2-BD59-A6C34878D82A}">
                    <a16:rowId xmlns:a16="http://schemas.microsoft.com/office/drawing/2014/main" val="10007"/>
                  </a:ext>
                </a:extLst>
              </a:tr>
            </a:tbl>
          </a:graphicData>
        </a:graphic>
      </p:graphicFrame>
      <p:sp>
        <p:nvSpPr>
          <p:cNvPr id="3" name="Прямоугольник 2"/>
          <p:cNvSpPr/>
          <p:nvPr/>
        </p:nvSpPr>
        <p:spPr>
          <a:xfrm>
            <a:off x="2718280" y="154306"/>
            <a:ext cx="7647735" cy="461665"/>
          </a:xfrm>
          <a:prstGeom prst="rect">
            <a:avLst/>
          </a:prstGeom>
        </p:spPr>
        <p:txBody>
          <a:bodyPr wrap="none">
            <a:spAutoFit/>
          </a:bodyPr>
          <a:lstStyle/>
          <a:p>
            <a:pPr lvl="0" algn="ctr">
              <a:lnSpc>
                <a:spcPct val="100000"/>
              </a:lnSpc>
              <a:spcBef>
                <a:spcPts val="0"/>
              </a:spcBef>
              <a:spcAft>
                <a:spcPts val="0"/>
              </a:spcAft>
            </a:pPr>
            <a:r>
              <a:rPr lang="kk-KZ" sz="2400" b="1" dirty="0">
                <a:solidFill>
                  <a:srgbClr val="FF0000"/>
                </a:solidFill>
                <a:latin typeface="Times New Roman" pitchFamily="18" charset="0"/>
                <a:cs typeface="Times New Roman" pitchFamily="18" charset="0"/>
              </a:rPr>
              <a:t>Өндірістік тәжірибе бойынша келісім-шарт жасалған</a:t>
            </a:r>
            <a:endParaRPr lang="ru-RU" b="1" dirty="0">
              <a:solidFill>
                <a:srgbClr val="FF000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7343" y="120770"/>
            <a:ext cx="8005313" cy="587853"/>
          </a:xfrm>
          <a:prstGeom prst="rect">
            <a:avLst/>
          </a:prstGeom>
        </p:spPr>
        <p:txBody>
          <a:bodyPr wrap="square">
            <a:spAutoFit/>
          </a:bodyPr>
          <a:lstStyle/>
          <a:p>
            <a:pPr algn="just">
              <a:lnSpc>
                <a:spcPct val="115000"/>
              </a:lnSpc>
              <a:spcAft>
                <a:spcPts val="0"/>
              </a:spcAft>
            </a:pPr>
            <a:r>
              <a:rPr lang="kk-KZ" sz="1400" b="1" dirty="0" smtClean="0">
                <a:latin typeface="Times New Roman" panose="02020603050405020304" pitchFamily="18" charset="0"/>
                <a:ea typeface="Calibri" panose="020F0502020204030204" pitchFamily="34" charset="0"/>
                <a:cs typeface="Arial" panose="020B0604020202020204" pitchFamily="34" charset="0"/>
              </a:rPr>
              <a:t>Жалпы ББ 73 пәндерді қамтиды, оның ішінде психология бағыты бойынша 27 пән, дінтану бағыты бойынша 20 пән. Оларды төменде көруге болады:</a:t>
            </a:r>
          </a:p>
        </p:txBody>
      </p:sp>
      <p:graphicFrame>
        <p:nvGraphicFramePr>
          <p:cNvPr id="3" name="Таблица 2"/>
          <p:cNvGraphicFramePr>
            <a:graphicFrameLocks noGrp="1"/>
          </p:cNvGraphicFramePr>
          <p:nvPr>
            <p:extLst>
              <p:ext uri="{D42A27DB-BD31-4B8C-83A1-F6EECF244321}">
                <p14:modId xmlns:p14="http://schemas.microsoft.com/office/powerpoint/2010/main" val="2690950998"/>
              </p:ext>
            </p:extLst>
          </p:nvPr>
        </p:nvGraphicFramePr>
        <p:xfrm>
          <a:off x="1077343" y="688811"/>
          <a:ext cx="8280000" cy="5760720"/>
        </p:xfrm>
        <a:graphic>
          <a:graphicData uri="http://schemas.openxmlformats.org/drawingml/2006/table">
            <a:tbl>
              <a:tblPr firstRow="1" bandRow="1">
                <a:tableStyleId>{5C22544A-7EE6-4342-B048-85BDC9FD1C3A}</a:tableStyleId>
              </a:tblPr>
              <a:tblGrid>
                <a:gridCol w="4140000">
                  <a:extLst>
                    <a:ext uri="{9D8B030D-6E8A-4147-A177-3AD203B41FA5}">
                      <a16:colId xmlns:a16="http://schemas.microsoft.com/office/drawing/2014/main" val="1264424132"/>
                    </a:ext>
                  </a:extLst>
                </a:gridCol>
                <a:gridCol w="4140000">
                  <a:extLst>
                    <a:ext uri="{9D8B030D-6E8A-4147-A177-3AD203B41FA5}">
                      <a16:colId xmlns:a16="http://schemas.microsoft.com/office/drawing/2014/main" val="4210185590"/>
                    </a:ext>
                  </a:extLst>
                </a:gridCol>
              </a:tblGrid>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Психология бойынша:</a:t>
                      </a:r>
                      <a:endParaRPr lang="ru-RU" sz="1200" dirty="0" smtClean="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Дінтану бойынша</a:t>
                      </a:r>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29793256"/>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Жалпы психология </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Діндер тарихы</a:t>
                      </a:r>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51586213"/>
                  </a:ext>
                </a:extLst>
              </a:tr>
              <a:tr h="273857">
                <a:tc>
                  <a:txBody>
                    <a:bodyPr/>
                    <a:lstStyle/>
                    <a:p>
                      <a:r>
                        <a:rPr lang="kk-KZ" sz="1200" dirty="0" smtClean="0">
                          <a:latin typeface="Times New Roman" panose="02020603050405020304" pitchFamily="18" charset="0"/>
                          <a:cs typeface="Times New Roman" panose="02020603050405020304" pitchFamily="18" charset="0"/>
                        </a:rPr>
                        <a:t>Мамандыққа кіріспе</a:t>
                      </a:r>
                      <a:endParaRPr lang="ru-RU" sz="1200" dirty="0">
                        <a:latin typeface="Times New Roman" panose="02020603050405020304" pitchFamily="18" charset="0"/>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Дін негіздері</a:t>
                      </a:r>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72982543"/>
                  </a:ext>
                </a:extLst>
              </a:tr>
              <a:tr h="273857">
                <a:tc>
                  <a:txBody>
                    <a:bodyPr/>
                    <a:lstStyle/>
                    <a:p>
                      <a:r>
                        <a:rPr lang="kk-KZ" sz="1200" dirty="0" smtClean="0">
                          <a:latin typeface="Times New Roman" panose="02020603050405020304" pitchFamily="18" charset="0"/>
                          <a:cs typeface="Times New Roman" panose="02020603050405020304" pitchFamily="18" charset="0"/>
                        </a:rPr>
                        <a:t>Әлеуметтік психология</a:t>
                      </a:r>
                    </a:p>
                  </a:txBody>
                  <a:tcPr/>
                </a:tc>
                <a:tc>
                  <a:txBody>
                    <a:bodyPr/>
                    <a:lstStyle/>
                    <a:p>
                      <a:r>
                        <a:rPr lang="kk-KZ" sz="1200" dirty="0" smtClean="0">
                          <a:latin typeface="Times New Roman" panose="02020603050405020304" pitchFamily="18" charset="0"/>
                          <a:cs typeface="Times New Roman" panose="02020603050405020304" pitchFamily="18" charset="0"/>
                        </a:rPr>
                        <a:t>Діни мәтіндер</a:t>
                      </a:r>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08632665"/>
                  </a:ext>
                </a:extLst>
              </a:tr>
              <a:tr h="273857">
                <a:tc>
                  <a:txBody>
                    <a:bodyPr/>
                    <a:lstStyle/>
                    <a:p>
                      <a:r>
                        <a:rPr lang="kk-KZ" sz="1200" dirty="0" smtClean="0">
                          <a:latin typeface="Times New Roman" panose="02020603050405020304" pitchFamily="18" charset="0"/>
                          <a:cs typeface="Times New Roman" panose="02020603050405020304" pitchFamily="18" charset="0"/>
                        </a:rPr>
                        <a:t>Жас ерекшелік психологиясы</a:t>
                      </a:r>
                      <a:endParaRPr lang="ru-RU" sz="1200" dirty="0">
                        <a:latin typeface="Times New Roman" panose="02020603050405020304" pitchFamily="18" charset="0"/>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Діннің сенімдік және құқықтық негіздері</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491098295"/>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Психодиагностика</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Сопылық негіздері</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4045452649"/>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Даму психологиясы</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Діни конфессиялар</a:t>
                      </a:r>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62614857"/>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Тұлға психологиясы</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Дін психологиясы</a:t>
                      </a:r>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28065923"/>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Салыстырмалы психологиясы</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Дінтанулық профилактика және оңалту әдістемесі</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798961314"/>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Психокоррекция және психопрофилактика негіздері</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Ғибадат және діни сенім психологиясы</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4022223471"/>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Этнопсихология</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Діни этика</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2667842267"/>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Пенитенциарлық психология</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Діни өнер</a:t>
                      </a:r>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76005157"/>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Сот- психологиялық сараптама</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Ясауидің рухани-психологиялық тәжірибесі</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295780044"/>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Психологияны оқыту әдістемесі</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Деструктивті діни ағымдар психотехникасы</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144886082"/>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Білім психологиясы</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Діни жамағат психологиясы</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234334717"/>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Еңбек психологиясы</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Дінтанулық сараптама, талдау және мониторинг негіздері</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749272126"/>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Басқару психологиясы</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Түркі ислам тарихы және мәдениеті</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3977636299"/>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Экзистенциаиалды психология</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Дәстүрлі емес діни қозғалыстар</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2449520335"/>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Педагогикалық психология</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Мемлекет-дін қатынастары</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3307299410"/>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Ұйымдастыру психологиясы</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Дін социологиясы</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2797560369"/>
                  </a:ext>
                </a:extLst>
              </a:tr>
              <a:tr h="2738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Психологиялық практикум</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Діни антропология </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201949601"/>
                  </a:ext>
                </a:extLst>
              </a:tr>
            </a:tbl>
          </a:graphicData>
        </a:graphic>
      </p:graphicFrame>
    </p:spTree>
    <p:extLst>
      <p:ext uri="{BB962C8B-B14F-4D97-AF65-F5344CB8AC3E}">
        <p14:creationId xmlns:p14="http://schemas.microsoft.com/office/powerpoint/2010/main" val="2926804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21291827"/>
              </p:ext>
            </p:extLst>
          </p:nvPr>
        </p:nvGraphicFramePr>
        <p:xfrm>
          <a:off x="582762" y="607523"/>
          <a:ext cx="8128000" cy="29667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476493476"/>
                    </a:ext>
                  </a:extLst>
                </a:gridCol>
                <a:gridCol w="4064000">
                  <a:extLst>
                    <a:ext uri="{9D8B030D-6E8A-4147-A177-3AD203B41FA5}">
                      <a16:colId xmlns:a16="http://schemas.microsoft.com/office/drawing/2014/main" val="3796196290"/>
                    </a:ext>
                  </a:extLst>
                </a:gridCol>
              </a:tblGrid>
              <a:tr h="370840">
                <a:tc>
                  <a:txBody>
                    <a:bodyPr/>
                    <a:lstStyle/>
                    <a:p>
                      <a:endParaRPr lang="ru-RU" dirty="0"/>
                    </a:p>
                  </a:txBody>
                  <a:tcPr/>
                </a:tc>
                <a:tc>
                  <a:txBody>
                    <a:bodyPr/>
                    <a:lstStyle/>
                    <a:p>
                      <a:endParaRPr lang="ru-RU"/>
                    </a:p>
                  </a:txBody>
                  <a:tcPr/>
                </a:tc>
                <a:extLst>
                  <a:ext uri="{0D108BD9-81ED-4DB2-BD59-A6C34878D82A}">
                    <a16:rowId xmlns:a16="http://schemas.microsoft.com/office/drawing/2014/main" val="2049548797"/>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Психологиялық кеңес беру негіздері</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4244604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Психометрика</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82418366"/>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Конфликт және медиация психологиясы</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86518682"/>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Психологиядағы математикалық әдістер</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30215809"/>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Құқық психологиясы</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6161730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Төтенше жағдайлар психологиясы </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62964428"/>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200" kern="1200" dirty="0" smtClean="0">
                          <a:solidFill>
                            <a:schemeClr val="dk1"/>
                          </a:solidFill>
                          <a:effectLst/>
                          <a:latin typeface="Times New Roman" panose="02020603050405020304" pitchFamily="18" charset="0"/>
                          <a:ea typeface="+mn-ea"/>
                          <a:cs typeface="Times New Roman" panose="02020603050405020304" pitchFamily="18" charset="0"/>
                        </a:rPr>
                        <a:t>Әлеуметтік-психологиялық тренинг </a:t>
                      </a:r>
                      <a:endParaRPr lang="ru-RU" sz="12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24084555"/>
                  </a:ext>
                </a:extLst>
              </a:tr>
            </a:tbl>
          </a:graphicData>
        </a:graphic>
      </p:graphicFrame>
    </p:spTree>
    <p:extLst>
      <p:ext uri="{BB962C8B-B14F-4D97-AF65-F5344CB8AC3E}">
        <p14:creationId xmlns:p14="http://schemas.microsoft.com/office/powerpoint/2010/main" val="718299000"/>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3504</TotalTime>
  <Words>905</Words>
  <Application>Microsoft Office PowerPoint</Application>
  <PresentationFormat>Широкоэкранный</PresentationFormat>
  <Paragraphs>182</Paragraphs>
  <Slides>12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Calibri</vt:lpstr>
      <vt:lpstr>Tahoma</vt:lpstr>
      <vt:lpstr>Times New Roman</vt:lpstr>
      <vt:lpstr>Trebuchet MS</vt:lpstr>
      <vt:lpstr>Wingdings 3</vt:lpstr>
      <vt:lpstr>Аспект</vt:lpstr>
      <vt:lpstr>Презентация PowerPoint</vt:lpstr>
      <vt:lpstr>Бұл жаңадан ашылған білім беру бағдарламасының Қолдану саласы: психология-дін саласы бойынша ақпаратты тарату, әзірлеу, енгізу, сүйемелдеу және пайдалану саласында бакалаврларды дайындауға арналған. </vt:lpstr>
      <vt:lpstr>ББ мақсаты: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Білімгерлердің контингентін қалыптастыру нәтижелері</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123</dc:title>
  <dc:creator>Gabit Kussainov</dc:creator>
  <cp:lastModifiedBy>User</cp:lastModifiedBy>
  <cp:revision>293</cp:revision>
  <cp:lastPrinted>2023-01-12T06:12:34Z</cp:lastPrinted>
  <dcterms:created xsi:type="dcterms:W3CDTF">2016-05-11T06:34:10Z</dcterms:created>
  <dcterms:modified xsi:type="dcterms:W3CDTF">2025-02-20T12:29:49Z</dcterms:modified>
</cp:coreProperties>
</file>