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9FD625A-7C79-4357-9FAE-6FAB39F8D721}" type="datetimeFigureOut">
              <a:rPr lang="ru-RU" smtClean="0"/>
              <a:t>11.02.2025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4195220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FD625A-7C79-4357-9FAE-6FAB39F8D721}" type="datetimeFigureOut">
              <a:rPr lang="ru-RU" smtClean="0"/>
              <a:t>11.02.2025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291602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FD625A-7C79-4357-9FAE-6FAB39F8D721}" type="datetimeFigureOut">
              <a:rPr lang="ru-RU" smtClean="0"/>
              <a:t>11.02.2025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72937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FD625A-7C79-4357-9FAE-6FAB39F8D721}" type="datetimeFigureOut">
              <a:rPr lang="ru-RU" smtClean="0"/>
              <a:t>11.02.2025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178074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9FD625A-7C79-4357-9FAE-6FAB39F8D721}" type="datetimeFigureOut">
              <a:rPr lang="ru-RU" smtClean="0"/>
              <a:t>11.02.2025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33435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9FD625A-7C79-4357-9FAE-6FAB39F8D721}" type="datetimeFigureOut">
              <a:rPr lang="ru-RU" smtClean="0"/>
              <a:t>11.02.2025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120217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9FD625A-7C79-4357-9FAE-6FAB39F8D721}" type="datetimeFigureOut">
              <a:rPr lang="ru-RU" smtClean="0"/>
              <a:t>11.02.2025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2255096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9FD625A-7C79-4357-9FAE-6FAB39F8D721}" type="datetimeFigureOut">
              <a:rPr lang="ru-RU" smtClean="0"/>
              <a:t>11.02.2025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3032963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9FD625A-7C79-4357-9FAE-6FAB39F8D721}" type="datetimeFigureOut">
              <a:rPr lang="ru-RU" smtClean="0"/>
              <a:t>11.02.2025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234014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9FD625A-7C79-4357-9FAE-6FAB39F8D721}" type="datetimeFigureOut">
              <a:rPr lang="ru-RU" smtClean="0"/>
              <a:t>11.02.2025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349621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9FD625A-7C79-4357-9FAE-6FAB39F8D721}" type="datetimeFigureOut">
              <a:rPr lang="ru-RU" smtClean="0"/>
              <a:t>11.02.2025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D6538F-0789-4804-AF6E-FA89159C16E4}" type="slidenum">
              <a:rPr lang="ru-RU" smtClean="0"/>
              <a:t>‹#›</a:t>
            </a:fld>
            <a:endParaRPr lang="ru-RU"/>
          </a:p>
        </p:txBody>
      </p:sp>
    </p:spTree>
    <p:extLst>
      <p:ext uri="{BB962C8B-B14F-4D97-AF65-F5344CB8AC3E}">
        <p14:creationId xmlns:p14="http://schemas.microsoft.com/office/powerpoint/2010/main" val="1130204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D625A-7C79-4357-9FAE-6FAB39F8D721}" type="datetimeFigureOut">
              <a:rPr lang="ru-RU" smtClean="0"/>
              <a:t>11.02.2025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D6538F-0789-4804-AF6E-FA89159C16E4}" type="slidenum">
              <a:rPr lang="ru-RU" smtClean="0"/>
              <a:t>‹#›</a:t>
            </a:fld>
            <a:endParaRPr lang="ru-RU"/>
          </a:p>
        </p:txBody>
      </p:sp>
    </p:spTree>
    <p:extLst>
      <p:ext uri="{BB962C8B-B14F-4D97-AF65-F5344CB8AC3E}">
        <p14:creationId xmlns:p14="http://schemas.microsoft.com/office/powerpoint/2010/main" val="345300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653143"/>
            <a:ext cx="9144000" cy="2856820"/>
          </a:xfrm>
        </p:spPr>
        <p:txBody>
          <a:bodyPr>
            <a:normAutofit/>
          </a:bodyPr>
          <a:lstStyle/>
          <a:p>
            <a:pPr algn="just"/>
            <a:r>
              <a:rPr lang="kk-KZ" sz="1800" dirty="0">
                <a:latin typeface="Times New Roman" panose="02020603050405020304" pitchFamily="18" charset="0"/>
                <a:cs typeface="Times New Roman" panose="02020603050405020304" pitchFamily="18" charset="0"/>
              </a:rPr>
              <a:t> Жоғары оқу орнынан кейінгі медициналық білім беру факультеттің Сапаны қамтамасыз ету жөніндегі комиссиясының  2024-2025 оқу жылының қараша-желтоқсан айларында жұмыс жоспарына сәйкес мониторинг жүргізілді. Комиссия құрамына Искандирова Э.Ж, П. Е.Калменова, Б.О.Сахова, Э. Н. Әлиева, Н. Р. Жұманқұлова, Н:З.Шапамбаев, Ж.Т.Орзабаева, Н:Р.Джуманкуловалар кірді.</a:t>
            </a:r>
            <a:endParaRPr lang="ru-RU" sz="1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fontScale="70000" lnSpcReduction="20000"/>
          </a:bodyPr>
          <a:lstStyle/>
          <a:p>
            <a:pPr algn="just"/>
            <a:r>
              <a:rPr lang="kk-KZ" dirty="0">
                <a:latin typeface="Times New Roman" panose="02020603050405020304" pitchFamily="18" charset="0"/>
                <a:cs typeface="Times New Roman" panose="02020603050405020304" pitchFamily="18" charset="0"/>
              </a:rPr>
              <a:t>Комиссия мүшелері ESG стандартының барлық бөлімдері бойынша жоғары оқу орнынан кейінгі медициналық білім беру факультетінің 10 кафедрасында іске асырылатын 32 білім беру бағдарламаларының сапасына, сондай-ақ «Жоғары және (немесе) жоғары оқу орнынан кейінгі білім беру ұйымдарының білім беру қызметіне қойылатын біліктілік талаптарын және оларға сәйкестікті растайтын құжаттардың тізбесін бекіту туралы» Қазақстан Республикасы Ғылым және жоғары білім министрінің 2024 ж.   № 4 бұйрығы бойынша  факультетте жүзеге асырлатын интернатура (2) және резидентура (32) мамандықтарының білім беру бағдарламаларының   біліктілік талаптарына  сәйкестігіне мониторинг </a:t>
            </a:r>
            <a:r>
              <a:rPr lang="kk-KZ" dirty="0" smtClean="0">
                <a:latin typeface="Times New Roman" panose="02020603050405020304" pitchFamily="18" charset="0"/>
                <a:cs typeface="Times New Roman" panose="02020603050405020304" pitchFamily="18" charset="0"/>
              </a:rPr>
              <a:t>жүргізді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3905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64267"/>
          </a:xfrm>
        </p:spPr>
        <p:txBody>
          <a:bodyPr>
            <a:normAutofit fontScale="90000"/>
          </a:bodyPr>
          <a:lstStyle/>
          <a:p>
            <a:r>
              <a:rPr lang="kk-KZ" sz="1400" b="1" dirty="0" smtClean="0"/>
              <a:t>Мониторинг нәтижесінде келесі кемшіліктер анықталды:</a:t>
            </a:r>
            <a:r>
              <a:rPr lang="ru-RU" sz="1400" dirty="0" smtClean="0"/>
              <a:t/>
            </a:r>
            <a:br>
              <a:rPr lang="ru-RU" sz="1400" dirty="0" smtClean="0"/>
            </a:br>
            <a:r>
              <a:rPr lang="kk-KZ" sz="1400" b="1" dirty="0" smtClean="0"/>
              <a:t>І.Хирургия және анестезиология-реанимация кафедрасында</a:t>
            </a:r>
            <a:r>
              <a:rPr lang="kk-KZ" sz="1400" dirty="0" smtClean="0"/>
              <a:t> 7 Білім беру бағдарламасы бойынша білім беру жүзеге асырылады: </a:t>
            </a:r>
            <a:r>
              <a:rPr lang="ru-RU" sz="1400" dirty="0" smtClean="0"/>
              <a:t/>
            </a:r>
            <a:br>
              <a:rPr lang="ru-RU" sz="1400" dirty="0" smtClean="0"/>
            </a:br>
            <a:endParaRPr lang="ru-RU" sz="1400" dirty="0"/>
          </a:p>
        </p:txBody>
      </p:sp>
      <p:sp>
        <p:nvSpPr>
          <p:cNvPr id="3" name="Объект 2"/>
          <p:cNvSpPr>
            <a:spLocks noGrp="1"/>
          </p:cNvSpPr>
          <p:nvPr>
            <p:ph idx="1"/>
          </p:nvPr>
        </p:nvSpPr>
        <p:spPr>
          <a:xfrm>
            <a:off x="415636" y="629392"/>
            <a:ext cx="11471564" cy="5913912"/>
          </a:xfrm>
        </p:spPr>
        <p:txBody>
          <a:bodyPr>
            <a:normAutofit fontScale="25000" lnSpcReduction="20000"/>
          </a:bodyPr>
          <a:lstStyle/>
          <a:p>
            <a:pPr marL="0" indent="0">
              <a:buNone/>
            </a:pPr>
            <a:r>
              <a:rPr lang="kk-KZ" sz="4000" dirty="0" smtClean="0"/>
              <a:t>- </a:t>
            </a:r>
            <a:r>
              <a:rPr lang="kk-KZ" sz="4000" dirty="0"/>
              <a:t>7R01112 Анастезиология және реанимация (ересектер, балалар), </a:t>
            </a:r>
            <a:endParaRPr lang="ru-RU" sz="4000" dirty="0"/>
          </a:p>
          <a:p>
            <a:pPr marL="0" indent="0">
              <a:buNone/>
            </a:pPr>
            <a:r>
              <a:rPr lang="kk-KZ" sz="4000" dirty="0"/>
              <a:t>- 7R01103Жалпы хирургия, 7R01111 Офтальмология (ересектер, балалар), </a:t>
            </a:r>
            <a:endParaRPr lang="ru-RU" sz="4000" dirty="0"/>
          </a:p>
          <a:p>
            <a:pPr marL="0" indent="0">
              <a:buNone/>
            </a:pPr>
            <a:r>
              <a:rPr lang="kk-KZ" sz="4000" dirty="0"/>
              <a:t>- 7R01109 Нейрохирургия (ересектер, балалар), </a:t>
            </a:r>
            <a:endParaRPr lang="ru-RU" sz="4000" dirty="0"/>
          </a:p>
          <a:p>
            <a:pPr marL="0" indent="0">
              <a:buNone/>
            </a:pPr>
            <a:r>
              <a:rPr lang="kk-KZ" sz="4000" dirty="0"/>
              <a:t>- 7R01118 балалар хирургиясы,  </a:t>
            </a:r>
            <a:endParaRPr lang="ru-RU" sz="4000" dirty="0"/>
          </a:p>
          <a:p>
            <a:pPr marL="0" indent="0">
              <a:buNone/>
            </a:pPr>
            <a:r>
              <a:rPr lang="kk-KZ" sz="4000" dirty="0"/>
              <a:t>- 7R01128 Ангиохирургия (ересектер, балалар), </a:t>
            </a:r>
            <a:endParaRPr lang="ru-RU" sz="4000" dirty="0"/>
          </a:p>
          <a:p>
            <a:pPr marL="0" indent="0">
              <a:buNone/>
            </a:pPr>
            <a:r>
              <a:rPr lang="kk-KZ" sz="4000" dirty="0"/>
              <a:t>- 7R01131жақ-бет хирургиясы ересектер, балалар, </a:t>
            </a:r>
            <a:endParaRPr lang="ru-RU" sz="4000" dirty="0"/>
          </a:p>
          <a:p>
            <a:pPr marL="0" indent="0">
              <a:buNone/>
            </a:pPr>
            <a:r>
              <a:rPr lang="kk-KZ" sz="4000" dirty="0"/>
              <a:t> - Пластикалық хирургия. </a:t>
            </a:r>
            <a:endParaRPr lang="ru-RU" sz="4000" dirty="0"/>
          </a:p>
          <a:p>
            <a:pPr marL="0" indent="0">
              <a:buNone/>
            </a:pPr>
            <a:r>
              <a:rPr lang="kk-KZ" sz="4000" dirty="0"/>
              <a:t>Кафедра меңгерушісі У. А. Мұқанова. </a:t>
            </a:r>
            <a:endParaRPr lang="ru-RU" sz="4000" dirty="0"/>
          </a:p>
          <a:p>
            <a:pPr marL="0" indent="0">
              <a:buNone/>
            </a:pPr>
            <a:r>
              <a:rPr lang="kk-KZ" sz="4000" b="1" dirty="0"/>
              <a:t>7R01128 Ангиохирургия (ересектер, балалар)" ББ бойынша мынадай сәйкессіздіктер анықталды:</a:t>
            </a:r>
            <a:endParaRPr lang="ru-RU" sz="4000" dirty="0"/>
          </a:p>
          <a:p>
            <a:pPr marL="0" lvl="0" indent="0">
              <a:buNone/>
            </a:pPr>
            <a:r>
              <a:rPr lang="kk-KZ" sz="4000" dirty="0"/>
              <a:t>Клиникалық тәлімгер А.Жұмановтың м.ғ.к құжаттары нострификацияланбаған.</a:t>
            </a:r>
            <a:endParaRPr lang="ru-RU" sz="4000" dirty="0"/>
          </a:p>
          <a:p>
            <a:pPr marL="0" indent="0">
              <a:buNone/>
            </a:pPr>
            <a:r>
              <a:rPr lang="kk-KZ" sz="4000" dirty="0"/>
              <a:t>Оқытылатын пәндер бейініне сәйкес оқытушылардың және менеджмент саласындағы ЖЖОКБҰ басшыларының біліктілігін арттыру туралы мәліметтер «Жоғары және (немесе) жоғары оқу орнынан кейінгі білім беретін ұйымдардың білім беру қызметіне қойылатын біліктілік талаптарының 8-қосымшасына сәйкес» нысанға сәйкес келмейді.</a:t>
            </a:r>
            <a:endParaRPr lang="ru-RU" sz="4000" dirty="0"/>
          </a:p>
          <a:p>
            <a:pPr marL="0" indent="0">
              <a:buNone/>
            </a:pPr>
            <a:r>
              <a:rPr lang="kk-KZ" sz="4000" dirty="0"/>
              <a:t> 2. А.Баймахановтың пән бойынша біліктілігін арттыру туралы куәлігі жоқ. Мамандандырылған ғылыми-техникалық/ғылыми-әдістемелік/клиникалық/ эксперименттік базаның, шығармашылық шеберханалардың, концерттік, көрме залдарының болуы туралы мәліметтер біліктілік талаптарына сәйкес келмейді. Жұмыс өтілі, ғылыми жарияланымдары көрсетілген кадрларды даярлаудың тиісті бағыты бойынша ғылыми басшылықты жүзеге асыратын ғылыми жетекшілер туралы мәліметтер (осы біліктілік талаптарына 10-қосымшаға сәйкес нысан бойынша) сәйкес келмейді, тек 1 адам ұсынылған.</a:t>
            </a:r>
            <a:endParaRPr lang="ru-RU" sz="4000" dirty="0"/>
          </a:p>
          <a:p>
            <a:pPr marL="0" indent="0">
              <a:buNone/>
            </a:pPr>
            <a:r>
              <a:rPr lang="kk-KZ" sz="4000" b="1" dirty="0" smtClean="0"/>
              <a:t>"</a:t>
            </a:r>
            <a:r>
              <a:rPr lang="kk-KZ" sz="4000" b="1" dirty="0"/>
              <a:t>Пластикалық хирургия" ББ бойынша мынадай сәйкессіздіктер анықталды:</a:t>
            </a:r>
            <a:endParaRPr lang="ru-RU" sz="4000" dirty="0"/>
          </a:p>
          <a:p>
            <a:pPr marL="0" lvl="0" indent="0">
              <a:buNone/>
            </a:pPr>
            <a:r>
              <a:rPr lang="kk-KZ" sz="4000" dirty="0"/>
              <a:t>Біліктілік талаптарына сәйкес 5-қосымшада кадрларды даярлау бағыты бойынша</a:t>
            </a:r>
            <a:endParaRPr lang="ru-RU" sz="4000" dirty="0"/>
          </a:p>
          <a:p>
            <a:pPr marL="0" indent="0">
              <a:buNone/>
            </a:pPr>
            <a:r>
              <a:rPr lang="kk-KZ" sz="4000" dirty="0"/>
              <a:t>білім беру бағдарламаларының оқытушы кадрлармен жасақталуы туралы мәліметтер И.Абдугаппаровтың, И.Аннаоразовтың «Пластикалық хирургия» бойынша маман сертификаты жоқ. </a:t>
            </a:r>
            <a:endParaRPr lang="ru-RU" sz="4000" dirty="0"/>
          </a:p>
          <a:p>
            <a:pPr marL="0" lvl="0" indent="0">
              <a:buNone/>
            </a:pPr>
            <a:r>
              <a:rPr lang="kk-KZ" sz="4000" dirty="0"/>
              <a:t>Біліктілік талаптарына 11-қосымшада тәлімгерлермен жасақталғандығы туралы</a:t>
            </a:r>
            <a:endParaRPr lang="ru-RU" sz="4000" dirty="0"/>
          </a:p>
          <a:p>
            <a:pPr marL="0" indent="0">
              <a:buNone/>
            </a:pPr>
            <a:r>
              <a:rPr lang="kk-KZ" sz="4000" dirty="0"/>
              <a:t>мәліметтер ("Денсаулық сақтау"кадрларын даярлау үшін) Ж. Сергазиннің «Пластикалық хирургия» бойынша маман сертификаты жоқ. </a:t>
            </a:r>
            <a:endParaRPr lang="ru-RU" sz="4000" dirty="0"/>
          </a:p>
          <a:p>
            <a:pPr marL="0" lvl="0" indent="0">
              <a:buNone/>
            </a:pPr>
            <a:r>
              <a:rPr lang="kk-KZ" sz="4000" dirty="0"/>
              <a:t>Біліктілік талаптарына 8-қосымшада оқытылатын пәндер бейініне сәйкес</a:t>
            </a:r>
            <a:endParaRPr lang="ru-RU" sz="4000" dirty="0"/>
          </a:p>
          <a:p>
            <a:pPr marL="0" indent="0">
              <a:buNone/>
            </a:pPr>
            <a:r>
              <a:rPr lang="kk-KZ" sz="4000" dirty="0"/>
              <a:t>оқытушылардың және менеджмент саласындағы ЖЖОКБҰ басшыларының біліктілігін арттыру туралы мәліметтер Ұ.Мұқанова, И. Абдугаппаров, И. Аннаоразовтың пән бойынша біліктілігін арттыру туралы куәлігі жоқ. </a:t>
            </a:r>
            <a:endParaRPr lang="ru-RU" sz="4000" dirty="0"/>
          </a:p>
          <a:p>
            <a:pPr marL="0" lvl="0" indent="0">
              <a:buNone/>
            </a:pPr>
            <a:r>
              <a:rPr lang="kk-KZ" sz="4000" dirty="0"/>
              <a:t>Біліктілік талаптары 10-қосымшаға сәйкес келмейді, тек 1 адам ұсынылған.</a:t>
            </a:r>
            <a:endParaRPr lang="ru-RU" sz="4000" dirty="0"/>
          </a:p>
          <a:p>
            <a:pPr marL="0" indent="0">
              <a:buNone/>
            </a:pPr>
            <a:r>
              <a:rPr lang="kk-KZ" sz="4000" b="1" dirty="0" smtClean="0"/>
              <a:t>7R01131 </a:t>
            </a:r>
            <a:r>
              <a:rPr lang="kk-KZ" sz="4000" b="1" dirty="0"/>
              <a:t>ББ бойынша ересектер, балалар жақ-бет хирургиясы, 7R01109 Нейрохирургия (ересектер, балалар</a:t>
            </a:r>
            <a:r>
              <a:rPr lang="kk-KZ" sz="4000" dirty="0"/>
              <a:t>) 8-қосымша жоғары және (немесе) жоғары оқу орнынан кейінгі білім беретін ұйымдардың білім беру қызметіне қойылатын біліктілік талаптарына ұсынылған нысанға сәйкес келмейді. Еликбаев Г., Кенбаев В. О. пән бойынша біліктілікті арттыру туралы куәлігі, Медетов Е. 2019 жылғы пән бойынша біліктілікті арттыру туралы куәлігі жоқ.</a:t>
            </a:r>
            <a:endParaRPr lang="ru-RU" sz="4000" dirty="0"/>
          </a:p>
          <a:p>
            <a:pPr marL="0" indent="0">
              <a:buNone/>
            </a:pPr>
            <a:r>
              <a:rPr lang="kk-KZ" sz="4000" b="1" dirty="0"/>
              <a:t>Кафедрада іске асырылатын басқа ББ біліктілік талаптарына сәйкес келеді.</a:t>
            </a:r>
            <a:endParaRPr lang="ru-RU" sz="4000" dirty="0"/>
          </a:p>
          <a:p>
            <a:endParaRPr lang="ru-RU" dirty="0"/>
          </a:p>
        </p:txBody>
      </p:sp>
    </p:spTree>
    <p:extLst>
      <p:ext uri="{BB962C8B-B14F-4D97-AF65-F5344CB8AC3E}">
        <p14:creationId xmlns:p14="http://schemas.microsoft.com/office/powerpoint/2010/main" val="1357285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19397"/>
            <a:ext cx="10515600" cy="5357566"/>
          </a:xfrm>
        </p:spPr>
        <p:txBody>
          <a:bodyPr>
            <a:normAutofit/>
          </a:bodyPr>
          <a:lstStyle/>
          <a:p>
            <a:r>
              <a:rPr lang="kk-KZ" b="1" dirty="0"/>
              <a:t>ЖТД 1 кафедрасында</a:t>
            </a:r>
            <a:r>
              <a:rPr lang="kk-KZ" dirty="0"/>
              <a:t> </a:t>
            </a:r>
            <a:endParaRPr lang="kk-KZ" dirty="0" smtClean="0"/>
          </a:p>
          <a:p>
            <a:pPr marL="0" indent="0">
              <a:buNone/>
            </a:pPr>
            <a:r>
              <a:rPr lang="kk-KZ" dirty="0" smtClean="0"/>
              <a:t>7R01114-Радиология</a:t>
            </a:r>
            <a:r>
              <a:rPr lang="kk-KZ" dirty="0"/>
              <a:t>, сондай-ақ жалпы медицина интернатурасы жүзеге асырылады. Кафедра меңгерушісі Шапамбаев Н. З. Тексеру барысында келесі сәйкессіздіктер анықталды:</a:t>
            </a:r>
            <a:endParaRPr lang="ru-RU" dirty="0"/>
          </a:p>
          <a:p>
            <a:pPr marL="0" lvl="0" indent="0">
              <a:buNone/>
            </a:pPr>
            <a:r>
              <a:rPr lang="kk-KZ" dirty="0"/>
              <a:t>Біліктілік талаптарына сәйкес 5-қосымшада Б. Айтбайұлы, Б.Жұмашевтің радиология мамандығы бойынша маман сертификаты жоқ. </a:t>
            </a:r>
            <a:endParaRPr lang="ru-RU" dirty="0"/>
          </a:p>
          <a:p>
            <a:pPr marL="0" lvl="0" indent="0">
              <a:buNone/>
            </a:pPr>
            <a:r>
              <a:rPr lang="kk-KZ" dirty="0"/>
              <a:t>Осы біліктілік талаптарына 8-қосымшада Б. Айтбайұлының оқытылатын пән бойынша біліктілігін арттыру туралы куәлігі жоқ. 1-қосымша жоғары және (немесе) жоғары оқу орнынан кейінгі білім беретін ұйымдардың білім беру қызметіне қойылатын біліктілік талаптарына нысанға сәйкес келмейді.</a:t>
            </a:r>
            <a:endParaRPr lang="ru-RU" dirty="0"/>
          </a:p>
          <a:p>
            <a:endParaRPr lang="ru-RU" dirty="0"/>
          </a:p>
        </p:txBody>
      </p:sp>
    </p:spTree>
    <p:extLst>
      <p:ext uri="{BB962C8B-B14F-4D97-AF65-F5344CB8AC3E}">
        <p14:creationId xmlns:p14="http://schemas.microsoft.com/office/powerpoint/2010/main" val="2425916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91886"/>
            <a:ext cx="10515600" cy="5785077"/>
          </a:xfrm>
        </p:spPr>
        <p:txBody>
          <a:bodyPr>
            <a:normAutofit/>
          </a:bodyPr>
          <a:lstStyle/>
          <a:p>
            <a:pPr marL="0" indent="0">
              <a:buNone/>
            </a:pPr>
            <a:r>
              <a:rPr lang="kk-KZ" b="1" dirty="0"/>
              <a:t>ЖТД 2 кафедрасында</a:t>
            </a:r>
            <a:r>
              <a:rPr lang="kk-KZ" dirty="0"/>
              <a:t> 7R01116 - Клиникалық фармакология, 7R01129 - Патологиялық анатомия, сондай-ақ жалпы медицина интернатурасы бойынша білім беру  іске асырылады. Кафедра меңгерушісі Дәуреханов А. М. </a:t>
            </a:r>
            <a:endParaRPr lang="ru-RU" dirty="0"/>
          </a:p>
          <a:p>
            <a:pPr marL="0" indent="0">
              <a:buNone/>
            </a:pPr>
            <a:r>
              <a:rPr lang="kk-KZ" dirty="0"/>
              <a:t>Келесі сәйкессіздіктер анықталды:</a:t>
            </a:r>
            <a:endParaRPr lang="ru-RU" dirty="0"/>
          </a:p>
          <a:p>
            <a:pPr marL="0" lvl="0" indent="0">
              <a:buNone/>
            </a:pPr>
            <a:r>
              <a:rPr lang="kk-KZ" dirty="0"/>
              <a:t>Біліктілік талаптарына  сәйкес 8-қосымшада З. Құлтаеваның оқытылатын пән бойынша біліктілікті арттыру туралы куәлік мерзімі өткен. </a:t>
            </a:r>
            <a:endParaRPr lang="ru-RU" dirty="0"/>
          </a:p>
          <a:p>
            <a:pPr marL="0" lvl="0" indent="0">
              <a:buNone/>
            </a:pPr>
            <a:r>
              <a:rPr lang="kk-KZ" dirty="0"/>
              <a:t>7R01129 Патологиялық анатомия ББ бойынша 5-қосымшасында А.Жақсыбергенов патологиялық анатомия бойынша маман сертификаты жоқ.</a:t>
            </a:r>
            <a:endParaRPr lang="ru-RU" dirty="0"/>
          </a:p>
          <a:p>
            <a:endParaRPr lang="ru-RU" dirty="0"/>
          </a:p>
        </p:txBody>
      </p:sp>
    </p:spTree>
    <p:extLst>
      <p:ext uri="{BB962C8B-B14F-4D97-AF65-F5344CB8AC3E}">
        <p14:creationId xmlns:p14="http://schemas.microsoft.com/office/powerpoint/2010/main" val="3787215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91886"/>
            <a:ext cx="10515600" cy="6198919"/>
          </a:xfrm>
        </p:spPr>
        <p:txBody>
          <a:bodyPr>
            <a:normAutofit fontScale="70000" lnSpcReduction="20000"/>
          </a:bodyPr>
          <a:lstStyle/>
          <a:p>
            <a:r>
              <a:rPr lang="kk-KZ" b="1" dirty="0"/>
              <a:t>Арнайы хирургиялық пәндер</a:t>
            </a:r>
            <a:r>
              <a:rPr lang="kk-KZ" dirty="0"/>
              <a:t> кафедрасында 5 ББ бойынша білім беру жүзеге асырылады: 7R01120-Травматология-ортопедия (ересектер, балалар), 7R01120 -Оториноларингология (ересектер, балалар), 7R01120- ересектер, балалар онкологиясы, 7R01121 - Урология және андрология (ересектер, балалар). Кафедра меңгерушісі Ерназаров А. </a:t>
            </a:r>
            <a:endParaRPr lang="ru-RU" dirty="0"/>
          </a:p>
          <a:p>
            <a:pPr marL="0" indent="0">
              <a:buNone/>
            </a:pPr>
            <a:r>
              <a:rPr lang="kk-KZ" dirty="0"/>
              <a:t>Анықталған кемшіліктер:</a:t>
            </a:r>
            <a:endParaRPr lang="ru-RU" dirty="0"/>
          </a:p>
          <a:p>
            <a:pPr marL="0" lvl="0" indent="0">
              <a:buNone/>
            </a:pPr>
            <a:r>
              <a:rPr lang="kk-KZ" dirty="0"/>
              <a:t>5, 8, 10, 11-қосымшалар жоғары және (немесе) жоғары оқу орнынан кейінгі білім беретін ұйымдардың білім беру қызметіне қойылатын біліктілік талаптарына нысанға сәйкес келмейді.</a:t>
            </a:r>
            <a:endParaRPr lang="ru-RU" dirty="0"/>
          </a:p>
          <a:p>
            <a:pPr marL="0" lvl="0" indent="0">
              <a:buNone/>
            </a:pPr>
            <a:r>
              <a:rPr lang="kk-KZ" dirty="0"/>
              <a:t>Осы біліктілік талаптарына 8-қосымшада А. Бейсенова, К.Момбаевтың</a:t>
            </a:r>
            <a:endParaRPr lang="ru-RU" dirty="0"/>
          </a:p>
          <a:p>
            <a:pPr marL="0" indent="0">
              <a:buNone/>
            </a:pPr>
            <a:r>
              <a:rPr lang="kk-KZ" dirty="0"/>
              <a:t>оқытылатын пән бойынша біліктілікті арттыру туралы куәлік жоқ.</a:t>
            </a:r>
            <a:endParaRPr lang="ru-RU" dirty="0"/>
          </a:p>
          <a:p>
            <a:endParaRPr lang="ru-RU" dirty="0"/>
          </a:p>
          <a:p>
            <a:r>
              <a:rPr lang="kk-KZ" b="1" dirty="0"/>
              <a:t> </a:t>
            </a:r>
            <a:r>
              <a:rPr lang="kk-KZ" b="1" dirty="0" smtClean="0"/>
              <a:t>У</a:t>
            </a:r>
            <a:r>
              <a:rPr lang="kk-KZ" b="1" dirty="0"/>
              <a:t>. Профилактикалық пән және стоматологиялық пәндер</a:t>
            </a:r>
            <a:r>
              <a:rPr lang="kk-KZ" dirty="0"/>
              <a:t> кафедрасында 7R01130- терапиялық стоматология және 6B10156 Стоматология интернатурасы бойынша ББ жүзеге асырылады. Кафедра меңгерушісі Н.К.Тасболатов.</a:t>
            </a:r>
            <a:endParaRPr lang="ru-RU" dirty="0"/>
          </a:p>
          <a:p>
            <a:pPr marL="0" indent="0">
              <a:buNone/>
            </a:pPr>
            <a:r>
              <a:rPr lang="kk-KZ" dirty="0"/>
              <a:t>Анықталған кемшіліктер:</a:t>
            </a:r>
            <a:endParaRPr lang="ru-RU" dirty="0"/>
          </a:p>
          <a:p>
            <a:pPr marL="0" indent="0">
              <a:buNone/>
            </a:pPr>
            <a:r>
              <a:rPr lang="kk-KZ" dirty="0"/>
              <a:t>1. 10-қосымша жоғары және (немесе) жоғары оқу орнынан кейінгі білім беретін ұйымдардың білім беру қызметіне қойылатын біліктілік талаптарына сәйкес келмейді (ғылыми дәрежесі бар 1 маман).</a:t>
            </a:r>
            <a:endParaRPr lang="ru-RU" dirty="0"/>
          </a:p>
          <a:p>
            <a:pPr marL="0" indent="0">
              <a:buNone/>
            </a:pPr>
            <a:r>
              <a:rPr lang="kk-KZ" dirty="0"/>
              <a:t>2. Резидентура ББ бойынша 5-қосымша біліктілік талаптарына сәйкес келмейді.</a:t>
            </a:r>
            <a:endParaRPr lang="ru-RU" dirty="0"/>
          </a:p>
          <a:p>
            <a:pPr marL="0" indent="0">
              <a:buNone/>
            </a:pPr>
            <a:r>
              <a:rPr lang="kk-KZ" dirty="0"/>
              <a:t>3. Резидентура бойынша практикалық сабақтар жеке клиник</a:t>
            </a:r>
            <a:r>
              <a:rPr lang="ru-RU" dirty="0"/>
              <a:t>ада </a:t>
            </a:r>
            <a:r>
              <a:rPr lang="ru-RU" dirty="0" err="1"/>
              <a:t>өтеді</a:t>
            </a:r>
            <a:r>
              <a:rPr lang="ru-RU" dirty="0"/>
              <a:t>.</a:t>
            </a:r>
          </a:p>
          <a:p>
            <a:pPr marL="0" indent="0">
              <a:buNone/>
            </a:pPr>
            <a:r>
              <a:rPr lang="kk-KZ" dirty="0"/>
              <a:t>4. </a:t>
            </a:r>
            <a:r>
              <a:rPr lang="ru-RU" dirty="0" err="1"/>
              <a:t>Силлабусс</a:t>
            </a:r>
            <a:r>
              <a:rPr lang="kk-KZ" dirty="0"/>
              <a:t>тарда</a:t>
            </a:r>
            <a:r>
              <a:rPr lang="ru-RU" dirty="0"/>
              <a:t> </a:t>
            </a:r>
            <a:r>
              <a:rPr lang="ru-RU" dirty="0" err="1"/>
              <a:t>пән</a:t>
            </a:r>
            <a:r>
              <a:rPr lang="ru-RU" dirty="0"/>
              <a:t> </a:t>
            </a:r>
            <a:r>
              <a:rPr lang="ru-RU" dirty="0" err="1"/>
              <a:t>бойынша</a:t>
            </a:r>
            <a:r>
              <a:rPr lang="ru-RU" dirty="0"/>
              <a:t> </a:t>
            </a:r>
            <a:r>
              <a:rPr lang="ru-RU" dirty="0" err="1"/>
              <a:t>оқытудың</a:t>
            </a:r>
            <a:r>
              <a:rPr lang="ru-RU" dirty="0"/>
              <a:t> </a:t>
            </a:r>
            <a:r>
              <a:rPr lang="ru-RU" dirty="0" err="1"/>
              <a:t>соңғы</a:t>
            </a:r>
            <a:r>
              <a:rPr lang="ru-RU" dirty="0"/>
              <a:t> </a:t>
            </a:r>
            <a:r>
              <a:rPr lang="ru-RU" dirty="0" err="1"/>
              <a:t>нәтижелерін</a:t>
            </a:r>
            <a:r>
              <a:rPr lang="ru-RU" dirty="0"/>
              <a:t> </a:t>
            </a:r>
            <a:r>
              <a:rPr lang="ru-RU" dirty="0" err="1"/>
              <a:t>көрсет</a:t>
            </a:r>
            <a:r>
              <a:rPr lang="kk-KZ" dirty="0"/>
              <a:t>ілмеген.</a:t>
            </a:r>
            <a:endParaRPr lang="ru-RU" dirty="0"/>
          </a:p>
          <a:p>
            <a:endParaRPr lang="ru-RU" dirty="0"/>
          </a:p>
        </p:txBody>
      </p:sp>
    </p:spTree>
    <p:extLst>
      <p:ext uri="{BB962C8B-B14F-4D97-AF65-F5344CB8AC3E}">
        <p14:creationId xmlns:p14="http://schemas.microsoft.com/office/powerpoint/2010/main" val="3590212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3761"/>
            <a:ext cx="10515600" cy="6115792"/>
          </a:xfrm>
        </p:spPr>
        <p:txBody>
          <a:bodyPr>
            <a:normAutofit fontScale="77500" lnSpcReduction="20000"/>
          </a:bodyPr>
          <a:lstStyle/>
          <a:p>
            <a:r>
              <a:rPr lang="kk-KZ" b="1" dirty="0"/>
              <a:t>Ішкі аурулар</a:t>
            </a:r>
            <a:r>
              <a:rPr lang="kk-KZ" dirty="0"/>
              <a:t> кафедрасында: 7R01126 -Аллергология және иммунология (ересектер, балалар),  7R01107 - Эндокринология (ересектер, балалар), 7R01110-  Гастроэнтерология (ересектер, балалар), 7R01127 -Пульмонология (ересек балалар), 7R01107 - Кардиология (ересектер, балалар), 7R01105  - Терапия  ББ бойынша білім беріледі.. Кафедра меңгерушісі Аманбаева Б. К.</a:t>
            </a:r>
            <a:endParaRPr lang="ru-RU" dirty="0"/>
          </a:p>
          <a:p>
            <a:pPr marL="0" indent="0">
              <a:buNone/>
            </a:pPr>
            <a:r>
              <a:rPr lang="kk-KZ" dirty="0"/>
              <a:t>Анықталған кемшіліктер:</a:t>
            </a:r>
            <a:endParaRPr lang="ru-RU" dirty="0"/>
          </a:p>
          <a:p>
            <a:pPr marL="0" lvl="0" indent="0">
              <a:buNone/>
            </a:pPr>
            <a:r>
              <a:rPr lang="kk-KZ" dirty="0"/>
              <a:t>10 - қосымшада резиденттердің ғылыми жетекшісі К. С. Қазыбекова кафедраның штаттық қызметкері болып табылмайды.</a:t>
            </a:r>
            <a:endParaRPr lang="ru-RU" dirty="0"/>
          </a:p>
          <a:p>
            <a:pPr marL="0" indent="0">
              <a:buNone/>
            </a:pPr>
            <a:endParaRPr lang="ru-RU" dirty="0"/>
          </a:p>
          <a:p>
            <a:r>
              <a:rPr lang="kk-KZ" dirty="0"/>
              <a:t>УІІ. </a:t>
            </a:r>
            <a:r>
              <a:rPr lang="kk-KZ" b="1" dirty="0"/>
              <a:t>Педиатрия кафедрасында</a:t>
            </a:r>
            <a:r>
              <a:rPr lang="kk-KZ" dirty="0"/>
              <a:t> 7R01125 - Неонатология, 7R01101 – Педиатрия мамандықтары бойынша білім беру жүзеге асырылады. Кафедра меңгерушісі: Токбергенова С. М. </a:t>
            </a:r>
            <a:endParaRPr lang="ru-RU" dirty="0"/>
          </a:p>
          <a:p>
            <a:pPr marL="0" indent="0">
              <a:buNone/>
            </a:pPr>
            <a:r>
              <a:rPr lang="kk-KZ" dirty="0"/>
              <a:t>Анықталған кемшіліктер:</a:t>
            </a:r>
            <a:endParaRPr lang="ru-RU" dirty="0"/>
          </a:p>
          <a:p>
            <a:pPr marL="0" indent="0">
              <a:buNone/>
            </a:pPr>
            <a:r>
              <a:rPr lang="kk-KZ" dirty="0"/>
              <a:t>1.10  қосымшасы басылымдарға сілтемелермен толықтырылуы керек. </a:t>
            </a:r>
            <a:endParaRPr lang="ru-RU" dirty="0"/>
          </a:p>
          <a:p>
            <a:pPr marL="0" indent="0">
              <a:buNone/>
            </a:pPr>
            <a:r>
              <a:rPr lang="kk-KZ" dirty="0"/>
              <a:t>2.Түркістанда тәжірибеде жүрген резиденттердің білімін формативті бағалауды кафедрада әр 10 күн сайын өткізу ұсынылды, растайтын құжаттар портфолиоға қоса берілсін. </a:t>
            </a:r>
            <a:endParaRPr lang="ru-RU" dirty="0" smtClean="0"/>
          </a:p>
          <a:p>
            <a:pPr marL="0" indent="0">
              <a:buNone/>
            </a:pPr>
            <a:r>
              <a:rPr lang="kk-KZ" dirty="0" smtClean="0"/>
              <a:t> </a:t>
            </a:r>
            <a:r>
              <a:rPr lang="kk-KZ" dirty="0"/>
              <a:t>3. Осы біліктілік талаптарына 8-қосымшада Қ.Нұржанова, Қ. Нұрманованың 2019 жылғы біліктілікті арттыру туралы куәлігі бар. Осы жылға арналған жоспарға енгізілді.</a:t>
            </a:r>
            <a:endParaRPr lang="ru-RU" dirty="0"/>
          </a:p>
          <a:p>
            <a:endParaRPr lang="ru-RU" dirty="0"/>
          </a:p>
        </p:txBody>
      </p:sp>
    </p:spTree>
    <p:extLst>
      <p:ext uri="{BB962C8B-B14F-4D97-AF65-F5344CB8AC3E}">
        <p14:creationId xmlns:p14="http://schemas.microsoft.com/office/powerpoint/2010/main" val="547679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6883" y="368135"/>
            <a:ext cx="11661569" cy="6246421"/>
          </a:xfrm>
        </p:spPr>
        <p:txBody>
          <a:bodyPr>
            <a:normAutofit fontScale="47500" lnSpcReduction="20000"/>
          </a:bodyPr>
          <a:lstStyle/>
          <a:p>
            <a:r>
              <a:rPr lang="kk-KZ" b="1" dirty="0"/>
              <a:t>Акушерлік-гинекология кафедрасында</a:t>
            </a:r>
            <a:r>
              <a:rPr lang="kk-KZ" dirty="0"/>
              <a:t> 7R01102 - Акушерлік және гинекология (ересектер, балалар) мамандығы бойынша білім беру жүргізіледі. Кафедра меңгерушісі: Бегімбекова Л. М.</a:t>
            </a:r>
            <a:endParaRPr lang="ru-RU" dirty="0"/>
          </a:p>
          <a:p>
            <a:pPr marL="0" indent="0">
              <a:buNone/>
            </a:pPr>
            <a:r>
              <a:rPr lang="kk-KZ" dirty="0"/>
              <a:t>Анықталған кемшіліктер:</a:t>
            </a:r>
            <a:endParaRPr lang="ru-RU" dirty="0"/>
          </a:p>
          <a:p>
            <a:pPr marL="0" lvl="0" indent="0">
              <a:buNone/>
            </a:pPr>
            <a:r>
              <a:rPr lang="kk-KZ" dirty="0"/>
              <a:t>11-қосымша біліктілік талаптарына нысанға сәйкес келмейді. </a:t>
            </a:r>
            <a:endParaRPr lang="ru-RU" dirty="0"/>
          </a:p>
          <a:p>
            <a:pPr marL="0" lvl="0" indent="0">
              <a:buNone/>
            </a:pPr>
            <a:r>
              <a:rPr lang="kk-KZ" dirty="0"/>
              <a:t>Резиденттердің біліміне клиникалық жағдайды талдау түрінде формативті бағалау жүргізу ұсынылады (растайтын құжат: презентация, чек-парақ). </a:t>
            </a:r>
            <a:endParaRPr lang="ru-RU" dirty="0"/>
          </a:p>
          <a:p>
            <a:pPr marL="0" indent="0">
              <a:buNone/>
            </a:pPr>
            <a:r>
              <a:rPr lang="kk-KZ" dirty="0"/>
              <a:t>3. Силлабустарда пән бойынша оқытудың соңғы нәтижелері Блум таксономиясы бойынша бөлінбейді.</a:t>
            </a:r>
            <a:endParaRPr lang="ru-RU" dirty="0"/>
          </a:p>
          <a:p>
            <a:pPr marL="0" indent="0">
              <a:buNone/>
            </a:pPr>
            <a:r>
              <a:rPr lang="kk-KZ" dirty="0"/>
              <a:t> </a:t>
            </a:r>
            <a:endParaRPr lang="ru-RU" dirty="0"/>
          </a:p>
          <a:p>
            <a:r>
              <a:rPr lang="kk-KZ" b="1" dirty="0" smtClean="0"/>
              <a:t> </a:t>
            </a:r>
            <a:r>
              <a:rPr lang="kk-KZ" b="1" dirty="0"/>
              <a:t>Неврология, психиатрия және наркология кафедрасында</a:t>
            </a:r>
            <a:r>
              <a:rPr lang="kk-KZ" dirty="0"/>
              <a:t> 7R01117-Физикалық медицина және оңалту (ересектер, балалар), 7R01104 - Неврология (ересектер, балалар), 7R01113-Психиатрия (ересектер, балалар) 3 ББ бойынша білім беружүзеге асырылады. Кафедра меңгерушісі Абасова Г. Б.</a:t>
            </a:r>
            <a:endParaRPr lang="ru-RU" dirty="0"/>
          </a:p>
          <a:p>
            <a:pPr marL="0" indent="0">
              <a:buNone/>
            </a:pPr>
            <a:r>
              <a:rPr lang="kk-KZ" dirty="0"/>
              <a:t>Анықталған кемшіліктер:</a:t>
            </a:r>
            <a:endParaRPr lang="ru-RU" dirty="0"/>
          </a:p>
          <a:p>
            <a:pPr marL="0" lvl="0" indent="0">
              <a:buNone/>
            </a:pPr>
            <a:r>
              <a:rPr lang="kk-KZ" dirty="0"/>
              <a:t>5, 8, 10, 11-қосымшалар жоғары және (немесе) жоғары оқу орнынан кейінгі білім беретін ұйымдардың білім беру қызметіне қойылатын біліктілік талаптарына сәйкес келмейді. </a:t>
            </a:r>
            <a:endParaRPr lang="ru-RU" dirty="0"/>
          </a:p>
          <a:p>
            <a:pPr marL="0" indent="0">
              <a:buNone/>
            </a:pPr>
            <a:endParaRPr lang="ru-RU" dirty="0"/>
          </a:p>
          <a:p>
            <a:pPr marL="0" indent="0">
              <a:buNone/>
            </a:pPr>
            <a:r>
              <a:rPr lang="kk-KZ" b="1" dirty="0" smtClean="0"/>
              <a:t>Жұқпалы </a:t>
            </a:r>
            <a:r>
              <a:rPr lang="kk-KZ" b="1" dirty="0"/>
              <a:t>аурулар және фтизиатрия кафедрасы</a:t>
            </a:r>
            <a:r>
              <a:rPr lang="kk-KZ" dirty="0"/>
              <a:t> 2 ББ бойынша білім беру  жүзеге асырады: 7R01123-жұқпалы аурулар (ересектер, балалар), 7R01122-  Дерматовенерология (ересектер,балалар). Кафедра меңгерушісі Г. Өтепбергенова .</a:t>
            </a:r>
            <a:endParaRPr lang="ru-RU" dirty="0"/>
          </a:p>
          <a:p>
            <a:pPr marL="0" indent="0">
              <a:buNone/>
            </a:pPr>
            <a:r>
              <a:rPr lang="kk-KZ" dirty="0"/>
              <a:t>Анықталған кемшіліктер:</a:t>
            </a:r>
            <a:endParaRPr lang="ru-RU" dirty="0"/>
          </a:p>
          <a:p>
            <a:pPr marL="0" lvl="0" indent="0">
              <a:buNone/>
            </a:pPr>
            <a:r>
              <a:rPr lang="kk-KZ" dirty="0"/>
              <a:t>1, 5, 8, 10-қосымшалар жоғары және (немесе) жоғары оқу орнынан кейінгі білім</a:t>
            </a:r>
            <a:endParaRPr lang="ru-RU" dirty="0"/>
          </a:p>
          <a:p>
            <a:pPr marL="0" indent="0">
              <a:buNone/>
            </a:pPr>
            <a:r>
              <a:rPr lang="kk-KZ" dirty="0"/>
              <a:t>беретін ұйымдардың білім беру қызметіне қойылатын біліктілік талаптарына нысанға сәйкес келмейді.</a:t>
            </a:r>
            <a:endParaRPr lang="ru-RU" dirty="0"/>
          </a:p>
          <a:p>
            <a:pPr marL="0" lvl="0" indent="0">
              <a:buNone/>
            </a:pPr>
            <a:r>
              <a:rPr lang="kk-KZ" dirty="0"/>
              <a:t>5-қосымшада Б. Ережеповтың оқытылатын пән бойынша біліктілігін арттыру</a:t>
            </a:r>
            <a:endParaRPr lang="ru-RU" dirty="0"/>
          </a:p>
          <a:p>
            <a:pPr marL="0" indent="0">
              <a:buNone/>
            </a:pPr>
            <a:r>
              <a:rPr lang="kk-KZ" dirty="0"/>
              <a:t>туралы куәлігі жоқ.</a:t>
            </a:r>
            <a:endParaRPr lang="ru-RU" dirty="0"/>
          </a:p>
          <a:p>
            <a:pPr marL="0" lvl="0" indent="0">
              <a:buNone/>
            </a:pPr>
            <a:r>
              <a:rPr lang="kk-KZ" dirty="0"/>
              <a:t>Осы біліктілік талаптарына 8-қосымшада Б. Бейсетаевтың, М. Бердіқұлованың</a:t>
            </a:r>
            <a:endParaRPr lang="ru-RU" dirty="0"/>
          </a:p>
          <a:p>
            <a:pPr marL="0" indent="0">
              <a:buNone/>
            </a:pPr>
            <a:r>
              <a:rPr lang="kk-KZ" dirty="0"/>
              <a:t>2019 жылғы біліктілікті арттыру туралы куәлігі бар.</a:t>
            </a:r>
            <a:endParaRPr lang="ru-RU" dirty="0"/>
          </a:p>
          <a:p>
            <a:pPr marL="0" lvl="0" indent="0">
              <a:buNone/>
            </a:pPr>
            <a:r>
              <a:rPr lang="kk-KZ" dirty="0"/>
              <a:t>Силлабустарда әдебиеттер тізімі 1-қосымшаға сәйкес келмейді, пән бойынша</a:t>
            </a:r>
            <a:endParaRPr lang="ru-RU" dirty="0"/>
          </a:p>
          <a:p>
            <a:pPr marL="0" indent="0">
              <a:buNone/>
            </a:pPr>
            <a:r>
              <a:rPr lang="kk-KZ" dirty="0"/>
              <a:t>оқытудың соңғы нәтижелері көрсетілмеген.</a:t>
            </a:r>
            <a:endParaRPr lang="ru-RU" dirty="0"/>
          </a:p>
          <a:p>
            <a:pPr marL="0" indent="0">
              <a:buNone/>
            </a:pPr>
            <a:r>
              <a:rPr lang="kk-KZ" b="1" dirty="0" smtClean="0"/>
              <a:t>  </a:t>
            </a:r>
            <a:endParaRPr lang="ru-RU" dirty="0"/>
          </a:p>
          <a:p>
            <a:endParaRPr lang="ru-RU" dirty="0"/>
          </a:p>
        </p:txBody>
      </p:sp>
    </p:spTree>
    <p:extLst>
      <p:ext uri="{BB962C8B-B14F-4D97-AF65-F5344CB8AC3E}">
        <p14:creationId xmlns:p14="http://schemas.microsoft.com/office/powerpoint/2010/main" val="137389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b="1" dirty="0"/>
              <a:t>Шешім: </a:t>
            </a:r>
            <a:endParaRPr lang="ru-RU" dirty="0"/>
          </a:p>
          <a:p>
            <a:pPr lvl="0"/>
            <a:r>
              <a:rPr lang="kk-KZ" b="1" dirty="0"/>
              <a:t>Мониторинг нәтижелері талқыланып, шешім қабылдануы үшін факультеттің Оқу-әдістемелік комитетіне ұсынылсын.</a:t>
            </a:r>
            <a:endParaRPr lang="ru-RU" dirty="0"/>
          </a:p>
          <a:p>
            <a:pPr lvl="0"/>
            <a:r>
              <a:rPr lang="kk-KZ" b="1" dirty="0"/>
              <a:t>Мониторинг нәтижелері сайтта жариялансын.</a:t>
            </a:r>
            <a:endParaRPr lang="ru-RU" dirty="0"/>
          </a:p>
          <a:p>
            <a:r>
              <a:rPr lang="kk-KZ" b="1" dirty="0"/>
              <a:t> </a:t>
            </a:r>
            <a:endParaRPr lang="ru-RU" dirty="0"/>
          </a:p>
          <a:p>
            <a:endParaRPr lang="ru-RU" dirty="0"/>
          </a:p>
        </p:txBody>
      </p:sp>
    </p:spTree>
    <p:extLst>
      <p:ext uri="{BB962C8B-B14F-4D97-AF65-F5344CB8AC3E}">
        <p14:creationId xmlns:p14="http://schemas.microsoft.com/office/powerpoint/2010/main" val="200085946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1109</Words>
  <Application>Microsoft Office PowerPoint</Application>
  <PresentationFormat>Широкоэкранный</PresentationFormat>
  <Paragraphs>79</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Тема Office</vt:lpstr>
      <vt:lpstr> Жоғары оқу орнынан кейінгі медициналық білім беру факультеттің Сапаны қамтамасыз ету жөніндегі комиссиясының  2024-2025 оқу жылының қараша-желтоқсан айларында жұмыс жоспарына сәйкес мониторинг жүргізілді. Комиссия құрамына Искандирова Э.Ж, П. Е.Калменова, Б.О.Сахова, Э. Н. Әлиева, Н. Р. Жұманқұлова, Н:З.Шапамбаев, Ж.Т.Орзабаева, Н:Р.Джуманкуловалар кірді.</vt:lpstr>
      <vt:lpstr>Мониторинг нәтижесінде келесі кемшіліктер анықталды: І.Хирургия және анестезиология-реанимация кафедрасында 7 Білім беру бағдарламасы бойынша білім беру жүзеге асырылады: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Жоғары оқу орнынан кейінгі медициналық білім беру факультеттің Сапаны қамтамасыз ету жөніндегі комиссиясының  2024-2025 оқу жылының қараша-желтоқсан айларында жұмыс жоспарына сәйкес мониторинг жүргізілді. Комиссия құрамына Искандирова Э.Ж, П. Е.Калменова, Б.О.Сахова, Э. Н. Әлиева, Н. Р. Жұманқұлова, Н:З.Шапамбаев, Ж.Т.Орзабаева, Н:Р.Джуманкуловалар кірді.</dc:title>
  <dc:creator>Admin</dc:creator>
  <cp:lastModifiedBy>Admin</cp:lastModifiedBy>
  <cp:revision>7</cp:revision>
  <dcterms:created xsi:type="dcterms:W3CDTF">2025-02-11T07:47:29Z</dcterms:created>
  <dcterms:modified xsi:type="dcterms:W3CDTF">2025-02-11T07:54:43Z</dcterms:modified>
</cp:coreProperties>
</file>