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76" r:id="rId3"/>
    <p:sldId id="277" r:id="rId4"/>
    <p:sldId id="279" r:id="rId5"/>
    <p:sldId id="280" r:id="rId6"/>
    <p:sldId id="281" r:id="rId7"/>
    <p:sldId id="282" r:id="rId8"/>
    <p:sldId id="283" r:id="rId9"/>
    <p:sldId id="303" r:id="rId10"/>
    <p:sldId id="284" r:id="rId11"/>
    <p:sldId id="290" r:id="rId12"/>
    <p:sldId id="291" r:id="rId13"/>
    <p:sldId id="294" r:id="rId14"/>
    <p:sldId id="295" r:id="rId15"/>
    <p:sldId id="293" r:id="rId16"/>
    <p:sldId id="302" r:id="rId17"/>
    <p:sldId id="296" r:id="rId18"/>
    <p:sldId id="298" r:id="rId19"/>
    <p:sldId id="299" r:id="rId20"/>
    <p:sldId id="300" r:id="rId21"/>
    <p:sldId id="301"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990" y="-4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1295AC-1E8D-4985-8BF8-AC67A7783962}"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1295AC-1E8D-4985-8BF8-AC67A778396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1295AC-1E8D-4985-8BF8-AC67A7783962}" type="slidenum">
              <a:rPr lang="tr-TR" smtClean="0"/>
              <a:pPr/>
              <a:t>‹#›</a:t>
            </a:fld>
            <a:endParaRPr lang="tr-TR"/>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1295AC-1E8D-4985-8BF8-AC67A7783962}" type="slidenum">
              <a:rPr lang="tr-TR" smtClean="0"/>
              <a:pPr/>
              <a:t>‹#›</a:t>
            </a:fld>
            <a:endParaRPr lang="tr-TR"/>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1295AC-1E8D-4985-8BF8-AC67A7783962}"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A1295AC-1E8D-4985-8BF8-AC67A7783962}" type="slidenum">
              <a:rPr lang="tr-TR" smtClean="0"/>
              <a:pPr/>
              <a:t>‹#›</a:t>
            </a:fld>
            <a:endParaRPr lang="tr-TR"/>
          </a:p>
        </p:txBody>
      </p:sp>
      <p:sp>
        <p:nvSpPr>
          <p:cNvPr id="9" name="Content Placeholder 8"/>
          <p:cNvSpPr>
            <a:spLocks noGrp="1"/>
          </p:cNvSpPr>
          <p:nvPr>
            <p:ph sz="quarter" idx="13"/>
          </p:nvPr>
        </p:nvSpPr>
        <p:spPr>
          <a:xfrm>
            <a:off x="902207" y="2679192"/>
            <a:ext cx="5096256"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A1295AC-1E8D-4985-8BF8-AC67A778396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A1295AC-1E8D-4985-8BF8-AC67A778396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A1295AC-1E8D-4985-8BF8-AC67A778396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A1295AC-1E8D-4985-8BF8-AC67A7783962}" type="slidenum">
              <a:rPr lang="tr-TR" smtClean="0"/>
              <a:pPr/>
              <a:t>‹#›</a:t>
            </a:fld>
            <a:endParaRPr lang="tr-TR"/>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94F2C22-75ED-4EA1-AD20-E48594B78123}" type="datetimeFigureOut">
              <a:rPr lang="tr-TR" smtClean="0"/>
              <a:pPr/>
              <a:t>24.02.2023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A1295AC-1E8D-4985-8BF8-AC67A7783962}" type="slidenum">
              <a:rPr lang="tr-TR" smtClean="0"/>
              <a:pPr/>
              <a:t>‹#›</a:t>
            </a:fld>
            <a:endParaRPr lang="tr-TR"/>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fld id="{C94F2C22-75ED-4EA1-AD20-E48594B78123}" type="datetimeFigureOut">
              <a:rPr lang="tr-TR" smtClean="0"/>
              <a:pPr/>
              <a:t>24.02.2023</a:t>
            </a:fld>
            <a:endParaRPr lang="tr-TR"/>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5A1295AC-1E8D-4985-8BF8-AC67A7783962}" type="slidenum">
              <a:rPr lang="tr-TR" smtClean="0"/>
              <a:pPr/>
              <a:t>‹#›</a:t>
            </a:fld>
            <a:endParaRPr lang="tr-TR"/>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txBox="1">
            <a:spLocks/>
          </p:cNvSpPr>
          <p:nvPr/>
        </p:nvSpPr>
        <p:spPr>
          <a:xfrm>
            <a:off x="1444487" y="0"/>
            <a:ext cx="9157252" cy="1321328"/>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5400" kern="1200">
                <a:solidFill>
                  <a:schemeClr val="tx1">
                    <a:lumMod val="50000"/>
                  </a:schemeClr>
                </a:solidFill>
                <a:latin typeface="+mj-lt"/>
                <a:ea typeface="+mj-ea"/>
                <a:cs typeface="+mj-cs"/>
              </a:defRPr>
            </a:lvl1pPr>
          </a:lstStyle>
          <a:p>
            <a:pPr algn="ctr"/>
            <a:r>
              <a:rPr lang="ru-RU" sz="2400" b="1" dirty="0">
                <a:latin typeface="Times New Roman" pitchFamily="18" charset="0"/>
                <a:cs typeface="Times New Roman" pitchFamily="18" charset="0"/>
              </a:rPr>
              <a:t>Қ.А.Ясауи атындағы Халықаралық қазақ-түрік университеті</a:t>
            </a:r>
            <a:endParaRPr lang="tr-TR" sz="2400" b="1" dirty="0">
              <a:latin typeface="Times New Roman" pitchFamily="18" charset="0"/>
              <a:cs typeface="Times New Roman" pitchFamily="18" charset="0"/>
            </a:endParaRPr>
          </a:p>
          <a:p>
            <a:pPr algn="ctr"/>
            <a:r>
              <a:rPr lang="kk-KZ" sz="2400" b="1" dirty="0" smtClean="0">
                <a:latin typeface="Times New Roman" pitchFamily="18" charset="0"/>
                <a:cs typeface="Times New Roman" pitchFamily="18" charset="0"/>
              </a:rPr>
              <a:t>Әлеуметтік-гуманитарлық ғылымдар факультеті</a:t>
            </a:r>
            <a:endParaRPr lang="tr-TR" sz="2400" b="1" dirty="0">
              <a:latin typeface="Times New Roman" pitchFamily="18" charset="0"/>
              <a:cs typeface="Times New Roman" pitchFamily="18" charset="0"/>
            </a:endParaRPr>
          </a:p>
        </p:txBody>
      </p:sp>
      <p:graphicFrame>
        <p:nvGraphicFramePr>
          <p:cNvPr id="7" name="Таблица 6">
            <a:extLst>
              <a:ext uri="{FF2B5EF4-FFF2-40B4-BE49-F238E27FC236}">
                <a16:creationId xmlns="" xmlns:a16="http://schemas.microsoft.com/office/drawing/2014/main" id="{CBA2B90B-287D-3B18-6ED1-BA4C4D9335FB}"/>
              </a:ext>
            </a:extLst>
          </p:cNvPr>
          <p:cNvGraphicFramePr>
            <a:graphicFrameLocks noGrp="1"/>
          </p:cNvGraphicFramePr>
          <p:nvPr>
            <p:extLst>
              <p:ext uri="{D42A27DB-BD31-4B8C-83A1-F6EECF244321}">
                <p14:modId xmlns:p14="http://schemas.microsoft.com/office/powerpoint/2010/main" val="3661600102"/>
              </p:ext>
            </p:extLst>
          </p:nvPr>
        </p:nvGraphicFramePr>
        <p:xfrm>
          <a:off x="1329126" y="2408231"/>
          <a:ext cx="10230678" cy="3465045"/>
        </p:xfrm>
        <a:graphic>
          <a:graphicData uri="http://schemas.openxmlformats.org/drawingml/2006/table">
            <a:tbl>
              <a:tblPr firstRow="1" firstCol="1" bandRow="1">
                <a:tableStyleId>{3B4B98B0-60AC-42C2-AFA5-B58CD77FA1E5}</a:tableStyleId>
              </a:tblPr>
              <a:tblGrid>
                <a:gridCol w="5111431">
                  <a:extLst>
                    <a:ext uri="{9D8B030D-6E8A-4147-A177-3AD203B41FA5}">
                      <a16:colId xmlns="" xmlns:a16="http://schemas.microsoft.com/office/drawing/2014/main" val="2002852763"/>
                    </a:ext>
                  </a:extLst>
                </a:gridCol>
                <a:gridCol w="5119247">
                  <a:extLst>
                    <a:ext uri="{9D8B030D-6E8A-4147-A177-3AD203B41FA5}">
                      <a16:colId xmlns="" xmlns:a16="http://schemas.microsoft.com/office/drawing/2014/main" val="4061161209"/>
                    </a:ext>
                  </a:extLst>
                </a:gridCol>
              </a:tblGrid>
              <a:tr h="556882">
                <a:tc>
                  <a:txBody>
                    <a:bodyPr/>
                    <a:lstStyle/>
                    <a:p>
                      <a:pPr>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400" dirty="0">
                          <a:effectLst/>
                          <a:latin typeface="Times New Roman" panose="02020603050405020304" pitchFamily="18" charset="0"/>
                          <a:cs typeface="Times New Roman" panose="02020603050405020304" pitchFamily="18" charset="0"/>
                        </a:rPr>
                        <a:t>Бағдарлама деңгейі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spcBef>
                          <a:spcPts val="600"/>
                        </a:spcBef>
                        <a:spcAft>
                          <a:spcPts val="600"/>
                        </a:spcAft>
                      </a:pPr>
                      <a:r>
                        <a:rPr lang="kk-KZ" sz="2400" b="0" dirty="0" smtClean="0">
                          <a:solidFill>
                            <a:schemeClr val="tx1"/>
                          </a:solidFill>
                          <a:effectLst/>
                          <a:latin typeface="Times New Roman" panose="02020603050405020304" pitchFamily="18" charset="0"/>
                          <a:ea typeface="+mn-ea"/>
                          <a:cs typeface="Times New Roman" panose="02020603050405020304" pitchFamily="18" charset="0"/>
                        </a:rPr>
                        <a:t>Бакалавр</a:t>
                      </a:r>
                      <a:endParaRPr lang="ru-RU"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468465821"/>
                  </a:ext>
                </a:extLst>
              </a:tr>
              <a:tr h="866261">
                <a:tc>
                  <a:txBody>
                    <a:bodyPr/>
                    <a:lstStyle/>
                    <a:p>
                      <a:pPr>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1800" dirty="0">
                          <a:effectLst/>
                          <a:latin typeface="Times New Roman" panose="02020603050405020304" pitchFamily="18" charset="0"/>
                          <a:cs typeface="Times New Roman" panose="02020603050405020304" pitchFamily="18" charset="0"/>
                        </a:rPr>
                        <a:t>Білім беру саласының коды мен атауы</a:t>
                      </a:r>
                      <a:endParaRPr lang="ru-RU" sz="1800" dirty="0">
                        <a:effectLst/>
                        <a:latin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600"/>
                        </a:spcBef>
                        <a:spcAft>
                          <a:spcPts val="600"/>
                        </a:spcAft>
                        <a:tabLst>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1800" spc="10" dirty="0" smtClean="0">
                          <a:solidFill>
                            <a:schemeClr val="tx1"/>
                          </a:solidFill>
                          <a:effectLst/>
                          <a:latin typeface="Times New Roman" panose="02020603050405020304" pitchFamily="18" charset="0"/>
                          <a:cs typeface="Times New Roman" panose="02020603050405020304" pitchFamily="18" charset="0"/>
                        </a:rPr>
                        <a:t>6В42  Журналистика және репортер ісі</a:t>
                      </a:r>
                      <a:endPar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031579833"/>
                  </a:ext>
                </a:extLst>
              </a:tr>
              <a:tr h="433131">
                <a:tc>
                  <a:txBody>
                    <a:bodyPr/>
                    <a:lstStyle/>
                    <a:p>
                      <a:pPr>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1800" dirty="0">
                          <a:effectLst/>
                          <a:latin typeface="Times New Roman" panose="02020603050405020304" pitchFamily="18" charset="0"/>
                          <a:cs typeface="Times New Roman" panose="02020603050405020304" pitchFamily="18" charset="0"/>
                        </a:rPr>
                        <a:t>Даярлау бағытының коды мен атауы/</a:t>
                      </a:r>
                      <a:r>
                        <a:rPr lang="tr-TR"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R="0" algn="l" rtl="0"/>
                      <a:r>
                        <a:rPr lang="en-US" sz="1800" i="1" baseline="0" dirty="0" smtClean="0">
                          <a:latin typeface="Times New Roman"/>
                        </a:rPr>
                        <a:t>6B0</a:t>
                      </a:r>
                      <a:r>
                        <a:rPr lang="kk-KZ" sz="1800" i="1" baseline="0" dirty="0" smtClean="0">
                          <a:latin typeface="Times New Roman"/>
                        </a:rPr>
                        <a:t>32</a:t>
                      </a:r>
                      <a:r>
                        <a:rPr lang="en-US" sz="1800" i="1" baseline="0" dirty="0" smtClean="0">
                          <a:latin typeface="Times New Roman"/>
                        </a:rPr>
                        <a:t>  </a:t>
                      </a:r>
                      <a:r>
                        <a:rPr lang="kk-KZ" sz="1800" i="1" baseline="0" dirty="0" smtClean="0">
                          <a:latin typeface="Times New Roman"/>
                        </a:rPr>
                        <a:t>Журналистика және репортер ісі</a:t>
                      </a:r>
                      <a:endPar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75157209"/>
                  </a:ext>
                </a:extLst>
              </a:tr>
              <a:tr h="1175640">
                <a:tc>
                  <a:txBody>
                    <a:bodyPr/>
                    <a:lstStyle/>
                    <a:p>
                      <a:pPr>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1800" dirty="0">
                          <a:effectLst/>
                          <a:latin typeface="Times New Roman" panose="02020603050405020304" pitchFamily="18" charset="0"/>
                          <a:cs typeface="Times New Roman" panose="02020603050405020304" pitchFamily="18" charset="0"/>
                        </a:rPr>
                        <a:t>ББ тобының коды мен атауы/ </a:t>
                      </a:r>
                      <a:endParaRPr lang="ru-RU" sz="1800" dirty="0">
                        <a:effectLst/>
                        <a:latin typeface="Times New Roman" panose="02020603050405020304" pitchFamily="18" charset="0"/>
                        <a:cs typeface="Times New Roman" panose="02020603050405020304" pitchFamily="18" charset="0"/>
                      </a:endParaRPr>
                    </a:p>
                    <a:p>
                      <a:pPr>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1800" dirty="0">
                          <a:effectLst/>
                          <a:latin typeface="Times New Roman" panose="02020603050405020304" pitchFamily="18" charset="0"/>
                          <a:cs typeface="Times New Roman" panose="02020603050405020304" pitchFamily="18" charset="0"/>
                        </a:rPr>
                        <a:t>ББ коды мен атауы/ </a:t>
                      </a:r>
                      <a:endParaRPr lang="ru-RU" sz="1800" dirty="0">
                        <a:effectLst/>
                        <a:latin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dirty="0" smtClean="0">
                          <a:solidFill>
                            <a:schemeClr val="tx1"/>
                          </a:solidFill>
                          <a:effectLst/>
                          <a:latin typeface="Times New Roman" panose="02020603050405020304" pitchFamily="18" charset="0"/>
                          <a:cs typeface="Times New Roman" panose="02020603050405020304" pitchFamily="18" charset="0"/>
                        </a:rPr>
                        <a:t>B0</a:t>
                      </a:r>
                      <a:r>
                        <a:rPr lang="kk-KZ" sz="1800" dirty="0" smtClean="0">
                          <a:solidFill>
                            <a:schemeClr val="tx1"/>
                          </a:solidFill>
                          <a:effectLst/>
                          <a:latin typeface="Times New Roman" panose="02020603050405020304" pitchFamily="18" charset="0"/>
                          <a:cs typeface="Times New Roman" panose="02020603050405020304" pitchFamily="18" charset="0"/>
                        </a:rPr>
                        <a:t>32</a:t>
                      </a:r>
                      <a:r>
                        <a:rPr lang="en-US" sz="1800" dirty="0" smtClean="0">
                          <a:solidFill>
                            <a:schemeClr val="tx1"/>
                          </a:solidFill>
                          <a:effectLst/>
                          <a:latin typeface="Times New Roman" panose="02020603050405020304" pitchFamily="18" charset="0"/>
                          <a:cs typeface="Times New Roman" panose="02020603050405020304" pitchFamily="18" charset="0"/>
                        </a:rPr>
                        <a:t>  </a:t>
                      </a:r>
                      <a:r>
                        <a:rPr lang="kk-KZ" sz="1800" dirty="0" smtClean="0">
                          <a:solidFill>
                            <a:schemeClr val="tx1"/>
                          </a:solidFill>
                          <a:effectLst/>
                          <a:latin typeface="Times New Roman" panose="02020603050405020304" pitchFamily="18" charset="0"/>
                          <a:cs typeface="Times New Roman" panose="02020603050405020304" pitchFamily="18" charset="0"/>
                        </a:rPr>
                        <a:t>Журналистика және репортер ісі</a:t>
                      </a:r>
                    </a:p>
                    <a:p>
                      <a:pPr>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1800" dirty="0">
                        <a:effectLst/>
                        <a:latin typeface="Times New Roman" panose="02020603050405020304" pitchFamily="18" charset="0"/>
                        <a:cs typeface="Times New Roman" panose="02020603050405020304" pitchFamily="18" charset="0"/>
                      </a:endParaRPr>
                    </a:p>
                    <a:p>
                      <a:pPr>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1800" dirty="0" smtClean="0">
                          <a:effectLst/>
                          <a:latin typeface="Times New Roman" panose="02020603050405020304" pitchFamily="18" charset="0"/>
                          <a:cs typeface="Times New Roman" panose="02020603050405020304" pitchFamily="18" charset="0"/>
                        </a:rPr>
                        <a:t> 6В03239</a:t>
                      </a:r>
                      <a:r>
                        <a:rPr lang="kk-KZ" sz="1800" spc="10" dirty="0" smtClean="0">
                          <a:solidFill>
                            <a:schemeClr val="tx1"/>
                          </a:solidFill>
                          <a:effectLst/>
                          <a:latin typeface="Times New Roman" panose="02020603050405020304" pitchFamily="18" charset="0"/>
                          <a:cs typeface="Times New Roman" panose="02020603050405020304" pitchFamily="18" charset="0"/>
                        </a:rPr>
                        <a:t>-Журналистика </a:t>
                      </a:r>
                      <a:endParaRPr lang="kk-KZ" sz="1800" dirty="0">
                        <a:effectLst/>
                        <a:latin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929452586"/>
                  </a:ext>
                </a:extLst>
              </a:tr>
              <a:tr h="433131">
                <a:tc>
                  <a:txBody>
                    <a:bodyPr/>
                    <a:lstStyle/>
                    <a:p>
                      <a:pPr>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1800" dirty="0">
                          <a:effectLst/>
                          <a:latin typeface="Times New Roman" panose="02020603050405020304" pitchFamily="18" charset="0"/>
                          <a:cs typeface="Times New Roman" panose="02020603050405020304" pitchFamily="18" charset="0"/>
                        </a:rPr>
                        <a:t>ББ түрі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1800" dirty="0" smtClean="0">
                          <a:effectLst/>
                          <a:latin typeface="Times New Roman" panose="02020603050405020304" pitchFamily="18" charset="0"/>
                          <a:cs typeface="Times New Roman" panose="02020603050405020304" pitchFamily="18" charset="0"/>
                        </a:rPr>
                        <a:t>Қолданыстағы</a:t>
                      </a:r>
                      <a:r>
                        <a:rPr lang="kk-KZ" sz="1800" baseline="0" dirty="0" smtClean="0">
                          <a:effectLst/>
                          <a:latin typeface="Times New Roman" panose="02020603050405020304" pitchFamily="18" charset="0"/>
                          <a:cs typeface="Times New Roman" panose="02020603050405020304" pitchFamily="18" charset="0"/>
                        </a:rPr>
                        <a:t> ББ</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464914812"/>
                  </a:ext>
                </a:extLst>
              </a:tr>
            </a:tbl>
          </a:graphicData>
        </a:graphic>
      </p:graphicFrame>
      <p:sp>
        <p:nvSpPr>
          <p:cNvPr id="8" name="Rectangle 1">
            <a:extLst>
              <a:ext uri="{FF2B5EF4-FFF2-40B4-BE49-F238E27FC236}">
                <a16:creationId xmlns="" xmlns:a16="http://schemas.microsoft.com/office/drawing/2014/main" id="{C428760F-5276-87FA-1A52-D15879D3B9F6}"/>
              </a:ext>
            </a:extLst>
          </p:cNvPr>
          <p:cNvSpPr>
            <a:spLocks noChangeArrowheads="1"/>
          </p:cNvSpPr>
          <p:nvPr/>
        </p:nvSpPr>
        <p:spPr bwMode="auto">
          <a:xfrm>
            <a:off x="3763618" y="1635517"/>
            <a:ext cx="5102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kk-KZ" altLang="ru-RU"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БІЛІМ БЕРУ БАҒДАРЛАМАСЫ</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10" name="Picture 2" descr="https://sp-ao.shortpixel.ai/client/q_glossy,ret_img/https:/ayu.edu.kz/images/logo_kz.png"/>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500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449649" y="439838"/>
            <a:ext cx="1140612" cy="1140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675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3321217166"/>
              </p:ext>
            </p:extLst>
          </p:nvPr>
        </p:nvGraphicFramePr>
        <p:xfrm>
          <a:off x="1047750" y="1257292"/>
          <a:ext cx="10086975" cy="5029208"/>
        </p:xfrm>
        <a:graphic>
          <a:graphicData uri="http://schemas.openxmlformats.org/drawingml/2006/table">
            <a:tbl>
              <a:tblPr firstRow="1" firstCol="1" bandRow="1">
                <a:tableStyleId>{5C22544A-7EE6-4342-B048-85BDC9FD1C3A}</a:tableStyleId>
              </a:tblPr>
              <a:tblGrid>
                <a:gridCol w="487521"/>
                <a:gridCol w="6679176"/>
                <a:gridCol w="1472258"/>
                <a:gridCol w="1448020"/>
              </a:tblGrid>
              <a:tr h="380483">
                <a:tc>
                  <a:txBody>
                    <a:bodyPr/>
                    <a:lstStyle/>
                    <a:p>
                      <a:pPr algn="ctr">
                        <a:lnSpc>
                          <a:spcPct val="107000"/>
                        </a:lnSpc>
                        <a:spcAft>
                          <a:spcPts val="0"/>
                        </a:spcAft>
                      </a:pPr>
                      <a:r>
                        <a:rPr lang="kk-KZ" sz="900" dirty="0">
                          <a:effectLst/>
                        </a:rPr>
                        <a:t>№</a:t>
                      </a:r>
                      <a:endParaRPr lang="ru-RU" sz="11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kk-KZ" sz="900">
                          <a:effectLst/>
                        </a:rPr>
                        <a:t>Пәндер циклдері мен атауылары</a:t>
                      </a:r>
                      <a:endParaRPr lang="ru-RU" sz="1100">
                        <a:effectLst/>
                        <a:latin typeface="Calibri"/>
                        <a:ea typeface="Calibri"/>
                        <a:cs typeface="Times New Roman"/>
                      </a:endParaRPr>
                    </a:p>
                  </a:txBody>
                  <a:tcPr marL="68580" marR="68580" marT="0" marB="0"/>
                </a:tc>
                <a:tc>
                  <a:txBody>
                    <a:bodyPr/>
                    <a:lstStyle/>
                    <a:p>
                      <a:pPr algn="ctr">
                        <a:lnSpc>
                          <a:spcPct val="107000"/>
                        </a:lnSpc>
                        <a:spcAft>
                          <a:spcPts val="0"/>
                        </a:spcAft>
                      </a:pPr>
                      <a:r>
                        <a:rPr lang="kk-KZ" sz="900">
                          <a:effectLst/>
                        </a:rPr>
                        <a:t>Академиялық сағаттар саны</a:t>
                      </a:r>
                      <a:endParaRPr lang="ru-RU" sz="1100">
                        <a:effectLst/>
                        <a:latin typeface="Calibri"/>
                        <a:ea typeface="Calibri"/>
                        <a:cs typeface="Times New Roman"/>
                      </a:endParaRPr>
                    </a:p>
                  </a:txBody>
                  <a:tcPr marL="68580" marR="68580" marT="0" marB="0"/>
                </a:tc>
                <a:tc>
                  <a:txBody>
                    <a:bodyPr/>
                    <a:lstStyle/>
                    <a:p>
                      <a:pPr algn="ctr">
                        <a:lnSpc>
                          <a:spcPct val="107000"/>
                        </a:lnSpc>
                        <a:spcAft>
                          <a:spcPts val="0"/>
                        </a:spcAft>
                      </a:pPr>
                      <a:r>
                        <a:rPr lang="kk-KZ" sz="900">
                          <a:effectLst/>
                        </a:rPr>
                        <a:t>Академиялық кредиттер саны</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1</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dirty="0">
                          <a:effectLst/>
                        </a:rPr>
                        <a:t>Жалпы білім беретін пәндер (ЖБП) циклі</a:t>
                      </a:r>
                      <a:endParaRPr lang="ru-RU" sz="1100" dirty="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1680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56</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1.1</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ru-RU" sz="900">
                          <a:effectLst/>
                        </a:rPr>
                        <a:t>Мемлекеттік міндетті модуль</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Қазақстанның қазіргі заман тарихы</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150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5</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ru-RU" sz="900">
                          <a:effectLst/>
                        </a:rPr>
                        <a:t>Философия  </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150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5</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ru-RU" sz="900">
                          <a:effectLst/>
                        </a:rPr>
                        <a:t>Шетел тілі</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300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10</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Қазақ (орыс) тілі</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300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10</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ru-RU" sz="900">
                          <a:effectLst/>
                        </a:rPr>
                        <a:t>Ақпараттық-коммуникациялық технологиялар (ағылшын тілінде)</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150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5</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Әлеуметтік-саясаттану білім модулі (әлеуметтану, саясаттану, мәдениеттану, психология)</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240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8</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ru-RU" sz="900">
                          <a:effectLst/>
                        </a:rPr>
                        <a:t>Дене шынықтыру</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240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8</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ЖОО компоненті және (немесе) таңдау компоненті</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150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5</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2</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Базалық пәндер циклі</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5520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184</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2.1</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ЖОО компоненті және (немесе) таңдау компоненті</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Оның ішінде:</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Экономика, кәсіпкерлік және бизнес  негіздері </a:t>
                      </a:r>
                      <a:endParaRPr lang="ru-RU" sz="1100">
                        <a:effectLst/>
                        <a:latin typeface="Calibri"/>
                        <a:ea typeface="Calibri"/>
                        <a:cs typeface="Times New Roman"/>
                      </a:endParaRPr>
                    </a:p>
                  </a:txBody>
                  <a:tcPr marL="68580" marR="68580" marT="0" marB="0"/>
                </a:tc>
                <a:tc rowSpan="4">
                  <a:txBody>
                    <a:bodyPr/>
                    <a:lstStyle/>
                    <a:p>
                      <a:pPr>
                        <a:lnSpc>
                          <a:spcPct val="107000"/>
                        </a:lnSpc>
                        <a:spcAft>
                          <a:spcPts val="0"/>
                        </a:spcAft>
                      </a:pPr>
                      <a:r>
                        <a:rPr lang="kk-KZ" sz="900">
                          <a:effectLst/>
                        </a:rPr>
                        <a:t>150</a:t>
                      </a:r>
                      <a:endParaRPr lang="ru-RU" sz="1100">
                        <a:effectLst/>
                        <a:latin typeface="Calibri"/>
                        <a:ea typeface="Calibri"/>
                        <a:cs typeface="Times New Roman"/>
                      </a:endParaRPr>
                    </a:p>
                  </a:txBody>
                  <a:tcPr marL="68580" marR="68580" marT="0" marB="0"/>
                </a:tc>
                <a:tc rowSpan="4">
                  <a:txBody>
                    <a:bodyPr/>
                    <a:lstStyle/>
                    <a:p>
                      <a:pPr>
                        <a:lnSpc>
                          <a:spcPct val="107000"/>
                        </a:lnSpc>
                        <a:spcAft>
                          <a:spcPts val="0"/>
                        </a:spcAft>
                      </a:pPr>
                      <a:r>
                        <a:rPr lang="kk-KZ" sz="900">
                          <a:effectLst/>
                        </a:rPr>
                        <a:t>5</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Экология және өмір қауіпсіздігі</a:t>
                      </a:r>
                      <a:endParaRPr lang="ru-RU" sz="110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Көшбасшылық теориясы</a:t>
                      </a:r>
                      <a:endParaRPr lang="ru-RU" sz="110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Сыбайлас жемқорлыққа қарсы мәдениет негіздері</a:t>
                      </a:r>
                      <a:endParaRPr lang="ru-RU" sz="110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r h="185949">
                <a:tc>
                  <a:txBody>
                    <a:bodyPr/>
                    <a:lstStyle/>
                    <a:p>
                      <a:pPr>
                        <a:lnSpc>
                          <a:spcPct val="107000"/>
                        </a:lnSpc>
                        <a:spcAft>
                          <a:spcPts val="0"/>
                        </a:spcAft>
                      </a:pPr>
                      <a:r>
                        <a:rPr lang="kk-KZ" sz="900">
                          <a:effectLst/>
                        </a:rPr>
                        <a:t>3</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Бейіндеуші </a:t>
                      </a:r>
                      <a:r>
                        <a:rPr lang="ru-RU" sz="900">
                          <a:effectLst/>
                        </a:rPr>
                        <a:t>пәндер цикл</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5370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179</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3.1</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kk-KZ" sz="900">
                          <a:effectLst/>
                        </a:rPr>
                        <a:t>Кәсіптендіру пәндері</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3030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101</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3.2</a:t>
                      </a:r>
                      <a:endParaRPr lang="ru-RU" sz="1100">
                        <a:effectLst/>
                        <a:latin typeface="Calibri"/>
                        <a:ea typeface="Calibri"/>
                        <a:cs typeface="Times New Roman"/>
                      </a:endParaRPr>
                    </a:p>
                  </a:txBody>
                  <a:tcPr marL="68580" marR="68580" marT="0" marB="0"/>
                </a:tc>
                <a:tc>
                  <a:txBody>
                    <a:bodyPr/>
                    <a:lstStyle/>
                    <a:p>
                      <a:pPr indent="-1270">
                        <a:lnSpc>
                          <a:spcPct val="107000"/>
                        </a:lnSpc>
                        <a:spcAft>
                          <a:spcPts val="0"/>
                        </a:spcAft>
                      </a:pPr>
                      <a:r>
                        <a:rPr lang="ru-RU" sz="900">
                          <a:effectLst/>
                        </a:rPr>
                        <a:t>Тандау компоненті</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1290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43</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4</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Өндірістік практика</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4.1</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Оқу практикасы, Өндірістік практика І, ІІ, ІІІ, Дипломалды практика</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690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23</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5</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Қорытынды аттестаттау</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5.1</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Дипломдық  жұмысты, дипломдық жобаны жазу және қорғау немесе кешенді емтихан тапсыру</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360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12</a:t>
                      </a:r>
                      <a:endParaRPr lang="ru-RU" sz="1100">
                        <a:effectLst/>
                        <a:latin typeface="Calibri"/>
                        <a:ea typeface="Calibri"/>
                        <a:cs typeface="Times New Roman"/>
                      </a:endParaRPr>
                    </a:p>
                  </a:txBody>
                  <a:tcPr marL="68580" marR="68580" marT="0" marB="0"/>
                </a:tc>
              </a:tr>
              <a:tr h="185949">
                <a:tc>
                  <a:txBody>
                    <a:bodyPr/>
                    <a:lstStyle/>
                    <a:p>
                      <a:pPr>
                        <a:lnSpc>
                          <a:spcPct val="107000"/>
                        </a:lnSpc>
                        <a:spcAft>
                          <a:spcPts val="0"/>
                        </a:spcAft>
                      </a:pPr>
                      <a:r>
                        <a:rPr lang="kk-KZ" sz="900">
                          <a:effectLst/>
                        </a:rPr>
                        <a:t> </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Барлығы</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a:effectLst/>
                        </a:rPr>
                        <a:t>7200</a:t>
                      </a:r>
                      <a:endParaRPr lang="ru-RU" sz="1100">
                        <a:effectLst/>
                        <a:latin typeface="Calibri"/>
                        <a:ea typeface="Calibri"/>
                        <a:cs typeface="Times New Roman"/>
                      </a:endParaRPr>
                    </a:p>
                  </a:txBody>
                  <a:tcPr marL="68580" marR="68580" marT="0" marB="0"/>
                </a:tc>
                <a:tc>
                  <a:txBody>
                    <a:bodyPr/>
                    <a:lstStyle/>
                    <a:p>
                      <a:pPr>
                        <a:lnSpc>
                          <a:spcPct val="107000"/>
                        </a:lnSpc>
                        <a:spcAft>
                          <a:spcPts val="0"/>
                        </a:spcAft>
                      </a:pPr>
                      <a:r>
                        <a:rPr lang="kk-KZ" sz="900" dirty="0">
                          <a:effectLst/>
                        </a:rPr>
                        <a:t>240</a:t>
                      </a:r>
                      <a:endParaRPr lang="ru-RU" sz="1100" dirty="0">
                        <a:effectLst/>
                        <a:latin typeface="Calibri"/>
                        <a:ea typeface="Calibri"/>
                        <a:cs typeface="Times New Roman"/>
                      </a:endParaRPr>
                    </a:p>
                  </a:txBody>
                  <a:tcPr marL="68580" marR="68580" marT="0" marB="0"/>
                </a:tc>
              </a:tr>
            </a:tbl>
          </a:graphicData>
        </a:graphic>
      </p:graphicFrame>
      <p:sp>
        <p:nvSpPr>
          <p:cNvPr id="2" name="Заголовок 1"/>
          <p:cNvSpPr>
            <a:spLocks noGrp="1"/>
          </p:cNvSpPr>
          <p:nvPr>
            <p:ph type="title"/>
          </p:nvPr>
        </p:nvSpPr>
        <p:spPr/>
        <p:txBody>
          <a:bodyPr/>
          <a:lstStyle/>
          <a:p>
            <a:pPr algn="ctr"/>
            <a:r>
              <a:rPr lang="kk-KZ" dirty="0" smtClean="0"/>
              <a:t>Негізгі оқу жоспары</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1083650775"/>
              </p:ext>
            </p:extLst>
          </p:nvPr>
        </p:nvGraphicFramePr>
        <p:xfrm>
          <a:off x="819149" y="466727"/>
          <a:ext cx="10763250" cy="5819781"/>
        </p:xfrm>
        <a:graphic>
          <a:graphicData uri="http://schemas.openxmlformats.org/drawingml/2006/table">
            <a:tbl>
              <a:tblPr firstRow="1" firstCol="1" bandRow="1">
                <a:tableStyleId>{5C22544A-7EE6-4342-B048-85BDC9FD1C3A}</a:tableStyleId>
              </a:tblPr>
              <a:tblGrid>
                <a:gridCol w="1163427"/>
                <a:gridCol w="2944605"/>
                <a:gridCol w="3282308"/>
                <a:gridCol w="1163427"/>
                <a:gridCol w="1163427"/>
                <a:gridCol w="1046056"/>
              </a:tblGrid>
              <a:tr h="164727">
                <a:tc rowSpan="2">
                  <a:txBody>
                    <a:bodyPr/>
                    <a:lstStyle/>
                    <a:p>
                      <a:pPr>
                        <a:lnSpc>
                          <a:spcPct val="107000"/>
                        </a:lnSpc>
                        <a:spcAft>
                          <a:spcPts val="0"/>
                        </a:spcAft>
                      </a:pPr>
                      <a:r>
                        <a:rPr lang="kk-KZ" sz="800">
                          <a:effectLst/>
                        </a:rPr>
                        <a:t>№</a:t>
                      </a:r>
                      <a:endParaRPr lang="ru-RU" sz="800">
                        <a:effectLst/>
                        <a:latin typeface="Calibri"/>
                        <a:ea typeface="Calibri"/>
                        <a:cs typeface="Times New Roman"/>
                      </a:endParaRPr>
                    </a:p>
                  </a:txBody>
                  <a:tcPr marL="49591" marR="49591" marT="0" marB="0"/>
                </a:tc>
                <a:tc rowSpan="2">
                  <a:txBody>
                    <a:bodyPr/>
                    <a:lstStyle/>
                    <a:p>
                      <a:pPr>
                        <a:lnSpc>
                          <a:spcPct val="107000"/>
                        </a:lnSpc>
                        <a:spcAft>
                          <a:spcPts val="0"/>
                        </a:spcAft>
                      </a:pPr>
                      <a:r>
                        <a:rPr lang="kk-KZ" sz="800">
                          <a:effectLst/>
                        </a:rPr>
                        <a:t>Циклдердің атауы</a:t>
                      </a:r>
                      <a:endParaRPr lang="ru-RU" sz="800">
                        <a:effectLst/>
                        <a:latin typeface="Calibri"/>
                        <a:ea typeface="Calibri"/>
                        <a:cs typeface="Times New Roman"/>
                      </a:endParaRPr>
                    </a:p>
                  </a:txBody>
                  <a:tcPr marL="49591" marR="49591" marT="0" marB="0"/>
                </a:tc>
                <a:tc rowSpan="2">
                  <a:txBody>
                    <a:bodyPr/>
                    <a:lstStyle/>
                    <a:p>
                      <a:pPr>
                        <a:lnSpc>
                          <a:spcPct val="107000"/>
                        </a:lnSpc>
                        <a:spcAft>
                          <a:spcPts val="0"/>
                        </a:spcAft>
                      </a:pPr>
                      <a:r>
                        <a:rPr lang="kk-KZ" sz="800">
                          <a:effectLst/>
                        </a:rPr>
                        <a:t>Пәндердің атауы</a:t>
                      </a:r>
                      <a:endParaRPr lang="ru-RU" sz="800">
                        <a:effectLst/>
                        <a:latin typeface="Calibri"/>
                        <a:ea typeface="Calibri"/>
                        <a:cs typeface="Times New Roman"/>
                      </a:endParaRPr>
                    </a:p>
                  </a:txBody>
                  <a:tcPr marL="49591" marR="49591" marT="0" marB="0"/>
                </a:tc>
                <a:tc rowSpan="2">
                  <a:txBody>
                    <a:bodyPr/>
                    <a:lstStyle/>
                    <a:p>
                      <a:pPr>
                        <a:lnSpc>
                          <a:spcPct val="107000"/>
                        </a:lnSpc>
                        <a:spcAft>
                          <a:spcPts val="0"/>
                        </a:spcAft>
                      </a:pPr>
                      <a:r>
                        <a:rPr lang="kk-KZ" sz="800">
                          <a:effectLst/>
                        </a:rPr>
                        <a:t>Семестр</a:t>
                      </a:r>
                      <a:endParaRPr lang="ru-RU" sz="800">
                        <a:effectLst/>
                        <a:latin typeface="Calibri"/>
                        <a:ea typeface="Calibri"/>
                        <a:cs typeface="Times New Roman"/>
                      </a:endParaRPr>
                    </a:p>
                  </a:txBody>
                  <a:tcPr marL="49591" marR="49591" marT="0" marB="0"/>
                </a:tc>
                <a:tc gridSpan="2">
                  <a:txBody>
                    <a:bodyPr/>
                    <a:lstStyle/>
                    <a:p>
                      <a:pPr>
                        <a:lnSpc>
                          <a:spcPct val="107000"/>
                        </a:lnSpc>
                        <a:spcAft>
                          <a:spcPts val="0"/>
                        </a:spcAft>
                      </a:pPr>
                      <a:r>
                        <a:rPr lang="kk-KZ" sz="800">
                          <a:effectLst/>
                        </a:rPr>
                        <a:t>Жалпы еңбек сыйымдылығы</a:t>
                      </a:r>
                      <a:endParaRPr lang="ru-RU" sz="800">
                        <a:effectLst/>
                        <a:latin typeface="Calibri"/>
                        <a:ea typeface="Calibri"/>
                        <a:cs typeface="Times New Roman"/>
                      </a:endParaRPr>
                    </a:p>
                  </a:txBody>
                  <a:tcPr marL="49591" marR="49591" marT="0" marB="0"/>
                </a:tc>
                <a:tc hMerge="1">
                  <a:txBody>
                    <a:bodyPr/>
                    <a:lstStyle/>
                    <a:p>
                      <a:endParaRPr lang="ru-RU"/>
                    </a:p>
                  </a:txBody>
                  <a:tcPr/>
                </a:tc>
              </a:tr>
              <a:tr h="283601">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07000"/>
                        </a:lnSpc>
                        <a:spcAft>
                          <a:spcPts val="0"/>
                        </a:spcAft>
                      </a:pPr>
                      <a:r>
                        <a:rPr lang="kk-KZ" sz="700">
                          <a:effectLst/>
                        </a:rPr>
                        <a:t>Академиялық сағаттар саны</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Академиялық кредиттер саны</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kk-KZ" sz="800">
                          <a:effectLst/>
                        </a:rPr>
                        <a:t>1</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Жалпы білім беретін пәндер (ЖБП) циклі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 </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kk-KZ" sz="800">
                          <a:effectLst/>
                        </a:rPr>
                        <a:t>1.1</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ru-RU" sz="700">
                          <a:effectLst/>
                        </a:rPr>
                        <a:t>Мемлекеттік міндетті модуль</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ru-RU" sz="700">
                          <a:effectLst/>
                        </a:rPr>
                        <a:t>Қазақстанның қазіргі заман тарихы</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ru-RU" sz="8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ru-RU"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ru-RU" sz="700">
                          <a:effectLst/>
                        </a:rPr>
                        <a:t>Философия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a:t>
                      </a:r>
                      <a:r>
                        <a:rPr lang="en-US" sz="800">
                          <a:effectLst/>
                        </a:rPr>
                        <a:t>V</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ru-RU" sz="8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ru-RU" sz="700">
                          <a:effectLst/>
                        </a:rPr>
                        <a:t>Шетел тілі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 ІІ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300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10</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ru-RU" sz="8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ru-RU"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ru-RU" sz="700">
                          <a:effectLst/>
                        </a:rPr>
                        <a:t>Қазақ (орыс) тілі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 ІІ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300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10</a:t>
                      </a:r>
                      <a:endParaRPr lang="ru-RU" sz="800">
                        <a:effectLst/>
                        <a:latin typeface="Calibri"/>
                        <a:ea typeface="Calibri"/>
                        <a:cs typeface="Times New Roman"/>
                      </a:endParaRPr>
                    </a:p>
                  </a:txBody>
                  <a:tcPr marL="49591" marR="49591" marT="0" marB="0"/>
                </a:tc>
              </a:tr>
              <a:tr h="283601">
                <a:tc>
                  <a:txBody>
                    <a:bodyPr/>
                    <a:lstStyle/>
                    <a:p>
                      <a:pPr>
                        <a:lnSpc>
                          <a:spcPct val="107000"/>
                        </a:lnSpc>
                        <a:spcAft>
                          <a:spcPts val="0"/>
                        </a:spcAft>
                      </a:pPr>
                      <a:r>
                        <a:rPr lang="ru-RU" sz="8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ru-RU"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ru-RU" sz="700">
                          <a:effectLst/>
                        </a:rPr>
                        <a:t>Ақпараттық-коммуникациялық технологиялар (ағылшын тілінде)</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a:t>
                      </a:r>
                      <a:r>
                        <a:rPr lang="en-US" sz="800">
                          <a:effectLst/>
                        </a:rPr>
                        <a:t>V</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283601">
                <a:tc>
                  <a:txBody>
                    <a:bodyPr/>
                    <a:lstStyle/>
                    <a:p>
                      <a:pPr>
                        <a:lnSpc>
                          <a:spcPct val="107000"/>
                        </a:lnSpc>
                        <a:spcAft>
                          <a:spcPts val="0"/>
                        </a:spcAft>
                      </a:pPr>
                      <a:r>
                        <a:rPr lang="kk-KZ" sz="800">
                          <a:effectLst/>
                        </a:rPr>
                        <a:t>1.2</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highlight>
                            <a:srgbClr val="FFFFFF"/>
                          </a:highlight>
                        </a:rPr>
                        <a:t>Әлеуметтік білім және салауатты өмір салты модулі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Әлеуметтік-саясаттану білім модулі (әлеуметтану, саясаттану, мәдениеттану, психология)</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ІІІ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240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8</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ru-RU"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ru-RU" sz="700">
                          <a:effectLst/>
                        </a:rPr>
                        <a:t>Дене шынықтыру</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 ІІ, ІІІ, І</a:t>
                      </a:r>
                      <a:r>
                        <a:rPr lang="en-US" sz="800">
                          <a:effectLst/>
                        </a:rPr>
                        <a:t>V</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240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8</a:t>
                      </a:r>
                      <a:endParaRPr lang="ru-RU" sz="800">
                        <a:effectLst/>
                        <a:latin typeface="Calibri"/>
                        <a:ea typeface="Calibri"/>
                        <a:cs typeface="Times New Roman"/>
                      </a:endParaRPr>
                    </a:p>
                  </a:txBody>
                  <a:tcPr marL="49591" marR="49591" marT="0" marB="0"/>
                </a:tc>
              </a:tr>
              <a:tr h="283601">
                <a:tc>
                  <a:txBody>
                    <a:bodyPr/>
                    <a:lstStyle/>
                    <a:p>
                      <a:pPr>
                        <a:lnSpc>
                          <a:spcPct val="107000"/>
                        </a:lnSpc>
                        <a:spcAft>
                          <a:spcPts val="0"/>
                        </a:spcAft>
                      </a:pPr>
                      <a:r>
                        <a:rPr lang="kk-KZ" sz="800">
                          <a:effectLst/>
                        </a:rPr>
                        <a:t>1.3</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ЖОО компоненті және (немесе) таңдау компоненті</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kk-KZ" sz="700">
                          <a:effectLst/>
                        </a:rPr>
                        <a:t>Экономика, кәсіпкерлік және бизнес  негіздері </a:t>
                      </a:r>
                      <a:endParaRPr lang="ru-RU" sz="800">
                        <a:effectLst/>
                        <a:latin typeface="Calibri"/>
                        <a:ea typeface="Calibri"/>
                        <a:cs typeface="Times New Roman"/>
                      </a:endParaRPr>
                    </a:p>
                  </a:txBody>
                  <a:tcPr marL="49591" marR="49591" marT="0" marB="0"/>
                </a:tc>
                <a:tc rowSpan="4">
                  <a:txBody>
                    <a:bodyPr/>
                    <a:lstStyle/>
                    <a:p>
                      <a:pPr>
                        <a:lnSpc>
                          <a:spcPct val="107000"/>
                        </a:lnSpc>
                        <a:spcAft>
                          <a:spcPts val="0"/>
                        </a:spcAft>
                      </a:pPr>
                      <a:r>
                        <a:rPr lang="kk-KZ" sz="800">
                          <a:effectLst/>
                        </a:rPr>
                        <a:t>І</a:t>
                      </a:r>
                      <a:r>
                        <a:rPr lang="en-US" sz="800">
                          <a:effectLst/>
                        </a:rPr>
                        <a:t>V</a:t>
                      </a:r>
                      <a:endParaRPr lang="ru-RU" sz="800">
                        <a:effectLst/>
                        <a:latin typeface="Calibri"/>
                        <a:ea typeface="Calibri"/>
                        <a:cs typeface="Times New Roman"/>
                      </a:endParaRPr>
                    </a:p>
                  </a:txBody>
                  <a:tcPr marL="49591" marR="49591" marT="0" marB="0"/>
                </a:tc>
                <a:tc rowSpan="4">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rowSpan="4">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ru-RU"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kk-KZ" sz="700">
                          <a:effectLst/>
                        </a:rPr>
                        <a:t>Экология және өмір қауіпсіздігі</a:t>
                      </a:r>
                      <a:endParaRPr lang="ru-RU" sz="800">
                        <a:effectLst/>
                        <a:latin typeface="Calibri"/>
                        <a:ea typeface="Calibri"/>
                        <a:cs typeface="Times New Roman"/>
                      </a:endParaRPr>
                    </a:p>
                  </a:txBody>
                  <a:tcPr marL="49591" marR="49591" marT="0" marB="0"/>
                </a:tc>
                <a:tc vMerge="1">
                  <a:txBody>
                    <a:bodyPr/>
                    <a:lstStyle/>
                    <a:p>
                      <a:endParaRPr lang="ru-RU"/>
                    </a:p>
                  </a:txBody>
                  <a:tcPr/>
                </a:tc>
                <a:tc vMerge="1">
                  <a:txBody>
                    <a:bodyPr/>
                    <a:lstStyle/>
                    <a:p>
                      <a:endParaRPr lang="ru-RU"/>
                    </a:p>
                  </a:txBody>
                  <a:tcPr/>
                </a:tc>
                <a:tc vMerge="1">
                  <a:txBody>
                    <a:bodyPr/>
                    <a:lstStyle/>
                    <a:p>
                      <a:endParaRPr lang="ru-RU"/>
                    </a:p>
                  </a:txBody>
                  <a:tcPr/>
                </a:tc>
              </a:tr>
              <a:tr h="164727">
                <a:tc>
                  <a:txBody>
                    <a:bodyPr/>
                    <a:lstStyle/>
                    <a:p>
                      <a:pPr>
                        <a:lnSpc>
                          <a:spcPct val="107000"/>
                        </a:lnSpc>
                        <a:spcAft>
                          <a:spcPts val="0"/>
                        </a:spcAft>
                      </a:pPr>
                      <a:r>
                        <a:rPr lang="ru-RU"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kk-KZ" sz="700">
                          <a:effectLst/>
                        </a:rPr>
                        <a:t>Көшбасшылық теориясы</a:t>
                      </a:r>
                      <a:endParaRPr lang="ru-RU" sz="800">
                        <a:effectLst/>
                        <a:latin typeface="Calibri"/>
                        <a:ea typeface="Calibri"/>
                        <a:cs typeface="Times New Roman"/>
                      </a:endParaRPr>
                    </a:p>
                  </a:txBody>
                  <a:tcPr marL="49591" marR="49591" marT="0" marB="0"/>
                </a:tc>
                <a:tc vMerge="1">
                  <a:txBody>
                    <a:bodyPr/>
                    <a:lstStyle/>
                    <a:p>
                      <a:endParaRPr lang="ru-RU"/>
                    </a:p>
                  </a:txBody>
                  <a:tcPr/>
                </a:tc>
                <a:tc vMerge="1">
                  <a:txBody>
                    <a:bodyPr/>
                    <a:lstStyle/>
                    <a:p>
                      <a:endParaRPr lang="ru-RU"/>
                    </a:p>
                  </a:txBody>
                  <a:tcPr/>
                </a:tc>
                <a:tc vMerge="1">
                  <a:txBody>
                    <a:bodyPr/>
                    <a:lstStyle/>
                    <a:p>
                      <a:endParaRPr lang="ru-RU"/>
                    </a:p>
                  </a:txBody>
                  <a:tcPr/>
                </a:tc>
              </a:tr>
              <a:tr h="164727">
                <a:tc>
                  <a:txBody>
                    <a:bodyPr/>
                    <a:lstStyle/>
                    <a:p>
                      <a:pPr>
                        <a:lnSpc>
                          <a:spcPct val="107000"/>
                        </a:lnSpc>
                        <a:spcAft>
                          <a:spcPts val="0"/>
                        </a:spcAft>
                      </a:pPr>
                      <a:r>
                        <a:rPr lang="ru-RU"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kk-KZ" sz="700">
                          <a:effectLst/>
                        </a:rPr>
                        <a:t>Сыбайлас жемқорлыққа қарсы мәдениет негіздері</a:t>
                      </a:r>
                      <a:endParaRPr lang="ru-RU" sz="800">
                        <a:effectLst/>
                        <a:latin typeface="Calibri"/>
                        <a:ea typeface="Calibri"/>
                        <a:cs typeface="Times New Roman"/>
                      </a:endParaRPr>
                    </a:p>
                  </a:txBody>
                  <a:tcPr marL="49591" marR="49591" marT="0" marB="0"/>
                </a:tc>
                <a:tc vMerge="1">
                  <a:txBody>
                    <a:bodyPr/>
                    <a:lstStyle/>
                    <a:p>
                      <a:endParaRPr lang="ru-RU"/>
                    </a:p>
                  </a:txBody>
                  <a:tcPr/>
                </a:tc>
                <a:tc vMerge="1">
                  <a:txBody>
                    <a:bodyPr/>
                    <a:lstStyle/>
                    <a:p>
                      <a:endParaRPr lang="ru-RU"/>
                    </a:p>
                  </a:txBody>
                  <a:tcPr/>
                </a:tc>
                <a:tc vMerge="1">
                  <a:txBody>
                    <a:bodyPr/>
                    <a:lstStyle/>
                    <a:p>
                      <a:endParaRPr lang="ru-RU"/>
                    </a:p>
                  </a:txBody>
                  <a:tcPr/>
                </a:tc>
              </a:tr>
              <a:tr h="164727">
                <a:tc>
                  <a:txBody>
                    <a:bodyPr/>
                    <a:lstStyle/>
                    <a:p>
                      <a:pPr>
                        <a:lnSpc>
                          <a:spcPct val="107000"/>
                        </a:lnSpc>
                        <a:spcAft>
                          <a:spcPts val="0"/>
                        </a:spcAft>
                      </a:pPr>
                      <a:r>
                        <a:rPr lang="kk-KZ" sz="800">
                          <a:effectLst/>
                        </a:rPr>
                        <a:t>2</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Базалық пәндер циклі</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kk-KZ" sz="700">
                          <a:effectLst/>
                        </a:rPr>
                        <a:t>Түрік (Қазақ) тілі – (Деңгей 1)</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kk-KZ"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kk-KZ" sz="700">
                          <a:effectLst/>
                        </a:rPr>
                        <a:t>Түрік (Қазақ) тілі – (Деңгей 2)</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kk-KZ"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spcAft>
                          <a:spcPts val="0"/>
                        </a:spcAft>
                      </a:pPr>
                      <a:r>
                        <a:rPr lang="kk-KZ" sz="700">
                          <a:effectLst/>
                        </a:rPr>
                        <a:t>Икемді дағдылар</a:t>
                      </a:r>
                      <a:endParaRPr lang="ru-RU" sz="800">
                        <a:effectLst/>
                        <a:latin typeface="Calibri"/>
                        <a:ea typeface="Times New Roman"/>
                        <a:cs typeface="Times New Roman"/>
                      </a:endParaRPr>
                    </a:p>
                  </a:txBody>
                  <a:tcPr marL="49591" marR="49591" marT="0" marB="0"/>
                </a:tc>
                <a:tc>
                  <a:txBody>
                    <a:bodyPr/>
                    <a:lstStyle/>
                    <a:p>
                      <a:pPr>
                        <a:lnSpc>
                          <a:spcPct val="107000"/>
                        </a:lnSpc>
                        <a:spcAft>
                          <a:spcPts val="0"/>
                        </a:spcAft>
                      </a:pPr>
                      <a:r>
                        <a:rPr lang="kk-KZ" sz="800">
                          <a:effectLst/>
                        </a:rPr>
                        <a:t>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90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3</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kk-KZ"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kk-KZ" sz="700">
                          <a:effectLst/>
                        </a:rPr>
                        <a:t>Ясауитану</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ІІІ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90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3</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kk-KZ"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kk-KZ" sz="700">
                          <a:effectLst/>
                        </a:rPr>
                        <a:t>Ата-түрік принциптері</a:t>
                      </a:r>
                      <a:endParaRPr lang="ru-RU" sz="800">
                        <a:effectLst/>
                        <a:latin typeface="Calibri"/>
                        <a:ea typeface="Calibri"/>
                        <a:cs typeface="Times New Roman"/>
                      </a:endParaRPr>
                    </a:p>
                  </a:txBody>
                  <a:tcPr marL="49591" marR="49591" marT="0" marB="0"/>
                </a:tc>
                <a:tc rowSpan="2">
                  <a:txBody>
                    <a:bodyPr/>
                    <a:lstStyle/>
                    <a:p>
                      <a:pPr>
                        <a:lnSpc>
                          <a:spcPct val="107000"/>
                        </a:lnSpc>
                        <a:spcAft>
                          <a:spcPts val="0"/>
                        </a:spcAft>
                      </a:pPr>
                      <a:r>
                        <a:rPr lang="kk-KZ" sz="800">
                          <a:effectLst/>
                        </a:rPr>
                        <a:t>ІІІ</a:t>
                      </a:r>
                      <a:endParaRPr lang="ru-RU" sz="800">
                        <a:effectLst/>
                        <a:latin typeface="Calibri"/>
                        <a:ea typeface="Calibri"/>
                        <a:cs typeface="Times New Roman"/>
                      </a:endParaRPr>
                    </a:p>
                  </a:txBody>
                  <a:tcPr marL="49591" marR="49591" marT="0" marB="0"/>
                </a:tc>
                <a:tc rowSpan="2">
                  <a:txBody>
                    <a:bodyPr/>
                    <a:lstStyle/>
                    <a:p>
                      <a:pPr>
                        <a:lnSpc>
                          <a:spcPct val="107000"/>
                        </a:lnSpc>
                        <a:spcAft>
                          <a:spcPts val="0"/>
                        </a:spcAft>
                      </a:pPr>
                      <a:r>
                        <a:rPr lang="kk-KZ" sz="800">
                          <a:effectLst/>
                        </a:rPr>
                        <a:t>90</a:t>
                      </a:r>
                      <a:endParaRPr lang="ru-RU" sz="800">
                        <a:effectLst/>
                        <a:latin typeface="Calibri"/>
                        <a:ea typeface="Calibri"/>
                        <a:cs typeface="Times New Roman"/>
                      </a:endParaRPr>
                    </a:p>
                  </a:txBody>
                  <a:tcPr marL="49591" marR="49591" marT="0" marB="0"/>
                </a:tc>
                <a:tc rowSpan="2">
                  <a:txBody>
                    <a:bodyPr/>
                    <a:lstStyle/>
                    <a:p>
                      <a:pPr>
                        <a:lnSpc>
                          <a:spcPct val="107000"/>
                        </a:lnSpc>
                        <a:spcAft>
                          <a:spcPts val="0"/>
                        </a:spcAft>
                      </a:pPr>
                      <a:r>
                        <a:rPr lang="kk-KZ" sz="800">
                          <a:effectLst/>
                        </a:rPr>
                        <a:t>3</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kk-KZ"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indent="-1270">
                        <a:lnSpc>
                          <a:spcPct val="107000"/>
                        </a:lnSpc>
                        <a:spcAft>
                          <a:spcPts val="0"/>
                        </a:spcAft>
                      </a:pPr>
                      <a:r>
                        <a:rPr lang="kk-KZ" sz="700">
                          <a:effectLst/>
                        </a:rPr>
                        <a:t>Түркі мемлекеттер тарихы</a:t>
                      </a:r>
                      <a:endParaRPr lang="ru-RU" sz="800">
                        <a:effectLst/>
                        <a:latin typeface="Calibri"/>
                        <a:ea typeface="Calibri"/>
                        <a:cs typeface="Times New Roman"/>
                      </a:endParaRPr>
                    </a:p>
                  </a:txBody>
                  <a:tcPr marL="49591" marR="49591" marT="0" marB="0"/>
                </a:tc>
                <a:tc vMerge="1">
                  <a:txBody>
                    <a:bodyPr/>
                    <a:lstStyle/>
                    <a:p>
                      <a:endParaRPr lang="ru-RU"/>
                    </a:p>
                  </a:txBody>
                  <a:tcPr/>
                </a:tc>
                <a:tc vMerge="1">
                  <a:txBody>
                    <a:bodyPr/>
                    <a:lstStyle/>
                    <a:p>
                      <a:endParaRPr lang="ru-RU"/>
                    </a:p>
                  </a:txBody>
                  <a:tcPr/>
                </a:tc>
                <a:tc vMerge="1">
                  <a:txBody>
                    <a:bodyPr/>
                    <a:lstStyle/>
                    <a:p>
                      <a:endParaRPr lang="ru-RU"/>
                    </a:p>
                  </a:txBody>
                  <a:tcPr/>
                </a:tc>
              </a:tr>
              <a:tr h="164727">
                <a:tc>
                  <a:txBody>
                    <a:bodyPr/>
                    <a:lstStyle/>
                    <a:p>
                      <a:pPr>
                        <a:lnSpc>
                          <a:spcPct val="107000"/>
                        </a:lnSpc>
                        <a:spcAft>
                          <a:spcPts val="0"/>
                        </a:spcAft>
                      </a:pPr>
                      <a:r>
                        <a:rPr lang="kk-KZ" sz="800">
                          <a:effectLst/>
                        </a:rPr>
                        <a:t>3</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Бейіндеуші </a:t>
                      </a:r>
                      <a:r>
                        <a:rPr lang="ru-RU" sz="700">
                          <a:effectLst/>
                        </a:rPr>
                        <a:t>пәндер цикл</a:t>
                      </a:r>
                      <a:r>
                        <a:rPr lang="kk-KZ" sz="700">
                          <a:effectLst/>
                        </a:rPr>
                        <a:t>ы</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Академиялық жазбаға кіріспе</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ІІІ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90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3</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kk-KZ" sz="800">
                          <a:effectLst/>
                        </a:rPr>
                        <a:t>3.1</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Кәсіптендіру пәндері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Журналистика теориясы</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ru-RU"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Журналистика тарихы</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ru-RU"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Масс-медиа жанрлары</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180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6</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en-US"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Ақпарат </a:t>
                      </a:r>
                      <a:r>
                        <a:rPr lang="ru-RU" sz="700">
                          <a:effectLst/>
                        </a:rPr>
                        <a:t>жинау</a:t>
                      </a:r>
                      <a:r>
                        <a:rPr lang="kk-KZ" sz="700">
                          <a:effectLst/>
                        </a:rPr>
                        <a:t> және жазу шеберлігі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ІІІ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en-US"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spcAft>
                          <a:spcPts val="0"/>
                        </a:spcAft>
                      </a:pPr>
                      <a:r>
                        <a:rPr lang="kk-KZ" sz="700">
                          <a:effectLst/>
                        </a:rPr>
                        <a:t>Медиа этика және құқықтық журналистика</a:t>
                      </a:r>
                      <a:endParaRPr lang="ru-RU" sz="800">
                        <a:effectLst/>
                        <a:latin typeface="Calibri"/>
                        <a:ea typeface="Times New Roman"/>
                        <a:cs typeface="Times New Roman"/>
                      </a:endParaRPr>
                    </a:p>
                  </a:txBody>
                  <a:tcPr marL="49591" marR="49591" marT="0" marB="0"/>
                </a:tc>
                <a:tc>
                  <a:txBody>
                    <a:bodyPr/>
                    <a:lstStyle/>
                    <a:p>
                      <a:pPr>
                        <a:lnSpc>
                          <a:spcPct val="107000"/>
                        </a:lnSpc>
                        <a:spcAft>
                          <a:spcPts val="0"/>
                        </a:spcAft>
                      </a:pPr>
                      <a:r>
                        <a:rPr lang="kk-KZ" sz="800">
                          <a:effectLst/>
                        </a:rPr>
                        <a:t>І</a:t>
                      </a:r>
                      <a:r>
                        <a:rPr lang="en-US" sz="800">
                          <a:effectLst/>
                        </a:rPr>
                        <a:t>V</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180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6</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en-US"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spcAft>
                          <a:spcPts val="0"/>
                        </a:spcAft>
                      </a:pPr>
                      <a:r>
                        <a:rPr lang="kk-KZ" sz="700">
                          <a:effectLst/>
                        </a:rPr>
                        <a:t>Медиа дизайн</a:t>
                      </a:r>
                      <a:endParaRPr lang="ru-RU" sz="800">
                        <a:effectLst/>
                        <a:latin typeface="Calibri"/>
                        <a:ea typeface="Times New Roman"/>
                        <a:cs typeface="Times New Roman"/>
                      </a:endParaRPr>
                    </a:p>
                  </a:txBody>
                  <a:tcPr marL="49591" marR="49591" marT="0" marB="0"/>
                </a:tc>
                <a:tc>
                  <a:txBody>
                    <a:bodyPr/>
                    <a:lstStyle/>
                    <a:p>
                      <a:pPr>
                        <a:lnSpc>
                          <a:spcPct val="107000"/>
                        </a:lnSpc>
                        <a:spcAft>
                          <a:spcPts val="0"/>
                        </a:spcAft>
                      </a:pPr>
                      <a:r>
                        <a:rPr lang="en-US" sz="800">
                          <a:effectLst/>
                        </a:rPr>
                        <a:t>V</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283601">
                <a:tc>
                  <a:txBody>
                    <a:bodyPr/>
                    <a:lstStyle/>
                    <a:p>
                      <a:pPr>
                        <a:lnSpc>
                          <a:spcPct val="107000"/>
                        </a:lnSpc>
                        <a:spcAft>
                          <a:spcPts val="0"/>
                        </a:spcAft>
                      </a:pPr>
                      <a:r>
                        <a:rPr lang="en-US"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Теле-радиожурналистика және  жаңалықтар журналистикасы</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ІІІ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283601">
                <a:tc>
                  <a:txBody>
                    <a:bodyPr/>
                    <a:lstStyle/>
                    <a:p>
                      <a:pPr>
                        <a:lnSpc>
                          <a:spcPct val="107000"/>
                        </a:lnSpc>
                        <a:spcAft>
                          <a:spcPts val="0"/>
                        </a:spcAft>
                      </a:pPr>
                      <a:r>
                        <a:rPr lang="en-US"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Мультимедиялық журналистика және технологиялары</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en-US" sz="800">
                          <a:effectLst/>
                        </a:rPr>
                        <a:t>V</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en-US"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Интернет-журналистика және мобилография</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en-US" sz="800">
                          <a:effectLst/>
                        </a:rPr>
                        <a:t>V</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5</a:t>
                      </a:r>
                      <a:endParaRPr lang="ru-RU" sz="800">
                        <a:effectLst/>
                        <a:latin typeface="Calibri"/>
                        <a:ea typeface="Calibri"/>
                        <a:cs typeface="Times New Roman"/>
                      </a:endParaRPr>
                    </a:p>
                  </a:txBody>
                  <a:tcPr marL="49591" marR="49591" marT="0" marB="0"/>
                </a:tc>
              </a:tr>
              <a:tr h="164727">
                <a:tc>
                  <a:txBody>
                    <a:bodyPr/>
                    <a:lstStyle/>
                    <a:p>
                      <a:pPr>
                        <a:lnSpc>
                          <a:spcPct val="107000"/>
                        </a:lnSpc>
                        <a:spcAft>
                          <a:spcPts val="0"/>
                        </a:spcAft>
                      </a:pPr>
                      <a:r>
                        <a:rPr lang="en-US" sz="8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700">
                          <a:effectLst/>
                        </a:rPr>
                        <a:t> </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700">
                          <a:effectLst/>
                        </a:rPr>
                        <a:t>WEB-дизайн</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en-US" sz="800">
                          <a:effectLst/>
                        </a:rPr>
                        <a:t>V</a:t>
                      </a:r>
                      <a:r>
                        <a:rPr lang="kk-KZ" sz="800">
                          <a:effectLst/>
                        </a:rPr>
                        <a:t>І</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a:effectLst/>
                        </a:rPr>
                        <a:t>150</a:t>
                      </a:r>
                      <a:endParaRPr lang="ru-RU" sz="800">
                        <a:effectLst/>
                        <a:latin typeface="Calibri"/>
                        <a:ea typeface="Calibri"/>
                        <a:cs typeface="Times New Roman"/>
                      </a:endParaRPr>
                    </a:p>
                  </a:txBody>
                  <a:tcPr marL="49591" marR="49591" marT="0" marB="0"/>
                </a:tc>
                <a:tc>
                  <a:txBody>
                    <a:bodyPr/>
                    <a:lstStyle/>
                    <a:p>
                      <a:pPr>
                        <a:lnSpc>
                          <a:spcPct val="107000"/>
                        </a:lnSpc>
                        <a:spcAft>
                          <a:spcPts val="0"/>
                        </a:spcAft>
                      </a:pPr>
                      <a:r>
                        <a:rPr lang="kk-KZ" sz="800" dirty="0">
                          <a:effectLst/>
                        </a:rPr>
                        <a:t>5</a:t>
                      </a:r>
                      <a:endParaRPr lang="ru-RU" sz="800" dirty="0">
                        <a:effectLst/>
                        <a:latin typeface="Calibri"/>
                        <a:ea typeface="Calibri"/>
                        <a:cs typeface="Times New Roman"/>
                      </a:endParaRPr>
                    </a:p>
                  </a:txBody>
                  <a:tcPr marL="49591" marR="49591" marT="0" marB="0"/>
                </a:tc>
              </a:tr>
            </a:tbl>
          </a:graphicData>
        </a:graphic>
      </p:graphicFrame>
      <p:sp>
        <p:nvSpPr>
          <p:cNvPr id="2" name="Заголовок 1"/>
          <p:cNvSpPr>
            <a:spLocks noGrp="1"/>
          </p:cNvSpPr>
          <p:nvPr>
            <p:ph type="title"/>
          </p:nvPr>
        </p:nvSpPr>
        <p:spPr/>
        <p:txBody>
          <a:bodyPr/>
          <a:lstStyle/>
          <a:p>
            <a:endParaRPr lang="ru-RU"/>
          </a:p>
        </p:txBody>
      </p:sp>
      <p:sp>
        <p:nvSpPr>
          <p:cNvPr id="5" name="Rectangle 1"/>
          <p:cNvSpPr>
            <a:spLocks noChangeArrowheads="1"/>
          </p:cNvSpPr>
          <p:nvPr/>
        </p:nvSpPr>
        <p:spPr bwMode="auto">
          <a:xfrm>
            <a:off x="4184650"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094726313"/>
              </p:ext>
            </p:extLst>
          </p:nvPr>
        </p:nvGraphicFramePr>
        <p:xfrm>
          <a:off x="723901" y="438146"/>
          <a:ext cx="10734674" cy="5738823"/>
        </p:xfrm>
        <a:graphic>
          <a:graphicData uri="http://schemas.openxmlformats.org/drawingml/2006/table">
            <a:tbl>
              <a:tblPr firstRow="1" firstCol="1" bandRow="1">
                <a:tableStyleId>{5C22544A-7EE6-4342-B048-85BDC9FD1C3A}</a:tableStyleId>
              </a:tblPr>
              <a:tblGrid>
                <a:gridCol w="414689"/>
                <a:gridCol w="3165505"/>
                <a:gridCol w="3528540"/>
                <a:gridCol w="1250706"/>
                <a:gridCol w="1250706"/>
                <a:gridCol w="1124528"/>
              </a:tblGrid>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700">
                          <a:effectLst/>
                        </a:rPr>
                        <a:t>Бизнес-журналистика, </a:t>
                      </a:r>
                      <a:r>
                        <a:rPr lang="en-US" sz="700">
                          <a:effectLst/>
                        </a:rPr>
                        <a:t>SMM</a:t>
                      </a:r>
                      <a:r>
                        <a:rPr lang="kk-KZ" sz="700">
                          <a:effectLst/>
                        </a:rPr>
                        <a:t> және </a:t>
                      </a:r>
                      <a:r>
                        <a:rPr lang="en-US" sz="700">
                          <a:effectLst/>
                        </a:rPr>
                        <a:t>PR</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900">
                          <a:effectLst/>
                        </a:rPr>
                        <a:t>V</a:t>
                      </a:r>
                      <a:r>
                        <a:rPr lang="kk-KZ" sz="900">
                          <a:effectLst/>
                        </a:rPr>
                        <a:t>ІІ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Телерадио бағдарламаларын дайындаудың арнаулы курсы</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900">
                          <a:effectLst/>
                        </a:rPr>
                        <a:t>V</a:t>
                      </a:r>
                      <a:r>
                        <a:rPr lang="kk-KZ" sz="900">
                          <a:effectLst/>
                        </a:rPr>
                        <a:t>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Медиа техникасы мен технологиясы</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900">
                          <a:effectLst/>
                        </a:rPr>
                        <a:t>V</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Медиа-маркетинг және менеджмент</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900">
                          <a:effectLst/>
                        </a:rPr>
                        <a:t>V</a:t>
                      </a:r>
                      <a:r>
                        <a:rPr lang="kk-KZ" sz="900">
                          <a:effectLst/>
                        </a:rPr>
                        <a:t>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Конвергентті журналистика</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900">
                          <a:effectLst/>
                        </a:rPr>
                        <a:t>V</a:t>
                      </a:r>
                      <a:r>
                        <a:rPr lang="kk-KZ" sz="900">
                          <a:effectLst/>
                        </a:rPr>
                        <a:t>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ru-RU" sz="700">
                          <a:effectLst/>
                        </a:rPr>
                        <a:t>Копирайтинг және мәтін стилистикасы</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900">
                          <a:effectLst/>
                        </a:rPr>
                        <a:t>V</a:t>
                      </a:r>
                      <a:r>
                        <a:rPr lang="kk-KZ" sz="900">
                          <a:effectLst/>
                        </a:rPr>
                        <a:t>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kk-KZ" sz="900">
                          <a:effectLst/>
                        </a:rPr>
                        <a:t>3.2</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ru-RU" sz="700">
                          <a:effectLst/>
                        </a:rPr>
                        <a:t>Тандау компоненті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Жаңа медиа</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І</a:t>
                      </a:r>
                      <a:r>
                        <a:rPr lang="en-US" sz="900">
                          <a:effectLst/>
                        </a:rPr>
                        <a:t>V</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ru-RU"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Баспа ісі</a:t>
                      </a:r>
                      <a:endParaRPr lang="ru-RU" sz="900">
                        <a:effectLst/>
                        <a:latin typeface="Calibri"/>
                        <a:ea typeface="Calibri"/>
                        <a:cs typeface="Times New Roman"/>
                      </a:endParaRPr>
                    </a:p>
                  </a:txBody>
                  <a:tcPr marL="56131" marR="56131" marT="0" marB="0"/>
                </a:tc>
                <a:tc vMerge="1">
                  <a:txBody>
                    <a:bodyPr/>
                    <a:lstStyle/>
                    <a:p>
                      <a:endParaRPr lang="ru-RU"/>
                    </a:p>
                  </a:txBody>
                  <a:tcPr/>
                </a:tc>
                <a:tc vMerge="1">
                  <a:txBody>
                    <a:bodyPr/>
                    <a:lstStyle/>
                    <a:p>
                      <a:endParaRPr lang="ru-RU"/>
                    </a:p>
                  </a:txBody>
                  <a:tcPr/>
                </a:tc>
                <a:tc vMerge="1">
                  <a:txBody>
                    <a:bodyPr/>
                    <a:lstStyle/>
                    <a:p>
                      <a:endParaRPr lang="ru-RU"/>
                    </a:p>
                  </a:txBody>
                  <a:tcPr/>
                </a:tc>
              </a:tr>
              <a:tr h="193643">
                <a:tc>
                  <a:txBody>
                    <a:bodyPr/>
                    <a:lstStyle/>
                    <a:p>
                      <a:pPr>
                        <a:lnSpc>
                          <a:spcPct val="107000"/>
                        </a:lnSpc>
                        <a:spcAft>
                          <a:spcPts val="0"/>
                        </a:spcAft>
                      </a:pPr>
                      <a:r>
                        <a:rPr lang="ru-RU"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ru-RU"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Мәдениетаралық коммуникация</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en-US" sz="900">
                          <a:effectLst/>
                        </a:rPr>
                        <a:t>V</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ru-RU"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ru-RU"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Жаңалықтар қызметі және ақпарат агенттіктері</a:t>
                      </a:r>
                      <a:endParaRPr lang="ru-RU" sz="900">
                        <a:effectLst/>
                        <a:latin typeface="Calibri"/>
                        <a:ea typeface="Calibri"/>
                        <a:cs typeface="Times New Roman"/>
                      </a:endParaRPr>
                    </a:p>
                  </a:txBody>
                  <a:tcPr marL="56131" marR="56131" marT="0" marB="0"/>
                </a:tc>
                <a:tc vMerge="1">
                  <a:txBody>
                    <a:bodyPr/>
                    <a:lstStyle/>
                    <a:p>
                      <a:endParaRPr lang="ru-RU"/>
                    </a:p>
                  </a:txBody>
                  <a:tcPr/>
                </a:tc>
                <a:tc vMerge="1">
                  <a:txBody>
                    <a:bodyPr/>
                    <a:lstStyle/>
                    <a:p>
                      <a:endParaRPr lang="ru-RU"/>
                    </a:p>
                  </a:txBody>
                  <a:tcPr/>
                </a:tc>
                <a:tc vMerge="1">
                  <a:txBody>
                    <a:bodyPr/>
                    <a:lstStyle/>
                    <a:p>
                      <a:endParaRPr lang="ru-RU"/>
                    </a:p>
                  </a:txBody>
                  <a:tcPr/>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Журналистік шеберлік І</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en-US" sz="900">
                          <a:effectLst/>
                        </a:rPr>
                        <a:t>V</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Салалық журналистика І</a:t>
                      </a:r>
                      <a:endParaRPr lang="ru-RU" sz="900">
                        <a:effectLst/>
                        <a:latin typeface="Calibri"/>
                        <a:ea typeface="Calibri"/>
                        <a:cs typeface="Times New Roman"/>
                      </a:endParaRPr>
                    </a:p>
                  </a:txBody>
                  <a:tcPr marL="56131" marR="56131" marT="0" marB="0"/>
                </a:tc>
                <a:tc vMerge="1">
                  <a:txBody>
                    <a:bodyPr/>
                    <a:lstStyle/>
                    <a:p>
                      <a:endParaRPr lang="ru-RU"/>
                    </a:p>
                  </a:txBody>
                  <a:tcPr/>
                </a:tc>
                <a:tc vMerge="1">
                  <a:txBody>
                    <a:bodyPr/>
                    <a:lstStyle/>
                    <a:p>
                      <a:endParaRPr lang="ru-RU"/>
                    </a:p>
                  </a:txBody>
                  <a:tcPr/>
                </a:tc>
                <a:tc vMerge="1">
                  <a:txBody>
                    <a:bodyPr/>
                    <a:lstStyle/>
                    <a:p>
                      <a:endParaRPr lang="ru-RU"/>
                    </a:p>
                  </a:txBody>
                  <a:tcPr/>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Журналистік шеберлік ІІ</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en-US" sz="900">
                          <a:effectLst/>
                        </a:rPr>
                        <a:t>V</a:t>
                      </a:r>
                      <a:r>
                        <a:rPr lang="kk-KZ" sz="900">
                          <a:effectLst/>
                        </a:rPr>
                        <a:t>ІІ</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180</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6</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Салалық журналистика ІІ</a:t>
                      </a:r>
                      <a:endParaRPr lang="ru-RU" sz="900">
                        <a:effectLst/>
                        <a:latin typeface="Calibri"/>
                        <a:ea typeface="Calibri"/>
                        <a:cs typeface="Times New Roman"/>
                      </a:endParaRPr>
                    </a:p>
                  </a:txBody>
                  <a:tcPr marL="56131" marR="56131" marT="0" marB="0"/>
                </a:tc>
                <a:tc vMerge="1">
                  <a:txBody>
                    <a:bodyPr/>
                    <a:lstStyle/>
                    <a:p>
                      <a:endParaRPr lang="ru-RU"/>
                    </a:p>
                  </a:txBody>
                  <a:tcPr/>
                </a:tc>
                <a:tc vMerge="1">
                  <a:txBody>
                    <a:bodyPr/>
                    <a:lstStyle/>
                    <a:p>
                      <a:endParaRPr lang="ru-RU"/>
                    </a:p>
                  </a:txBody>
                  <a:tcPr/>
                </a:tc>
                <a:tc vMerge="1">
                  <a:txBody>
                    <a:bodyPr/>
                    <a:lstStyle/>
                    <a:p>
                      <a:endParaRPr lang="ru-RU"/>
                    </a:p>
                  </a:txBody>
                  <a:tcPr/>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Продюсерлік шеберлік және онлайн-видео</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en-US" sz="900">
                          <a:effectLst/>
                        </a:rPr>
                        <a:t>V</a:t>
                      </a:r>
                      <a:r>
                        <a:rPr lang="kk-KZ" sz="900">
                          <a:effectLst/>
                        </a:rPr>
                        <a:t>ІІ</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180</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6</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Эфирде сөйлеу шеберлігі</a:t>
                      </a:r>
                      <a:endParaRPr lang="ru-RU" sz="900">
                        <a:effectLst/>
                        <a:latin typeface="Calibri"/>
                        <a:ea typeface="Calibri"/>
                        <a:cs typeface="Times New Roman"/>
                      </a:endParaRPr>
                    </a:p>
                  </a:txBody>
                  <a:tcPr marL="56131" marR="56131" marT="0" marB="0"/>
                </a:tc>
                <a:tc vMerge="1">
                  <a:txBody>
                    <a:bodyPr/>
                    <a:lstStyle/>
                    <a:p>
                      <a:endParaRPr lang="ru-RU"/>
                    </a:p>
                  </a:txBody>
                  <a:tcPr/>
                </a:tc>
                <a:tc vMerge="1">
                  <a:txBody>
                    <a:bodyPr/>
                    <a:lstStyle/>
                    <a:p>
                      <a:endParaRPr lang="ru-RU"/>
                    </a:p>
                  </a:txBody>
                  <a:tcPr/>
                </a:tc>
                <a:tc vMerge="1">
                  <a:txBody>
                    <a:bodyPr/>
                    <a:lstStyle/>
                    <a:p>
                      <a:endParaRPr lang="ru-RU"/>
                    </a:p>
                  </a:txBody>
                  <a:tcPr/>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Интернеттегі теле-радио</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en-US" sz="900">
                          <a:effectLst/>
                        </a:rPr>
                        <a:t>V</a:t>
                      </a:r>
                      <a:r>
                        <a:rPr lang="kk-KZ" sz="900">
                          <a:effectLst/>
                        </a:rPr>
                        <a:t>ІІ</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ru-RU" sz="700">
                          <a:effectLst/>
                        </a:rPr>
                        <a:t>Теле</a:t>
                      </a:r>
                      <a:r>
                        <a:rPr lang="kk-KZ" sz="700">
                          <a:effectLst/>
                        </a:rPr>
                        <a:t>-радио</a:t>
                      </a:r>
                      <a:r>
                        <a:rPr lang="ru-RU" sz="700">
                          <a:effectLst/>
                        </a:rPr>
                        <a:t> журналистика әдістемесі</a:t>
                      </a:r>
                      <a:endParaRPr lang="ru-RU" sz="900">
                        <a:effectLst/>
                        <a:latin typeface="Calibri"/>
                        <a:ea typeface="Calibri"/>
                        <a:cs typeface="Times New Roman"/>
                      </a:endParaRPr>
                    </a:p>
                  </a:txBody>
                  <a:tcPr marL="56131" marR="56131" marT="0" marB="0"/>
                </a:tc>
                <a:tc vMerge="1">
                  <a:txBody>
                    <a:bodyPr/>
                    <a:lstStyle/>
                    <a:p>
                      <a:endParaRPr lang="ru-RU"/>
                    </a:p>
                  </a:txBody>
                  <a:tcPr/>
                </a:tc>
                <a:tc vMerge="1">
                  <a:txBody>
                    <a:bodyPr/>
                    <a:lstStyle/>
                    <a:p>
                      <a:endParaRPr lang="ru-RU"/>
                    </a:p>
                  </a:txBody>
                  <a:tcPr/>
                </a:tc>
                <a:tc vMerge="1">
                  <a:txBody>
                    <a:bodyPr/>
                    <a:lstStyle/>
                    <a:p>
                      <a:endParaRPr lang="ru-RU"/>
                    </a:p>
                  </a:txBody>
                  <a:tcPr/>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ru-RU" sz="700">
                          <a:effectLst/>
                        </a:rPr>
                        <a:t>Инфографика: деректерді визуализациялау</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en-US" sz="900">
                          <a:effectLst/>
                        </a:rPr>
                        <a:t>V</a:t>
                      </a:r>
                      <a:r>
                        <a:rPr lang="kk-KZ" sz="900">
                          <a:effectLst/>
                        </a:rPr>
                        <a:t>ІІ</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Фактчек және контент әзірлеу шеберлігі</a:t>
                      </a:r>
                      <a:endParaRPr lang="ru-RU" sz="900">
                        <a:effectLst/>
                        <a:latin typeface="Calibri"/>
                        <a:ea typeface="Calibri"/>
                        <a:cs typeface="Times New Roman"/>
                      </a:endParaRPr>
                    </a:p>
                  </a:txBody>
                  <a:tcPr marL="56131" marR="56131" marT="0" marB="0"/>
                </a:tc>
                <a:tc vMerge="1">
                  <a:txBody>
                    <a:bodyPr/>
                    <a:lstStyle/>
                    <a:p>
                      <a:endParaRPr lang="ru-RU"/>
                    </a:p>
                  </a:txBody>
                  <a:tcPr/>
                </a:tc>
                <a:tc vMerge="1">
                  <a:txBody>
                    <a:bodyPr/>
                    <a:lstStyle/>
                    <a:p>
                      <a:endParaRPr lang="ru-RU"/>
                    </a:p>
                  </a:txBody>
                  <a:tcPr/>
                </a:tc>
                <a:tc vMerge="1">
                  <a:txBody>
                    <a:bodyPr/>
                    <a:lstStyle/>
                    <a:p>
                      <a:endParaRPr lang="ru-RU"/>
                    </a:p>
                  </a:txBody>
                  <a:tcPr/>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П</a:t>
                      </a:r>
                      <a:r>
                        <a:rPr lang="ru-RU" sz="700">
                          <a:effectLst/>
                        </a:rPr>
                        <a:t>одкаст</a:t>
                      </a:r>
                      <a:r>
                        <a:rPr lang="kk-KZ" sz="700">
                          <a:effectLst/>
                        </a:rPr>
                        <a:t> әзірлеу шеберлігі</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en-US" sz="900">
                          <a:effectLst/>
                        </a:rPr>
                        <a:t>V</a:t>
                      </a:r>
                      <a:r>
                        <a:rPr lang="kk-KZ" sz="900">
                          <a:effectLst/>
                        </a:rPr>
                        <a:t>ІІ</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180</a:t>
                      </a:r>
                      <a:endParaRPr lang="ru-RU" sz="900">
                        <a:effectLst/>
                        <a:latin typeface="Calibri"/>
                        <a:ea typeface="Calibri"/>
                        <a:cs typeface="Times New Roman"/>
                      </a:endParaRPr>
                    </a:p>
                  </a:txBody>
                  <a:tcPr marL="56131" marR="56131" marT="0" marB="0"/>
                </a:tc>
                <a:tc rowSpan="2">
                  <a:txBody>
                    <a:bodyPr/>
                    <a:lstStyle/>
                    <a:p>
                      <a:pPr>
                        <a:lnSpc>
                          <a:spcPct val="107000"/>
                        </a:lnSpc>
                        <a:spcAft>
                          <a:spcPts val="0"/>
                        </a:spcAft>
                      </a:pPr>
                      <a:r>
                        <a:rPr lang="kk-KZ" sz="900">
                          <a:effectLst/>
                        </a:rPr>
                        <a:t>6</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Мобильді бейнередакторлармен жұмыс</a:t>
                      </a:r>
                      <a:endParaRPr lang="ru-RU" sz="900">
                        <a:effectLst/>
                        <a:latin typeface="Calibri"/>
                        <a:ea typeface="Calibri"/>
                        <a:cs typeface="Times New Roman"/>
                      </a:endParaRPr>
                    </a:p>
                  </a:txBody>
                  <a:tcPr marL="56131" marR="56131" marT="0" marB="0"/>
                </a:tc>
                <a:tc vMerge="1">
                  <a:txBody>
                    <a:bodyPr/>
                    <a:lstStyle/>
                    <a:p>
                      <a:endParaRPr lang="ru-RU"/>
                    </a:p>
                  </a:txBody>
                  <a:tcPr/>
                </a:tc>
                <a:tc vMerge="1">
                  <a:txBody>
                    <a:bodyPr/>
                    <a:lstStyle/>
                    <a:p>
                      <a:endParaRPr lang="ru-RU"/>
                    </a:p>
                  </a:txBody>
                  <a:tcPr/>
                </a:tc>
                <a:tc vMerge="1">
                  <a:txBody>
                    <a:bodyPr/>
                    <a:lstStyle/>
                    <a:p>
                      <a:endParaRPr lang="ru-RU"/>
                    </a:p>
                  </a:txBody>
                  <a:tcPr/>
                </a:tc>
              </a:tr>
              <a:tr h="193643">
                <a:tc>
                  <a:txBody>
                    <a:bodyPr/>
                    <a:lstStyle/>
                    <a:p>
                      <a:pPr>
                        <a:lnSpc>
                          <a:spcPct val="107000"/>
                        </a:lnSpc>
                        <a:spcAft>
                          <a:spcPts val="0"/>
                        </a:spcAft>
                      </a:pPr>
                      <a:r>
                        <a:rPr lang="kk-KZ" sz="900">
                          <a:effectLst/>
                        </a:rPr>
                        <a:t>4</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Өндірістік практика</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Оқу практикасы</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ІІ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60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2</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en-US"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Өндірістік практика 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І</a:t>
                      </a:r>
                      <a:r>
                        <a:rPr lang="en-US" sz="900">
                          <a:effectLst/>
                        </a:rPr>
                        <a:t>V</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90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3</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ru-RU"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Өндірістік практика ІІ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900">
                          <a:effectLst/>
                        </a:rPr>
                        <a:t>V</a:t>
                      </a:r>
                      <a:r>
                        <a:rPr lang="kk-KZ" sz="900">
                          <a:effectLst/>
                        </a:rPr>
                        <a:t>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kk-KZ"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Өндірістік практика ІІ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900">
                          <a:effectLst/>
                        </a:rPr>
                        <a:t>V</a:t>
                      </a:r>
                      <a:r>
                        <a:rPr lang="kk-KZ" sz="900">
                          <a:effectLst/>
                        </a:rPr>
                        <a:t>ІІІ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300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10</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kk-KZ"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Дипломалды практика</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900">
                          <a:effectLst/>
                        </a:rPr>
                        <a:t>V</a:t>
                      </a:r>
                      <a:r>
                        <a:rPr lang="kk-KZ" sz="900">
                          <a:effectLst/>
                        </a:rPr>
                        <a:t>ІІІ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150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r>
              <a:tr h="316819">
                <a:tc>
                  <a:txBody>
                    <a:bodyPr/>
                    <a:lstStyle/>
                    <a:p>
                      <a:pPr>
                        <a:lnSpc>
                          <a:spcPct val="107000"/>
                        </a:lnSpc>
                        <a:spcAft>
                          <a:spcPts val="0"/>
                        </a:spcAft>
                      </a:pPr>
                      <a:r>
                        <a:rPr lang="kk-KZ" sz="900">
                          <a:effectLst/>
                        </a:rPr>
                        <a:t>5</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Қорытынды аттестаттау</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Дипломдық  жұмысты, дипломдық жобаны жазу және қорғау немесе кешенді емтихан тапсыру</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en-US" sz="900">
                          <a:effectLst/>
                        </a:rPr>
                        <a:t>V</a:t>
                      </a:r>
                      <a:r>
                        <a:rPr lang="kk-KZ" sz="900">
                          <a:effectLst/>
                        </a:rPr>
                        <a:t>ІІІ</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360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12</a:t>
                      </a:r>
                      <a:endParaRPr lang="ru-RU" sz="900">
                        <a:effectLst/>
                        <a:latin typeface="Calibri"/>
                        <a:ea typeface="Calibri"/>
                        <a:cs typeface="Times New Roman"/>
                      </a:endParaRPr>
                    </a:p>
                  </a:txBody>
                  <a:tcPr marL="56131" marR="56131" marT="0" marB="0"/>
                </a:tc>
              </a:tr>
              <a:tr h="193643">
                <a:tc>
                  <a:txBody>
                    <a:bodyPr/>
                    <a:lstStyle/>
                    <a:p>
                      <a:pPr>
                        <a:lnSpc>
                          <a:spcPct val="107000"/>
                        </a:lnSpc>
                        <a:spcAft>
                          <a:spcPts val="0"/>
                        </a:spcAft>
                      </a:pPr>
                      <a:r>
                        <a:rPr lang="kk-KZ"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700">
                          <a:effectLst/>
                        </a:rPr>
                        <a:t>Барлығы</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ru-RU"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ru-RU" sz="900">
                          <a:effectLst/>
                        </a:rPr>
                        <a:t> </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a:effectLst/>
                        </a:rPr>
                        <a:t>7200</a:t>
                      </a:r>
                      <a:endParaRPr lang="ru-RU" sz="900">
                        <a:effectLst/>
                        <a:latin typeface="Calibri"/>
                        <a:ea typeface="Calibri"/>
                        <a:cs typeface="Times New Roman"/>
                      </a:endParaRPr>
                    </a:p>
                  </a:txBody>
                  <a:tcPr marL="56131" marR="56131" marT="0" marB="0"/>
                </a:tc>
                <a:tc>
                  <a:txBody>
                    <a:bodyPr/>
                    <a:lstStyle/>
                    <a:p>
                      <a:pPr>
                        <a:lnSpc>
                          <a:spcPct val="107000"/>
                        </a:lnSpc>
                        <a:spcAft>
                          <a:spcPts val="0"/>
                        </a:spcAft>
                      </a:pPr>
                      <a:r>
                        <a:rPr lang="kk-KZ" sz="900" dirty="0">
                          <a:effectLst/>
                        </a:rPr>
                        <a:t>240</a:t>
                      </a:r>
                      <a:endParaRPr lang="ru-RU" sz="900" dirty="0">
                        <a:effectLst/>
                        <a:latin typeface="Calibri"/>
                        <a:ea typeface="Calibri"/>
                        <a:cs typeface="Times New Roman"/>
                      </a:endParaRPr>
                    </a:p>
                  </a:txBody>
                  <a:tcPr marL="56131" marR="56131" marT="0" marB="0"/>
                </a:tc>
              </a:tr>
            </a:tbl>
          </a:graphicData>
        </a:graphic>
      </p:graphicFrame>
      <p:sp>
        <p:nvSpPr>
          <p:cNvPr id="2" name="Заголовок 1"/>
          <p:cNvSpPr>
            <a:spLocks noGrp="1"/>
          </p:cNvSpPr>
          <p:nvPr>
            <p:ph type="title"/>
          </p:nvPr>
        </p:nvSpPr>
        <p:spPr/>
        <p:txBody>
          <a:bodyPr/>
          <a:lstStyle/>
          <a:p>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kk-KZ" dirty="0" smtClean="0"/>
              <a:t>2019 жылы 28 оқу орны арасында 23-орын</a:t>
            </a:r>
          </a:p>
          <a:p>
            <a:pPr marL="0" indent="0">
              <a:buNone/>
            </a:pPr>
            <a:r>
              <a:rPr lang="kk-KZ" dirty="0" smtClean="0"/>
              <a:t>2020 жылы 23 оқу орны арасында 14-орын</a:t>
            </a:r>
          </a:p>
          <a:p>
            <a:pPr marL="0" indent="0">
              <a:buNone/>
            </a:pPr>
            <a:r>
              <a:rPr lang="kk-KZ" dirty="0" smtClean="0"/>
              <a:t>2021 жылы 23 оқу орны арасында 6-орын</a:t>
            </a:r>
          </a:p>
          <a:p>
            <a:pPr marL="0" indent="0">
              <a:buNone/>
            </a:pPr>
            <a:endParaRPr lang="ru-RU" dirty="0"/>
          </a:p>
        </p:txBody>
      </p:sp>
      <p:sp>
        <p:nvSpPr>
          <p:cNvPr id="2" name="Заголовок 1"/>
          <p:cNvSpPr>
            <a:spLocks noGrp="1"/>
          </p:cNvSpPr>
          <p:nvPr>
            <p:ph type="title"/>
          </p:nvPr>
        </p:nvSpPr>
        <p:spPr>
          <a:xfrm>
            <a:off x="838200" y="365125"/>
            <a:ext cx="10515600" cy="1196975"/>
          </a:xfrm>
        </p:spPr>
        <p:txBody>
          <a:bodyPr>
            <a:normAutofit fontScale="90000"/>
          </a:bodyPr>
          <a:lstStyle/>
          <a:p>
            <a:pPr algn="ctr"/>
            <a:r>
              <a:rPr lang="ru-RU" dirty="0"/>
              <a:t/>
            </a:r>
            <a:br>
              <a:rPr lang="ru-RU" dirty="0"/>
            </a:br>
            <a:r>
              <a:rPr lang="kk-KZ" b="1" dirty="0"/>
              <a:t>АТАМЕКЕН РЕЙТИНГ НӘТИЖЕСІ </a:t>
            </a:r>
            <a:br>
              <a:rPr lang="kk-KZ" b="1" dirty="0"/>
            </a:br>
            <a:r>
              <a:rPr lang="kk-KZ" b="1" dirty="0"/>
              <a:t>2019, 2020, </a:t>
            </a:r>
            <a:r>
              <a:rPr lang="kk-KZ" b="1" dirty="0" smtClean="0"/>
              <a:t>2021 жылдары</a:t>
            </a:r>
            <a:endParaRPr lang="ru-RU" dirty="0"/>
          </a:p>
        </p:txBody>
      </p:sp>
    </p:spTree>
    <p:extLst>
      <p:ext uri="{BB962C8B-B14F-4D97-AF65-F5344CB8AC3E}">
        <p14:creationId xmlns:p14="http://schemas.microsoft.com/office/powerpoint/2010/main" val="3722519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466850"/>
            <a:ext cx="10515600" cy="4710113"/>
          </a:xfrm>
        </p:spPr>
        <p:txBody>
          <a:bodyPr>
            <a:normAutofit/>
          </a:bodyPr>
          <a:lstStyle/>
          <a:p>
            <a:pPr marL="0" indent="0" algn="just">
              <a:buNone/>
            </a:pPr>
            <a:r>
              <a:rPr lang="kk-KZ" sz="3200" dirty="0" smtClean="0"/>
              <a:t>	Академиялық ұтқырлық аясында біршама университеттермен студенттер алмасу процесі жолға қойылды. </a:t>
            </a:r>
          </a:p>
          <a:p>
            <a:pPr marL="0" indent="0" algn="just">
              <a:buNone/>
            </a:pPr>
            <a:r>
              <a:rPr lang="kk-KZ" sz="3200" dirty="0" smtClean="0"/>
              <a:t>	2019-2020 оқу жылы Атырау университетінен 2 студент келіп оқыған болса, 2021-2022 жылы Орхун бағдарламасымен Манас университетінен 2 студент келді. Қарағанды университетіне 3 студентіміз барды. 2022-2023 оқу жылы Орхун бағдарламасымен Түркия Республикасына 5 студентіміз кетті.</a:t>
            </a:r>
            <a:endParaRPr lang="ru-RU" sz="3200" dirty="0"/>
          </a:p>
        </p:txBody>
      </p:sp>
      <p:sp>
        <p:nvSpPr>
          <p:cNvPr id="2" name="Заголовок 1"/>
          <p:cNvSpPr>
            <a:spLocks noGrp="1"/>
          </p:cNvSpPr>
          <p:nvPr>
            <p:ph type="title"/>
          </p:nvPr>
        </p:nvSpPr>
        <p:spPr>
          <a:xfrm>
            <a:off x="838200" y="365125"/>
            <a:ext cx="10515600" cy="949325"/>
          </a:xfrm>
        </p:spPr>
        <p:txBody>
          <a:bodyPr/>
          <a:lstStyle/>
          <a:p>
            <a:pPr algn="ctr"/>
            <a:r>
              <a:rPr lang="ru-RU" dirty="0" smtClean="0"/>
              <a:t>Сер</a:t>
            </a:r>
            <a:r>
              <a:rPr lang="kk-KZ" dirty="0" smtClean="0"/>
              <a:t>іктестік:</a:t>
            </a:r>
            <a:endParaRPr lang="ru-RU" dirty="0"/>
          </a:p>
        </p:txBody>
      </p:sp>
    </p:spTree>
    <p:extLst>
      <p:ext uri="{BB962C8B-B14F-4D97-AF65-F5344CB8AC3E}">
        <p14:creationId xmlns:p14="http://schemas.microsoft.com/office/powerpoint/2010/main" val="3257109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lvl="0"/>
            <a:r>
              <a:rPr lang="kk-KZ" dirty="0">
                <a:latin typeface="Times New Roman" pitchFamily="18" charset="0"/>
                <a:cs typeface="Times New Roman" pitchFamily="18" charset="0"/>
              </a:rPr>
              <a:t>Кәсіби пәндерді </a:t>
            </a:r>
            <a:r>
              <a:rPr lang="kk-KZ" dirty="0" smtClean="0">
                <a:latin typeface="Times New Roman" pitchFamily="18" charset="0"/>
                <a:cs typeface="Times New Roman" pitchFamily="18" charset="0"/>
              </a:rPr>
              <a:t>практик мамандар </a:t>
            </a:r>
            <a:r>
              <a:rPr lang="kk-KZ" dirty="0">
                <a:latin typeface="Times New Roman" pitchFamily="18" charset="0"/>
                <a:cs typeface="Times New Roman" pitchFamily="18" charset="0"/>
              </a:rPr>
              <a:t>жүргізсе;</a:t>
            </a:r>
            <a:endParaRPr lang="ru-RU" dirty="0">
              <a:latin typeface="Times New Roman" pitchFamily="18" charset="0"/>
              <a:cs typeface="Times New Roman" pitchFamily="18" charset="0"/>
            </a:endParaRPr>
          </a:p>
          <a:p>
            <a:pPr lvl="0" algn="just"/>
            <a:r>
              <a:rPr lang="kk-KZ" dirty="0" smtClean="0">
                <a:latin typeface="Times New Roman" pitchFamily="18" charset="0"/>
                <a:cs typeface="Times New Roman" pitchFamily="18" charset="0"/>
              </a:rPr>
              <a:t>6В03239-Журналистика білім беру бағдарламасының оқу практикасына өзгеріс енгізілсе, университет қабырғасында емес, редакцияларда, БАҚ контентеріне барып өтсе;</a:t>
            </a:r>
          </a:p>
          <a:p>
            <a:pPr lvl="0"/>
            <a:r>
              <a:rPr lang="kk-KZ" dirty="0" smtClean="0">
                <a:latin typeface="Times New Roman" pitchFamily="18" charset="0"/>
                <a:cs typeface="Times New Roman" pitchFamily="18" charset="0"/>
              </a:rPr>
              <a:t>2-3 курс студенттерінің практика </a:t>
            </a:r>
            <a:r>
              <a:rPr lang="kk-KZ" dirty="0">
                <a:latin typeface="Times New Roman" pitchFamily="18" charset="0"/>
                <a:cs typeface="Times New Roman" pitchFamily="18" charset="0"/>
              </a:rPr>
              <a:t>мерзімі </a:t>
            </a:r>
            <a:r>
              <a:rPr lang="kk-KZ" dirty="0" smtClean="0">
                <a:latin typeface="Times New Roman" pitchFamily="18" charset="0"/>
                <a:cs typeface="Times New Roman" pitchFamily="18" charset="0"/>
              </a:rPr>
              <a:t>ұзартылса;</a:t>
            </a:r>
          </a:p>
          <a:p>
            <a:pPr lvl="0"/>
            <a:r>
              <a:rPr lang="en-US" dirty="0" smtClean="0">
                <a:latin typeface="Times New Roman" pitchFamily="18" charset="0"/>
                <a:cs typeface="Times New Roman" pitchFamily="18" charset="0"/>
              </a:rPr>
              <a:t>SMM</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Мобилография</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Инфографика</a:t>
            </a:r>
            <a:endParaRPr lang="ru-RU" dirty="0">
              <a:latin typeface="Times New Roman" pitchFamily="18" charset="0"/>
              <a:cs typeface="Times New Roman" pitchFamily="18" charset="0"/>
            </a:endParaRPr>
          </a:p>
          <a:p>
            <a:pPr algn="ctr"/>
            <a:endParaRPr lang="kk-KZ" dirty="0" smtClean="0"/>
          </a:p>
          <a:p>
            <a:pPr algn="ctr"/>
            <a:endParaRPr lang="kk-KZ" dirty="0"/>
          </a:p>
          <a:p>
            <a:pPr algn="ctr"/>
            <a:endParaRPr lang="kk-KZ" dirty="0" smtClean="0"/>
          </a:p>
          <a:p>
            <a:pPr algn="ctr"/>
            <a:endParaRPr lang="kk-KZ" dirty="0"/>
          </a:p>
          <a:p>
            <a:pPr algn="ctr"/>
            <a:endParaRPr lang="kk-KZ" dirty="0" smtClean="0"/>
          </a:p>
          <a:p>
            <a:pPr algn="ctr"/>
            <a:endParaRPr lang="kk-KZ" dirty="0"/>
          </a:p>
          <a:p>
            <a:pPr algn="ctr"/>
            <a:endParaRPr lang="ru-RU" dirty="0"/>
          </a:p>
        </p:txBody>
      </p:sp>
      <p:sp>
        <p:nvSpPr>
          <p:cNvPr id="2" name="Заголовок 1"/>
          <p:cNvSpPr>
            <a:spLocks noGrp="1"/>
          </p:cNvSpPr>
          <p:nvPr>
            <p:ph type="title"/>
          </p:nvPr>
        </p:nvSpPr>
        <p:spPr/>
        <p:txBody>
          <a:bodyPr>
            <a:normAutofit fontScale="90000"/>
          </a:bodyPr>
          <a:lstStyle/>
          <a:p>
            <a:pPr algn="ctr"/>
            <a:r>
              <a:rPr lang="kk-KZ" b="1" dirty="0">
                <a:latin typeface="Times New Roman" pitchFamily="18" charset="0"/>
                <a:cs typeface="Times New Roman" pitchFamily="18" charset="0"/>
              </a:rPr>
              <a:t>Жұмыс беруші және түлектердің ұсынысы</a:t>
            </a:r>
            <a:r>
              <a:rPr lang="ru-RU" dirty="0"/>
              <a:t/>
            </a:r>
            <a:br>
              <a:rPr lang="ru-RU" dirty="0"/>
            </a:b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Объект 7"/>
          <p:cNvSpPr>
            <a:spLocks noGrp="1"/>
          </p:cNvSpPr>
          <p:nvPr>
            <p:ph idx="1"/>
          </p:nvPr>
        </p:nvSpPr>
        <p:spPr>
          <a:xfrm>
            <a:off x="609600" y="1600201"/>
            <a:ext cx="10972800" cy="1756792"/>
          </a:xfrm>
        </p:spPr>
        <p:txBody>
          <a:bodyPr/>
          <a:lstStyle/>
          <a:p>
            <a:pPr marL="0" indent="0">
              <a:buNone/>
            </a:pPr>
            <a:endParaRPr lang="ru-RU" dirty="0"/>
          </a:p>
        </p:txBody>
      </p:sp>
      <p:sp>
        <p:nvSpPr>
          <p:cNvPr id="2" name="Заголовок 1"/>
          <p:cNvSpPr>
            <a:spLocks noGrp="1"/>
          </p:cNvSpPr>
          <p:nvPr>
            <p:ph type="title"/>
          </p:nvPr>
        </p:nvSpPr>
        <p:spPr>
          <a:xfrm>
            <a:off x="609600" y="274638"/>
            <a:ext cx="10972800" cy="1570186"/>
          </a:xfrm>
        </p:spPr>
        <p:txBody>
          <a:bodyPr>
            <a:normAutofit/>
          </a:bodyPr>
          <a:lstStyle/>
          <a:p>
            <a:r>
              <a:rPr lang="ru-RU" sz="2700" b="1" dirty="0" smtClean="0">
                <a:solidFill>
                  <a:srgbClr val="0070C0"/>
                </a:solidFill>
              </a:rPr>
              <a:t>Журналистика БББ </a:t>
            </a:r>
            <a:r>
              <a:rPr lang="ru-RU" sz="2700" b="1" dirty="0" err="1" smtClean="0">
                <a:solidFill>
                  <a:srgbClr val="0070C0"/>
                </a:solidFill>
              </a:rPr>
              <a:t>бойынша</a:t>
            </a:r>
            <a:r>
              <a:rPr lang="ru-RU" sz="2700" b="1" dirty="0" smtClean="0">
                <a:solidFill>
                  <a:srgbClr val="0070C0"/>
                </a:solidFill>
              </a:rPr>
              <a:t> </a:t>
            </a:r>
            <a:r>
              <a:rPr lang="ru-RU" sz="2700" b="1" dirty="0" err="1" smtClean="0">
                <a:solidFill>
                  <a:srgbClr val="0070C0"/>
                </a:solidFill>
              </a:rPr>
              <a:t>білімгерлердің</a:t>
            </a:r>
            <a:r>
              <a:rPr lang="ru-RU" sz="2700" b="1" dirty="0" smtClean="0">
                <a:solidFill>
                  <a:srgbClr val="0070C0"/>
                </a:solidFill>
              </a:rPr>
              <a:t> </a:t>
            </a:r>
            <a:r>
              <a:rPr lang="ru-RU" sz="2700" b="1" dirty="0" err="1" smtClean="0">
                <a:solidFill>
                  <a:srgbClr val="0070C0"/>
                </a:solidFill>
              </a:rPr>
              <a:t>контигенті</a:t>
            </a:r>
            <a:r>
              <a:rPr lang="ru-RU" dirty="0" smtClean="0"/>
              <a:t/>
            </a:r>
            <a:br>
              <a:rPr lang="ru-RU" dirty="0" smtClean="0"/>
            </a:br>
            <a:endParaRPr lang="ru-RU" dirty="0"/>
          </a:p>
        </p:txBody>
      </p:sp>
      <p:sp>
        <p:nvSpPr>
          <p:cNvPr id="5" name="Заголовок 1"/>
          <p:cNvSpPr txBox="1">
            <a:spLocks/>
          </p:cNvSpPr>
          <p:nvPr/>
        </p:nvSpPr>
        <p:spPr>
          <a:xfrm>
            <a:off x="431371" y="3356992"/>
            <a:ext cx="10972800" cy="1008112"/>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b="1" dirty="0" smtClean="0">
              <a:solidFill>
                <a:srgbClr val="0070C0"/>
              </a:solidFill>
            </a:endParaRPr>
          </a:p>
          <a:p>
            <a:r>
              <a:rPr lang="ru-RU" sz="9300" b="1" dirty="0" smtClean="0">
                <a:solidFill>
                  <a:srgbClr val="0070C0"/>
                </a:solidFill>
              </a:rPr>
              <a:t>Журналистика БББ </a:t>
            </a:r>
            <a:r>
              <a:rPr lang="ru-RU" sz="9300" b="1" dirty="0" err="1">
                <a:solidFill>
                  <a:srgbClr val="0070C0"/>
                </a:solidFill>
              </a:rPr>
              <a:t>б</a:t>
            </a:r>
            <a:r>
              <a:rPr lang="ru-RU" sz="9300" b="1" dirty="0" err="1" smtClean="0">
                <a:solidFill>
                  <a:srgbClr val="0070C0"/>
                </a:solidFill>
              </a:rPr>
              <a:t>ойынша</a:t>
            </a:r>
            <a:r>
              <a:rPr lang="ru-RU" sz="9300" b="1" dirty="0" smtClean="0">
                <a:solidFill>
                  <a:srgbClr val="0070C0"/>
                </a:solidFill>
              </a:rPr>
              <a:t> 2019-2023 </a:t>
            </a:r>
            <a:r>
              <a:rPr lang="ru-RU" sz="9300" b="1" dirty="0" err="1" smtClean="0">
                <a:solidFill>
                  <a:srgbClr val="0070C0"/>
                </a:solidFill>
              </a:rPr>
              <a:t>оқу</a:t>
            </a:r>
            <a:r>
              <a:rPr lang="ru-RU" sz="9300" b="1" dirty="0" smtClean="0">
                <a:solidFill>
                  <a:srgbClr val="0070C0"/>
                </a:solidFill>
              </a:rPr>
              <a:t> </a:t>
            </a:r>
            <a:r>
              <a:rPr lang="ru-RU" sz="9300" b="1" dirty="0" err="1" smtClean="0">
                <a:solidFill>
                  <a:srgbClr val="0070C0"/>
                </a:solidFill>
              </a:rPr>
              <a:t>жылдарындағы</a:t>
            </a:r>
            <a:r>
              <a:rPr lang="ru-RU" sz="9300" b="1" dirty="0" smtClean="0">
                <a:solidFill>
                  <a:srgbClr val="0070C0"/>
                </a:solidFill>
              </a:rPr>
              <a:t> </a:t>
            </a:r>
            <a:r>
              <a:rPr lang="ru-RU" sz="9300" b="1" dirty="0" err="1" smtClean="0">
                <a:solidFill>
                  <a:srgbClr val="0070C0"/>
                </a:solidFill>
              </a:rPr>
              <a:t>контигент</a:t>
            </a:r>
            <a:r>
              <a:rPr lang="ru-RU" sz="9300" b="1" dirty="0" smtClean="0">
                <a:solidFill>
                  <a:srgbClr val="0070C0"/>
                </a:solidFill>
              </a:rPr>
              <a:t> </a:t>
            </a:r>
            <a:r>
              <a:rPr lang="ru-RU" sz="9300" dirty="0" smtClean="0"/>
              <a:t/>
            </a:r>
            <a:br>
              <a:rPr lang="ru-RU" sz="9300" dirty="0" smtClean="0"/>
            </a:br>
            <a:endParaRPr lang="ru-RU" sz="9300" dirty="0"/>
          </a:p>
        </p:txBody>
      </p:sp>
      <p:graphicFrame>
        <p:nvGraphicFramePr>
          <p:cNvPr id="7" name="Таблица 6"/>
          <p:cNvGraphicFramePr>
            <a:graphicFrameLocks noGrp="1"/>
          </p:cNvGraphicFramePr>
          <p:nvPr>
            <p:extLst>
              <p:ext uri="{D42A27DB-BD31-4B8C-83A1-F6EECF244321}">
                <p14:modId xmlns:p14="http://schemas.microsoft.com/office/powerpoint/2010/main" val="123731398"/>
              </p:ext>
            </p:extLst>
          </p:nvPr>
        </p:nvGraphicFramePr>
        <p:xfrm>
          <a:off x="623393" y="4221088"/>
          <a:ext cx="11164870" cy="1976958"/>
        </p:xfrm>
        <a:graphic>
          <a:graphicData uri="http://schemas.openxmlformats.org/drawingml/2006/table">
            <a:tbl>
              <a:tblPr firstRow="1" bandRow="1">
                <a:tableStyleId>{5C22544A-7EE6-4342-B048-85BDC9FD1C3A}</a:tableStyleId>
              </a:tblPr>
              <a:tblGrid>
                <a:gridCol w="2389673"/>
                <a:gridCol w="1958751"/>
                <a:gridCol w="1645348"/>
                <a:gridCol w="1410300"/>
                <a:gridCol w="1527825"/>
                <a:gridCol w="2232973"/>
              </a:tblGrid>
              <a:tr h="391998">
                <a:tc>
                  <a:txBody>
                    <a:bodyPr/>
                    <a:lstStyle/>
                    <a:p>
                      <a:r>
                        <a:rPr lang="kk-KZ" dirty="0" smtClean="0"/>
                        <a:t>Оқу жылы</a:t>
                      </a:r>
                      <a:endParaRPr lang="ru-RU" dirty="0"/>
                    </a:p>
                  </a:txBody>
                  <a:tcPr marL="121920" marR="121920"/>
                </a:tc>
                <a:tc>
                  <a:txBody>
                    <a:bodyPr/>
                    <a:lstStyle/>
                    <a:p>
                      <a:r>
                        <a:rPr lang="kk-KZ" dirty="0" smtClean="0"/>
                        <a:t>ТТЕ грант</a:t>
                      </a:r>
                      <a:endParaRPr lang="ru-RU" dirty="0"/>
                    </a:p>
                  </a:txBody>
                  <a:tcPr marL="121920" marR="121920"/>
                </a:tc>
                <a:tc>
                  <a:txBody>
                    <a:bodyPr/>
                    <a:lstStyle/>
                    <a:p>
                      <a:r>
                        <a:rPr lang="kk-KZ" dirty="0" smtClean="0"/>
                        <a:t>Ақылы </a:t>
                      </a:r>
                      <a:endParaRPr lang="ru-RU" dirty="0"/>
                    </a:p>
                  </a:txBody>
                  <a:tcPr marL="121920" marR="121920"/>
                </a:tc>
                <a:tc>
                  <a:txBody>
                    <a:bodyPr/>
                    <a:lstStyle/>
                    <a:p>
                      <a:r>
                        <a:rPr lang="kk-KZ" dirty="0" smtClean="0"/>
                        <a:t>Грант </a:t>
                      </a:r>
                      <a:endParaRPr lang="ru-RU" dirty="0"/>
                    </a:p>
                  </a:txBody>
                  <a:tcPr marL="121920" marR="121920"/>
                </a:tc>
                <a:tc>
                  <a:txBody>
                    <a:bodyPr/>
                    <a:lstStyle/>
                    <a:p>
                      <a:r>
                        <a:rPr lang="kk-KZ" dirty="0" smtClean="0"/>
                        <a:t>Квота </a:t>
                      </a:r>
                      <a:endParaRPr lang="ru-RU" dirty="0"/>
                    </a:p>
                  </a:txBody>
                  <a:tcPr marL="121920" marR="121920"/>
                </a:tc>
                <a:tc>
                  <a:txBody>
                    <a:bodyPr/>
                    <a:lstStyle/>
                    <a:p>
                      <a:r>
                        <a:rPr lang="kk-KZ" dirty="0" smtClean="0"/>
                        <a:t>Жалпы </a:t>
                      </a:r>
                      <a:endParaRPr lang="ru-RU" dirty="0"/>
                    </a:p>
                  </a:txBody>
                  <a:tcPr marL="121920" marR="121920"/>
                </a:tc>
              </a:tr>
              <a:tr h="391998">
                <a:tc>
                  <a:txBody>
                    <a:bodyPr/>
                    <a:lstStyle/>
                    <a:p>
                      <a:pPr algn="ctr" fontAlgn="b"/>
                      <a:r>
                        <a:rPr lang="ru-RU" sz="2000" b="0" i="0" u="none" strike="noStrike" dirty="0">
                          <a:solidFill>
                            <a:srgbClr val="000000"/>
                          </a:solidFill>
                          <a:effectLst/>
                          <a:latin typeface="Times New Roman" pitchFamily="18" charset="0"/>
                          <a:cs typeface="Times New Roman" pitchFamily="18" charset="0"/>
                        </a:rPr>
                        <a:t>2019-2020</a:t>
                      </a:r>
                    </a:p>
                  </a:txBody>
                  <a:tcPr marL="12700" marR="12700" marT="9525" marB="0" anchor="b"/>
                </a:tc>
                <a:tc>
                  <a:txBody>
                    <a:bodyPr/>
                    <a:lstStyle/>
                    <a:p>
                      <a:r>
                        <a:rPr lang="kk-KZ" sz="2000" dirty="0" smtClean="0"/>
                        <a:t>3</a:t>
                      </a:r>
                      <a:endParaRPr lang="ru-RU" sz="2000" dirty="0"/>
                    </a:p>
                  </a:txBody>
                  <a:tcPr marL="121920" marR="121920"/>
                </a:tc>
                <a:tc>
                  <a:txBody>
                    <a:bodyPr/>
                    <a:lstStyle/>
                    <a:p>
                      <a:r>
                        <a:rPr lang="kk-KZ" sz="2000" dirty="0" smtClean="0"/>
                        <a:t>1</a:t>
                      </a:r>
                      <a:endParaRPr lang="ru-RU" sz="2000" dirty="0"/>
                    </a:p>
                  </a:txBody>
                  <a:tcPr marL="121920" marR="121920"/>
                </a:tc>
                <a:tc>
                  <a:txBody>
                    <a:bodyPr/>
                    <a:lstStyle/>
                    <a:p>
                      <a:r>
                        <a:rPr lang="kk-KZ" sz="2000" dirty="0" smtClean="0"/>
                        <a:t>14</a:t>
                      </a:r>
                      <a:endParaRPr lang="ru-RU" sz="2000" dirty="0"/>
                    </a:p>
                  </a:txBody>
                  <a:tcPr marL="121920" marR="121920"/>
                </a:tc>
                <a:tc>
                  <a:txBody>
                    <a:bodyPr/>
                    <a:lstStyle/>
                    <a:p>
                      <a:r>
                        <a:rPr lang="kk-KZ" sz="2000" dirty="0" smtClean="0"/>
                        <a:t>11</a:t>
                      </a:r>
                      <a:endParaRPr lang="ru-RU" sz="2000" dirty="0"/>
                    </a:p>
                  </a:txBody>
                  <a:tcPr marL="121920" marR="121920"/>
                </a:tc>
                <a:tc>
                  <a:txBody>
                    <a:bodyPr/>
                    <a:lstStyle/>
                    <a:p>
                      <a:r>
                        <a:rPr lang="kk-KZ" sz="2000" b="1" dirty="0" smtClean="0"/>
                        <a:t>29</a:t>
                      </a:r>
                      <a:endParaRPr lang="ru-RU" sz="2000" b="1" dirty="0"/>
                    </a:p>
                  </a:txBody>
                  <a:tcPr marL="121920" marR="121920"/>
                </a:tc>
              </a:tr>
              <a:tr h="391998">
                <a:tc>
                  <a:txBody>
                    <a:bodyPr/>
                    <a:lstStyle/>
                    <a:p>
                      <a:pPr algn="ctr" fontAlgn="b"/>
                      <a:r>
                        <a:rPr lang="ru-RU" sz="2000" b="0" i="0" u="none" strike="noStrike" dirty="0">
                          <a:solidFill>
                            <a:srgbClr val="000000"/>
                          </a:solidFill>
                          <a:effectLst/>
                          <a:latin typeface="Times New Roman" pitchFamily="18" charset="0"/>
                          <a:cs typeface="Times New Roman" pitchFamily="18" charset="0"/>
                        </a:rPr>
                        <a:t>2020-2021</a:t>
                      </a:r>
                    </a:p>
                  </a:txBody>
                  <a:tcPr marL="12700" marR="12700" marT="9525" marB="0" anchor="b"/>
                </a:tc>
                <a:tc>
                  <a:txBody>
                    <a:bodyPr/>
                    <a:lstStyle/>
                    <a:p>
                      <a:r>
                        <a:rPr lang="kk-KZ" sz="2000" dirty="0" smtClean="0"/>
                        <a:t>3</a:t>
                      </a:r>
                      <a:endParaRPr lang="ru-RU" sz="2000" dirty="0"/>
                    </a:p>
                  </a:txBody>
                  <a:tcPr marL="121920" marR="121920"/>
                </a:tc>
                <a:tc>
                  <a:txBody>
                    <a:bodyPr/>
                    <a:lstStyle/>
                    <a:p>
                      <a:r>
                        <a:rPr lang="kk-KZ" sz="2000" dirty="0" smtClean="0"/>
                        <a:t>-</a:t>
                      </a:r>
                      <a:endParaRPr lang="ru-RU" sz="2000" dirty="0"/>
                    </a:p>
                  </a:txBody>
                  <a:tcPr marL="121920" marR="121920"/>
                </a:tc>
                <a:tc>
                  <a:txBody>
                    <a:bodyPr/>
                    <a:lstStyle/>
                    <a:p>
                      <a:r>
                        <a:rPr lang="kk-KZ" sz="2000" dirty="0" smtClean="0"/>
                        <a:t>4</a:t>
                      </a:r>
                      <a:endParaRPr lang="ru-RU" sz="2000" dirty="0"/>
                    </a:p>
                  </a:txBody>
                  <a:tcPr marL="121920" marR="121920"/>
                </a:tc>
                <a:tc>
                  <a:txBody>
                    <a:bodyPr/>
                    <a:lstStyle/>
                    <a:p>
                      <a:r>
                        <a:rPr lang="kk-KZ" sz="2000" dirty="0" smtClean="0"/>
                        <a:t>10</a:t>
                      </a:r>
                      <a:endParaRPr lang="ru-RU" sz="2000" dirty="0"/>
                    </a:p>
                  </a:txBody>
                  <a:tcPr marL="121920" marR="121920"/>
                </a:tc>
                <a:tc>
                  <a:txBody>
                    <a:bodyPr/>
                    <a:lstStyle/>
                    <a:p>
                      <a:r>
                        <a:rPr lang="kk-KZ" sz="2000" b="1" dirty="0" smtClean="0"/>
                        <a:t>18</a:t>
                      </a:r>
                      <a:endParaRPr lang="ru-RU" sz="2000" b="1" dirty="0"/>
                    </a:p>
                  </a:txBody>
                  <a:tcPr marL="121920" marR="121920"/>
                </a:tc>
              </a:tr>
              <a:tr h="391998">
                <a:tc>
                  <a:txBody>
                    <a:bodyPr/>
                    <a:lstStyle/>
                    <a:p>
                      <a:pPr algn="ctr" fontAlgn="b"/>
                      <a:r>
                        <a:rPr lang="ru-RU" sz="2000" b="0" i="0" u="none" strike="noStrike" dirty="0">
                          <a:solidFill>
                            <a:srgbClr val="000000"/>
                          </a:solidFill>
                          <a:effectLst/>
                          <a:latin typeface="Times New Roman" pitchFamily="18" charset="0"/>
                          <a:cs typeface="Times New Roman" pitchFamily="18" charset="0"/>
                        </a:rPr>
                        <a:t>2021-2022</a:t>
                      </a:r>
                    </a:p>
                  </a:txBody>
                  <a:tcPr marL="12700" marR="12700" marT="9525" marB="0" anchor="b"/>
                </a:tc>
                <a:tc>
                  <a:txBody>
                    <a:bodyPr/>
                    <a:lstStyle/>
                    <a:p>
                      <a:r>
                        <a:rPr lang="kk-KZ" sz="2000" dirty="0" smtClean="0"/>
                        <a:t>2</a:t>
                      </a:r>
                      <a:endParaRPr lang="ru-RU" sz="2000" dirty="0"/>
                    </a:p>
                  </a:txBody>
                  <a:tcPr marL="121920" marR="121920"/>
                </a:tc>
                <a:tc>
                  <a:txBody>
                    <a:bodyPr/>
                    <a:lstStyle/>
                    <a:p>
                      <a:r>
                        <a:rPr lang="kk-KZ" sz="2000" dirty="0" smtClean="0"/>
                        <a:t>1</a:t>
                      </a:r>
                      <a:endParaRPr lang="ru-RU" sz="2000" dirty="0"/>
                    </a:p>
                  </a:txBody>
                  <a:tcPr marL="121920" marR="121920"/>
                </a:tc>
                <a:tc>
                  <a:txBody>
                    <a:bodyPr/>
                    <a:lstStyle/>
                    <a:p>
                      <a:r>
                        <a:rPr lang="kk-KZ" sz="2000" dirty="0" smtClean="0"/>
                        <a:t>-</a:t>
                      </a:r>
                      <a:endParaRPr lang="ru-RU" sz="2000" dirty="0"/>
                    </a:p>
                  </a:txBody>
                  <a:tcPr marL="121920" marR="121920"/>
                </a:tc>
                <a:tc>
                  <a:txBody>
                    <a:bodyPr/>
                    <a:lstStyle/>
                    <a:p>
                      <a:r>
                        <a:rPr lang="kk-KZ" sz="2000" dirty="0" smtClean="0"/>
                        <a:t>33</a:t>
                      </a:r>
                      <a:endParaRPr lang="ru-RU" sz="2000" dirty="0"/>
                    </a:p>
                  </a:txBody>
                  <a:tcPr marL="121920" marR="121920"/>
                </a:tc>
                <a:tc>
                  <a:txBody>
                    <a:bodyPr/>
                    <a:lstStyle/>
                    <a:p>
                      <a:r>
                        <a:rPr lang="kk-KZ" sz="2000" b="1" dirty="0" smtClean="0"/>
                        <a:t>34</a:t>
                      </a:r>
                      <a:endParaRPr lang="ru-RU" sz="2000" b="1" dirty="0"/>
                    </a:p>
                  </a:txBody>
                  <a:tcPr marL="121920" marR="121920"/>
                </a:tc>
              </a:tr>
              <a:tr h="391998">
                <a:tc>
                  <a:txBody>
                    <a:bodyPr/>
                    <a:lstStyle/>
                    <a:p>
                      <a:pPr algn="ctr" fontAlgn="b"/>
                      <a:r>
                        <a:rPr lang="ru-RU" sz="2000" b="0" i="0" u="none" strike="noStrike" dirty="0">
                          <a:solidFill>
                            <a:srgbClr val="000000"/>
                          </a:solidFill>
                          <a:effectLst/>
                          <a:latin typeface="Times New Roman" pitchFamily="18" charset="0"/>
                          <a:cs typeface="Times New Roman" pitchFamily="18" charset="0"/>
                        </a:rPr>
                        <a:t>2022-2023</a:t>
                      </a:r>
                    </a:p>
                  </a:txBody>
                  <a:tcPr marL="12700" marR="12700" marT="9525" marB="0" anchor="b"/>
                </a:tc>
                <a:tc>
                  <a:txBody>
                    <a:bodyPr/>
                    <a:lstStyle/>
                    <a:p>
                      <a:r>
                        <a:rPr lang="kk-KZ" sz="2000" dirty="0" smtClean="0"/>
                        <a:t>6</a:t>
                      </a:r>
                      <a:endParaRPr lang="ru-RU" sz="2000" dirty="0"/>
                    </a:p>
                  </a:txBody>
                  <a:tcPr marL="121920" marR="121920"/>
                </a:tc>
                <a:tc>
                  <a:txBody>
                    <a:bodyPr/>
                    <a:lstStyle/>
                    <a:p>
                      <a:r>
                        <a:rPr lang="kk-KZ" sz="2000" dirty="0" smtClean="0"/>
                        <a:t>9</a:t>
                      </a:r>
                      <a:endParaRPr lang="ru-RU" sz="2000" dirty="0"/>
                    </a:p>
                  </a:txBody>
                  <a:tcPr marL="121920" marR="121920"/>
                </a:tc>
                <a:tc>
                  <a:txBody>
                    <a:bodyPr/>
                    <a:lstStyle/>
                    <a:p>
                      <a:r>
                        <a:rPr lang="kk-KZ" sz="2000" dirty="0" smtClean="0"/>
                        <a:t>6</a:t>
                      </a:r>
                      <a:endParaRPr lang="ru-RU" sz="2000" dirty="0"/>
                    </a:p>
                  </a:txBody>
                  <a:tcPr marL="121920" marR="121920"/>
                </a:tc>
                <a:tc>
                  <a:txBody>
                    <a:bodyPr/>
                    <a:lstStyle/>
                    <a:p>
                      <a:r>
                        <a:rPr lang="kk-KZ" sz="2000" dirty="0" smtClean="0"/>
                        <a:t>-</a:t>
                      </a:r>
                      <a:endParaRPr lang="ru-RU" sz="2000" dirty="0"/>
                    </a:p>
                  </a:txBody>
                  <a:tcPr marL="121920" marR="121920"/>
                </a:tc>
                <a:tc>
                  <a:txBody>
                    <a:bodyPr/>
                    <a:lstStyle/>
                    <a:p>
                      <a:r>
                        <a:rPr lang="kk-KZ" sz="2000" b="1" dirty="0" smtClean="0"/>
                        <a:t>21</a:t>
                      </a:r>
                      <a:endParaRPr lang="ru-RU" sz="2000" b="1" dirty="0"/>
                    </a:p>
                  </a:txBody>
                  <a:tcPr marL="121920" marR="121920"/>
                </a:tc>
              </a:tr>
            </a:tbl>
          </a:graphicData>
        </a:graphic>
      </p:graphicFrame>
      <p:graphicFrame>
        <p:nvGraphicFramePr>
          <p:cNvPr id="10" name="Объект 4"/>
          <p:cNvGraphicFramePr>
            <a:graphicFrameLocks/>
          </p:cNvGraphicFramePr>
          <p:nvPr>
            <p:extLst>
              <p:ext uri="{D42A27DB-BD31-4B8C-83A1-F6EECF244321}">
                <p14:modId xmlns:p14="http://schemas.microsoft.com/office/powerpoint/2010/main" val="2177211578"/>
              </p:ext>
            </p:extLst>
          </p:nvPr>
        </p:nvGraphicFramePr>
        <p:xfrm>
          <a:off x="719403" y="1268760"/>
          <a:ext cx="10945216" cy="1854200"/>
        </p:xfrm>
        <a:graphic>
          <a:graphicData uri="http://schemas.openxmlformats.org/drawingml/2006/table">
            <a:tbl>
              <a:tblPr firstRow="1" bandRow="1">
                <a:tableStyleId>{5C22544A-7EE6-4342-B048-85BDC9FD1C3A}</a:tableStyleId>
              </a:tblPr>
              <a:tblGrid>
                <a:gridCol w="5472608"/>
                <a:gridCol w="5472608"/>
              </a:tblGrid>
              <a:tr h="370840">
                <a:tc>
                  <a:txBody>
                    <a:bodyPr/>
                    <a:lstStyle/>
                    <a:p>
                      <a:pPr algn="ctr"/>
                      <a:r>
                        <a:rPr lang="kk-KZ" dirty="0" smtClean="0"/>
                        <a:t>Оқу жылы С</a:t>
                      </a:r>
                      <a:endParaRPr lang="ru-RU" dirty="0"/>
                    </a:p>
                  </a:txBody>
                  <a:tcPr marL="121920" marR="121920"/>
                </a:tc>
                <a:tc>
                  <a:txBody>
                    <a:bodyPr/>
                    <a:lstStyle/>
                    <a:p>
                      <a:pPr algn="ctr"/>
                      <a:r>
                        <a:rPr lang="kk-KZ" dirty="0" smtClean="0"/>
                        <a:t>Студент саны</a:t>
                      </a:r>
                      <a:endParaRPr lang="ru-RU" dirty="0"/>
                    </a:p>
                  </a:txBody>
                  <a:tcPr marL="121920" marR="121920"/>
                </a:tc>
              </a:tr>
              <a:tr h="370840">
                <a:tc>
                  <a:txBody>
                    <a:bodyPr/>
                    <a:lstStyle/>
                    <a:p>
                      <a:pPr algn="ctr" fontAlgn="b"/>
                      <a:r>
                        <a:rPr lang="ru-RU" sz="2000" b="0" i="0" u="none" strike="noStrike" dirty="0">
                          <a:solidFill>
                            <a:srgbClr val="000000"/>
                          </a:solidFill>
                          <a:effectLst/>
                          <a:latin typeface="Times New Roman" pitchFamily="18" charset="0"/>
                          <a:cs typeface="Times New Roman" pitchFamily="18" charset="0"/>
                        </a:rPr>
                        <a:t>2019-2020</a:t>
                      </a:r>
                    </a:p>
                  </a:txBody>
                  <a:tcPr marL="12700" marR="12700" marT="9525" marB="0" anchor="b"/>
                </a:tc>
                <a:tc>
                  <a:txBody>
                    <a:bodyPr/>
                    <a:lstStyle/>
                    <a:p>
                      <a:pPr algn="ctr" fontAlgn="b"/>
                      <a:r>
                        <a:rPr lang="ru-RU" sz="2000" b="0" i="0" u="none" strike="noStrike" dirty="0">
                          <a:solidFill>
                            <a:srgbClr val="000000"/>
                          </a:solidFill>
                          <a:effectLst/>
                          <a:latin typeface="Times New Roman" pitchFamily="18" charset="0"/>
                          <a:cs typeface="Times New Roman" pitchFamily="18" charset="0"/>
                        </a:rPr>
                        <a:t>29</a:t>
                      </a:r>
                    </a:p>
                  </a:txBody>
                  <a:tcPr marL="12700" marR="12700" marT="9525" marB="0" anchor="b"/>
                </a:tc>
              </a:tr>
              <a:tr h="370840">
                <a:tc>
                  <a:txBody>
                    <a:bodyPr/>
                    <a:lstStyle/>
                    <a:p>
                      <a:pPr algn="ctr" fontAlgn="b"/>
                      <a:r>
                        <a:rPr lang="ru-RU" sz="2000" b="0" i="0" u="none" strike="noStrike" dirty="0">
                          <a:solidFill>
                            <a:srgbClr val="000000"/>
                          </a:solidFill>
                          <a:effectLst/>
                          <a:latin typeface="Times New Roman" pitchFamily="18" charset="0"/>
                          <a:cs typeface="Times New Roman" pitchFamily="18" charset="0"/>
                        </a:rPr>
                        <a:t>2020-2021</a:t>
                      </a:r>
                    </a:p>
                  </a:txBody>
                  <a:tcPr marL="12700" marR="12700" marT="9525" marB="0" anchor="b"/>
                </a:tc>
                <a:tc>
                  <a:txBody>
                    <a:bodyPr/>
                    <a:lstStyle/>
                    <a:p>
                      <a:pPr algn="ctr" fontAlgn="b"/>
                      <a:r>
                        <a:rPr lang="ru-RU" sz="2000" b="0" i="0" u="none" strike="noStrike" dirty="0">
                          <a:solidFill>
                            <a:srgbClr val="000000"/>
                          </a:solidFill>
                          <a:effectLst/>
                          <a:latin typeface="Times New Roman" pitchFamily="18" charset="0"/>
                          <a:cs typeface="Times New Roman" pitchFamily="18" charset="0"/>
                        </a:rPr>
                        <a:t>18</a:t>
                      </a:r>
                    </a:p>
                  </a:txBody>
                  <a:tcPr marL="12700" marR="12700" marT="9525" marB="0" anchor="b"/>
                </a:tc>
              </a:tr>
              <a:tr h="370840">
                <a:tc>
                  <a:txBody>
                    <a:bodyPr/>
                    <a:lstStyle/>
                    <a:p>
                      <a:pPr algn="ctr" fontAlgn="b"/>
                      <a:r>
                        <a:rPr lang="ru-RU" sz="2000" b="0" i="0" u="none" strike="noStrike" dirty="0">
                          <a:solidFill>
                            <a:srgbClr val="000000"/>
                          </a:solidFill>
                          <a:effectLst/>
                          <a:latin typeface="Times New Roman" pitchFamily="18" charset="0"/>
                          <a:cs typeface="Times New Roman" pitchFamily="18" charset="0"/>
                        </a:rPr>
                        <a:t>2021-2022</a:t>
                      </a:r>
                    </a:p>
                  </a:txBody>
                  <a:tcPr marL="12700" marR="12700" marT="9525" marB="0" anchor="b"/>
                </a:tc>
                <a:tc>
                  <a:txBody>
                    <a:bodyPr/>
                    <a:lstStyle/>
                    <a:p>
                      <a:pPr algn="ctr" fontAlgn="b"/>
                      <a:r>
                        <a:rPr lang="ru-RU" sz="2000" b="0" i="0" u="none" strike="noStrike" dirty="0">
                          <a:solidFill>
                            <a:srgbClr val="000000"/>
                          </a:solidFill>
                          <a:effectLst/>
                          <a:latin typeface="Times New Roman" pitchFamily="18" charset="0"/>
                          <a:cs typeface="Times New Roman" pitchFamily="18" charset="0"/>
                        </a:rPr>
                        <a:t>34</a:t>
                      </a:r>
                    </a:p>
                  </a:txBody>
                  <a:tcPr marL="12700" marR="12700" marT="9525" marB="0" anchor="b"/>
                </a:tc>
              </a:tr>
              <a:tr h="370840">
                <a:tc>
                  <a:txBody>
                    <a:bodyPr/>
                    <a:lstStyle/>
                    <a:p>
                      <a:pPr algn="ctr" fontAlgn="b"/>
                      <a:r>
                        <a:rPr lang="ru-RU" sz="2000" b="0" i="0" u="none" strike="noStrike" dirty="0">
                          <a:solidFill>
                            <a:srgbClr val="000000"/>
                          </a:solidFill>
                          <a:effectLst/>
                          <a:latin typeface="Times New Roman" pitchFamily="18" charset="0"/>
                          <a:cs typeface="Times New Roman" pitchFamily="18" charset="0"/>
                        </a:rPr>
                        <a:t>2022-2023</a:t>
                      </a:r>
                    </a:p>
                  </a:txBody>
                  <a:tcPr marL="12700" marR="12700" marT="9525" marB="0" anchor="b"/>
                </a:tc>
                <a:tc>
                  <a:txBody>
                    <a:bodyPr/>
                    <a:lstStyle/>
                    <a:p>
                      <a:pPr algn="ctr" fontAlgn="b"/>
                      <a:r>
                        <a:rPr lang="ru-RU" sz="2000" b="0" i="0" u="none" strike="noStrike" dirty="0" smtClean="0">
                          <a:solidFill>
                            <a:srgbClr val="000000"/>
                          </a:solidFill>
                          <a:effectLst/>
                          <a:latin typeface="Times New Roman" pitchFamily="18" charset="0"/>
                          <a:cs typeface="Times New Roman" pitchFamily="18" charset="0"/>
                        </a:rPr>
                        <a:t>21/25 </a:t>
                      </a:r>
                      <a:r>
                        <a:rPr lang="ru-RU" sz="2000" b="0" i="0" u="none" strike="noStrike" dirty="0" err="1" smtClean="0">
                          <a:solidFill>
                            <a:srgbClr val="000000"/>
                          </a:solidFill>
                          <a:effectLst/>
                          <a:latin typeface="Times New Roman" pitchFamily="18" charset="0"/>
                          <a:cs typeface="Times New Roman" pitchFamily="18" charset="0"/>
                        </a:rPr>
                        <a:t>Дайындық</a:t>
                      </a:r>
                      <a:endParaRPr lang="ru-RU" sz="2000" b="0" i="0" u="none" strike="noStrike" dirty="0" smtClean="0">
                        <a:solidFill>
                          <a:srgbClr val="000000"/>
                        </a:solidFill>
                        <a:effectLst/>
                        <a:latin typeface="Times New Roman" pitchFamily="18" charset="0"/>
                        <a:cs typeface="Times New Roman" pitchFamily="18" charset="0"/>
                      </a:endParaRPr>
                    </a:p>
                  </a:txBody>
                  <a:tcPr marL="12700" marR="12700" marT="9525" marB="0" anchor="b"/>
                </a:tc>
              </a:tr>
            </a:tbl>
          </a:graphicData>
        </a:graphic>
      </p:graphicFrame>
    </p:spTree>
    <p:extLst>
      <p:ext uri="{BB962C8B-B14F-4D97-AF65-F5344CB8AC3E}">
        <p14:creationId xmlns:p14="http://schemas.microsoft.com/office/powerpoint/2010/main" val="861789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105378142"/>
              </p:ext>
            </p:extLst>
          </p:nvPr>
        </p:nvGraphicFramePr>
        <p:xfrm>
          <a:off x="1266824" y="3162299"/>
          <a:ext cx="9305925" cy="1476375"/>
        </p:xfrm>
        <a:graphic>
          <a:graphicData uri="http://schemas.openxmlformats.org/drawingml/2006/table">
            <a:tbl>
              <a:tblPr firstRow="1" firstCol="1" bandRow="1">
                <a:tableStyleId>{5C22544A-7EE6-4342-B048-85BDC9FD1C3A}</a:tableStyleId>
              </a:tblPr>
              <a:tblGrid>
                <a:gridCol w="1894750"/>
                <a:gridCol w="1220760"/>
                <a:gridCol w="1213541"/>
                <a:gridCol w="1207225"/>
                <a:gridCol w="1332640"/>
                <a:gridCol w="1208128"/>
                <a:gridCol w="1228881"/>
              </a:tblGrid>
              <a:tr h="1476375">
                <a:tc>
                  <a:txBody>
                    <a:bodyPr/>
                    <a:lstStyle/>
                    <a:p>
                      <a:pPr algn="ctr">
                        <a:spcAft>
                          <a:spcPts val="0"/>
                        </a:spcAft>
                      </a:pPr>
                      <a:endParaRPr lang="kk-KZ" sz="1800" dirty="0" smtClean="0">
                        <a:effectLst/>
                      </a:endParaRPr>
                    </a:p>
                    <a:p>
                      <a:pPr algn="ctr">
                        <a:spcAft>
                          <a:spcPts val="0"/>
                        </a:spcAft>
                      </a:pPr>
                      <a:r>
                        <a:rPr lang="kk-KZ" sz="1800" dirty="0" smtClean="0">
                          <a:effectLst/>
                        </a:rPr>
                        <a:t>2021-2022</a:t>
                      </a:r>
                      <a:endParaRPr lang="ru-RU" sz="1200" dirty="0">
                        <a:effectLst/>
                        <a:latin typeface="Times New Roman"/>
                        <a:ea typeface="Calibri"/>
                        <a:cs typeface="Times New Roman"/>
                      </a:endParaRPr>
                    </a:p>
                  </a:txBody>
                  <a:tcPr marL="68580" marR="68580" marT="0" marB="0"/>
                </a:tc>
                <a:tc>
                  <a:txBody>
                    <a:bodyPr/>
                    <a:lstStyle/>
                    <a:p>
                      <a:pPr algn="ctr">
                        <a:spcAft>
                          <a:spcPts val="0"/>
                        </a:spcAft>
                      </a:pPr>
                      <a:endParaRPr lang="kk-KZ" sz="1800" dirty="0" smtClean="0">
                        <a:effectLst/>
                      </a:endParaRPr>
                    </a:p>
                    <a:p>
                      <a:pPr algn="ctr">
                        <a:spcAft>
                          <a:spcPts val="0"/>
                        </a:spcAft>
                      </a:pPr>
                      <a:r>
                        <a:rPr lang="kk-KZ" sz="1800" dirty="0" smtClean="0">
                          <a:effectLst/>
                        </a:rPr>
                        <a:t>23/5</a:t>
                      </a:r>
                      <a:endParaRPr lang="ru-RU" sz="1200" dirty="0">
                        <a:effectLst/>
                        <a:latin typeface="Times New Roman"/>
                        <a:ea typeface="Calibri"/>
                        <a:cs typeface="Times New Roman"/>
                      </a:endParaRPr>
                    </a:p>
                  </a:txBody>
                  <a:tcPr marL="68580" marR="68580" marT="0" marB="0"/>
                </a:tc>
                <a:tc>
                  <a:txBody>
                    <a:bodyPr/>
                    <a:lstStyle/>
                    <a:p>
                      <a:pPr algn="ctr">
                        <a:spcAft>
                          <a:spcPts val="0"/>
                        </a:spcAft>
                      </a:pPr>
                      <a:endParaRPr lang="kk-KZ" sz="1800" dirty="0" smtClean="0">
                        <a:effectLst/>
                      </a:endParaRPr>
                    </a:p>
                    <a:p>
                      <a:pPr algn="ctr">
                        <a:spcAft>
                          <a:spcPts val="0"/>
                        </a:spcAft>
                      </a:pPr>
                      <a:r>
                        <a:rPr lang="kk-KZ" sz="1800" dirty="0" smtClean="0">
                          <a:effectLst/>
                        </a:rPr>
                        <a:t>11</a:t>
                      </a:r>
                      <a:endParaRPr lang="ru-RU" sz="1200" dirty="0">
                        <a:effectLst/>
                        <a:latin typeface="Times New Roman"/>
                        <a:ea typeface="Calibri"/>
                        <a:cs typeface="Times New Roman"/>
                      </a:endParaRPr>
                    </a:p>
                  </a:txBody>
                  <a:tcPr marL="68580" marR="68580" marT="0" marB="0"/>
                </a:tc>
                <a:tc>
                  <a:txBody>
                    <a:bodyPr/>
                    <a:lstStyle/>
                    <a:p>
                      <a:pPr algn="ctr">
                        <a:spcAft>
                          <a:spcPts val="0"/>
                        </a:spcAft>
                      </a:pPr>
                      <a:endParaRPr lang="kk-KZ" sz="1800" dirty="0" smtClean="0">
                        <a:effectLst/>
                      </a:endParaRPr>
                    </a:p>
                    <a:p>
                      <a:pPr algn="ctr">
                        <a:spcAft>
                          <a:spcPts val="0"/>
                        </a:spcAft>
                      </a:pPr>
                      <a:r>
                        <a:rPr lang="kk-KZ" sz="1800" dirty="0" smtClean="0">
                          <a:effectLst/>
                        </a:rPr>
                        <a:t>-</a:t>
                      </a:r>
                      <a:endParaRPr lang="ru-RU" sz="1200" dirty="0">
                        <a:effectLst/>
                        <a:latin typeface="Times New Roman"/>
                        <a:ea typeface="Calibri"/>
                        <a:cs typeface="Times New Roman"/>
                      </a:endParaRPr>
                    </a:p>
                  </a:txBody>
                  <a:tcPr marL="68580" marR="68580" marT="0" marB="0"/>
                </a:tc>
                <a:tc>
                  <a:txBody>
                    <a:bodyPr/>
                    <a:lstStyle/>
                    <a:p>
                      <a:pPr algn="ctr">
                        <a:spcAft>
                          <a:spcPts val="0"/>
                        </a:spcAft>
                      </a:pPr>
                      <a:endParaRPr lang="kk-KZ" sz="1800" dirty="0" smtClean="0">
                        <a:effectLst/>
                      </a:endParaRPr>
                    </a:p>
                    <a:p>
                      <a:pPr algn="ctr">
                        <a:spcAft>
                          <a:spcPts val="0"/>
                        </a:spcAft>
                      </a:pPr>
                      <a:r>
                        <a:rPr lang="kk-KZ" sz="1800" dirty="0" smtClean="0">
                          <a:effectLst/>
                        </a:rPr>
                        <a:t>1ш.а</a:t>
                      </a:r>
                      <a:r>
                        <a:rPr lang="kk-KZ" sz="1800" dirty="0">
                          <a:effectLst/>
                        </a:rPr>
                        <a:t>./4д</a:t>
                      </a:r>
                      <a:endParaRPr lang="ru-RU" sz="1200" dirty="0">
                        <a:effectLst/>
                        <a:latin typeface="Times New Roman"/>
                        <a:ea typeface="Calibri"/>
                        <a:cs typeface="Times New Roman"/>
                      </a:endParaRPr>
                    </a:p>
                  </a:txBody>
                  <a:tcPr marL="68580" marR="68580" marT="0" marB="0"/>
                </a:tc>
                <a:tc>
                  <a:txBody>
                    <a:bodyPr/>
                    <a:lstStyle/>
                    <a:p>
                      <a:pPr algn="ctr">
                        <a:spcAft>
                          <a:spcPts val="0"/>
                        </a:spcAft>
                      </a:pPr>
                      <a:endParaRPr lang="kk-KZ" sz="1800" dirty="0" smtClean="0">
                        <a:effectLst/>
                      </a:endParaRPr>
                    </a:p>
                    <a:p>
                      <a:pPr algn="ctr">
                        <a:spcAft>
                          <a:spcPts val="0"/>
                        </a:spcAft>
                      </a:pPr>
                      <a:r>
                        <a:rPr lang="kk-KZ" sz="1800" dirty="0" smtClean="0">
                          <a:effectLst/>
                        </a:rPr>
                        <a:t>-</a:t>
                      </a:r>
                      <a:endParaRPr lang="ru-RU" sz="1200" dirty="0">
                        <a:effectLst/>
                        <a:latin typeface="Times New Roman"/>
                        <a:ea typeface="Calibri"/>
                        <a:cs typeface="Times New Roman"/>
                      </a:endParaRPr>
                    </a:p>
                  </a:txBody>
                  <a:tcPr marL="68580" marR="68580" marT="0" marB="0"/>
                </a:tc>
                <a:tc>
                  <a:txBody>
                    <a:bodyPr/>
                    <a:lstStyle/>
                    <a:p>
                      <a:pPr algn="ctr">
                        <a:spcAft>
                          <a:spcPts val="0"/>
                        </a:spcAft>
                      </a:pPr>
                      <a:endParaRPr lang="kk-KZ" sz="1800" dirty="0" smtClean="0">
                        <a:effectLst/>
                      </a:endParaRPr>
                    </a:p>
                    <a:p>
                      <a:pPr algn="ctr">
                        <a:spcAft>
                          <a:spcPts val="0"/>
                        </a:spcAft>
                      </a:pPr>
                      <a:r>
                        <a:rPr lang="kk-KZ" sz="1800" dirty="0" smtClean="0">
                          <a:effectLst/>
                        </a:rPr>
                        <a:t>61,1</a:t>
                      </a:r>
                      <a:r>
                        <a:rPr lang="en-US" sz="1800" dirty="0">
                          <a:effectLst/>
                        </a:rPr>
                        <a:t>%</a:t>
                      </a:r>
                      <a:endParaRPr lang="ru-RU" sz="1200" dirty="0">
                        <a:effectLst/>
                        <a:latin typeface="Times New Roman"/>
                        <a:ea typeface="Calibri"/>
                        <a:cs typeface="Times New Roman"/>
                      </a:endParaRPr>
                    </a:p>
                  </a:txBody>
                  <a:tcPr marL="68580" marR="68580" marT="0" marB="0"/>
                </a:tc>
              </a:tr>
            </a:tbl>
          </a:graphicData>
        </a:graphic>
      </p:graphicFrame>
      <p:sp>
        <p:nvSpPr>
          <p:cNvPr id="2" name="Заголовок 1"/>
          <p:cNvSpPr>
            <a:spLocks noGrp="1"/>
          </p:cNvSpPr>
          <p:nvPr>
            <p:ph type="title"/>
          </p:nvPr>
        </p:nvSpPr>
        <p:spPr/>
        <p:txBody>
          <a:bodyPr>
            <a:normAutofit fontScale="90000"/>
          </a:bodyPr>
          <a:lstStyle/>
          <a:p>
            <a:pPr algn="ctr"/>
            <a:r>
              <a:rPr lang="kk-KZ" b="1" dirty="0" smtClean="0">
                <a:latin typeface="Times New Roman" pitchFamily="18" charset="0"/>
                <a:cs typeface="Times New Roman" pitchFamily="18" charset="0"/>
              </a:rPr>
              <a:t>2021-2022 оқу жылы түлектерінің жұмысқа орналасу көрсеткіші</a:t>
            </a:r>
            <a:endParaRPr lang="ru-RU" dirty="0"/>
          </a:p>
        </p:txBody>
      </p:sp>
    </p:spTree>
    <p:extLst>
      <p:ext uri="{BB962C8B-B14F-4D97-AF65-F5344CB8AC3E}">
        <p14:creationId xmlns:p14="http://schemas.microsoft.com/office/powerpoint/2010/main" val="3037624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810087554"/>
              </p:ext>
            </p:extLst>
          </p:nvPr>
        </p:nvGraphicFramePr>
        <p:xfrm>
          <a:off x="1704879" y="1701801"/>
          <a:ext cx="6858095" cy="4351335"/>
        </p:xfrm>
        <a:graphic>
          <a:graphicData uri="http://schemas.openxmlformats.org/drawingml/2006/table">
            <a:tbl>
              <a:tblPr>
                <a:tableStyleId>{5C22544A-7EE6-4342-B048-85BDC9FD1C3A}</a:tableStyleId>
              </a:tblPr>
              <a:tblGrid>
                <a:gridCol w="597911"/>
                <a:gridCol w="1784263"/>
                <a:gridCol w="1492675"/>
                <a:gridCol w="1044241"/>
                <a:gridCol w="1044241"/>
                <a:gridCol w="894764"/>
              </a:tblGrid>
              <a:tr h="490752">
                <a:tc>
                  <a:txBody>
                    <a:bodyPr/>
                    <a:lstStyle/>
                    <a:p>
                      <a:pPr algn="ctr">
                        <a:lnSpc>
                          <a:spcPct val="115000"/>
                        </a:lnSpc>
                        <a:spcAft>
                          <a:spcPts val="0"/>
                        </a:spcAft>
                      </a:pPr>
                      <a:r>
                        <a:rPr lang="kk-KZ" sz="900" dirty="0">
                          <a:effectLst/>
                        </a:rPr>
                        <a:t>Қ/с</a:t>
                      </a:r>
                      <a:endParaRPr lang="ru-RU" sz="1100" dirty="0">
                        <a:effectLst/>
                        <a:latin typeface="Times New Roman"/>
                        <a:ea typeface="Calibri"/>
                        <a:cs typeface="Times New Roman"/>
                      </a:endParaRPr>
                    </a:p>
                  </a:txBody>
                  <a:tcPr marL="64011" marR="64011" marT="0" marB="0"/>
                </a:tc>
                <a:tc>
                  <a:txBody>
                    <a:bodyPr/>
                    <a:lstStyle/>
                    <a:p>
                      <a:pPr algn="ctr">
                        <a:lnSpc>
                          <a:spcPct val="115000"/>
                        </a:lnSpc>
                        <a:spcAft>
                          <a:spcPts val="0"/>
                        </a:spcAft>
                      </a:pPr>
                      <a:r>
                        <a:rPr lang="ru-MO" sz="900">
                          <a:effectLst/>
                        </a:rPr>
                        <a:t>Профессор-оқытушылардың аты-жөні</a:t>
                      </a:r>
                      <a:endParaRPr lang="ru-RU" sz="1100">
                        <a:effectLst/>
                        <a:latin typeface="Times New Roman"/>
                        <a:ea typeface="Calibri"/>
                        <a:cs typeface="Times New Roman"/>
                      </a:endParaRPr>
                    </a:p>
                  </a:txBody>
                  <a:tcPr marL="64011" marR="64011" marT="0" marB="0"/>
                </a:tc>
                <a:tc>
                  <a:txBody>
                    <a:bodyPr/>
                    <a:lstStyle/>
                    <a:p>
                      <a:pPr algn="ctr">
                        <a:lnSpc>
                          <a:spcPct val="115000"/>
                        </a:lnSpc>
                        <a:spcAft>
                          <a:spcPts val="0"/>
                        </a:spcAft>
                      </a:pPr>
                      <a:r>
                        <a:rPr lang="ru-RU" sz="900">
                          <a:effectLst/>
                        </a:rPr>
                        <a:t>Қызметі</a:t>
                      </a:r>
                      <a:endParaRPr lang="ru-RU" sz="1100">
                        <a:effectLst/>
                        <a:latin typeface="Times New Roman"/>
                        <a:ea typeface="Calibri"/>
                        <a:cs typeface="Times New Roman"/>
                      </a:endParaRPr>
                    </a:p>
                  </a:txBody>
                  <a:tcPr marL="64011" marR="64011" marT="0" marB="0"/>
                </a:tc>
                <a:tc>
                  <a:txBody>
                    <a:bodyPr/>
                    <a:lstStyle/>
                    <a:p>
                      <a:pPr algn="ctr">
                        <a:lnSpc>
                          <a:spcPct val="115000"/>
                        </a:lnSpc>
                        <a:spcAft>
                          <a:spcPts val="0"/>
                        </a:spcAft>
                      </a:pPr>
                      <a:r>
                        <a:rPr lang="ru-RU" sz="900" dirty="0" err="1">
                          <a:effectLst/>
                        </a:rPr>
                        <a:t>Ғылыми</a:t>
                      </a:r>
                      <a:r>
                        <a:rPr lang="ru-RU" sz="900" dirty="0">
                          <a:effectLst/>
                        </a:rPr>
                        <a:t> </a:t>
                      </a:r>
                      <a:r>
                        <a:rPr lang="kk-KZ" sz="900" dirty="0">
                          <a:effectLst/>
                        </a:rPr>
                        <a:t>дәрежесі</a:t>
                      </a:r>
                      <a:endParaRPr lang="ru-RU" sz="1100" dirty="0">
                        <a:effectLst/>
                        <a:latin typeface="Times New Roman"/>
                        <a:ea typeface="Calibri"/>
                        <a:cs typeface="Times New Roman"/>
                      </a:endParaRPr>
                    </a:p>
                  </a:txBody>
                  <a:tcPr marL="64011" marR="64011" marT="0" marB="0"/>
                </a:tc>
                <a:tc>
                  <a:txBody>
                    <a:bodyPr/>
                    <a:lstStyle/>
                    <a:p>
                      <a:pPr algn="ctr">
                        <a:lnSpc>
                          <a:spcPct val="115000"/>
                        </a:lnSpc>
                        <a:spcAft>
                          <a:spcPts val="0"/>
                        </a:spcAft>
                      </a:pPr>
                      <a:r>
                        <a:rPr lang="ru-RU" sz="900">
                          <a:effectLst/>
                        </a:rPr>
                        <a:t>Ғылыми </a:t>
                      </a:r>
                      <a:r>
                        <a:rPr lang="kk-KZ" sz="900">
                          <a:effectLst/>
                        </a:rPr>
                        <a:t>атағы</a:t>
                      </a:r>
                      <a:endParaRPr lang="ru-RU" sz="1100">
                        <a:effectLst/>
                        <a:latin typeface="Times New Roman"/>
                        <a:ea typeface="Calibri"/>
                        <a:cs typeface="Times New Roman"/>
                      </a:endParaRPr>
                    </a:p>
                  </a:txBody>
                  <a:tcPr marL="64011" marR="64011" marT="0" marB="0"/>
                </a:tc>
                <a:tc>
                  <a:txBody>
                    <a:bodyPr/>
                    <a:lstStyle/>
                    <a:p>
                      <a:pPr indent="1905" algn="ctr">
                        <a:lnSpc>
                          <a:spcPct val="115000"/>
                        </a:lnSpc>
                        <a:spcAft>
                          <a:spcPts val="0"/>
                        </a:spcAft>
                      </a:pPr>
                      <a:r>
                        <a:rPr lang="ru-RU" sz="900" dirty="0" err="1">
                          <a:effectLst/>
                        </a:rPr>
                        <a:t>Ес</a:t>
                      </a:r>
                      <a:r>
                        <a:rPr lang="kk-KZ" sz="900" dirty="0">
                          <a:effectLst/>
                        </a:rPr>
                        <a:t>к</a:t>
                      </a:r>
                      <a:r>
                        <a:rPr lang="ru-RU" sz="900" dirty="0" err="1">
                          <a:effectLst/>
                        </a:rPr>
                        <a:t>ерту</a:t>
                      </a:r>
                      <a:endParaRPr lang="ru-RU" sz="1100" dirty="0">
                        <a:effectLst/>
                        <a:latin typeface="Times New Roman"/>
                        <a:ea typeface="Calibri"/>
                        <a:cs typeface="Times New Roman"/>
                      </a:endParaRPr>
                    </a:p>
                  </a:txBody>
                  <a:tcPr marL="64011" marR="64011" marT="0" marB="0"/>
                </a:tc>
              </a:tr>
              <a:tr h="490752">
                <a:tc>
                  <a:txBody>
                    <a:bodyPr/>
                    <a:lstStyle/>
                    <a:p>
                      <a:pPr marL="21590" algn="just">
                        <a:lnSpc>
                          <a:spcPct val="115000"/>
                        </a:lnSpc>
                        <a:spcAft>
                          <a:spcPts val="0"/>
                        </a:spcAft>
                      </a:pPr>
                      <a:r>
                        <a:rPr lang="en-US" sz="900">
                          <a:effectLst/>
                        </a:rPr>
                        <a:t>1</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Бельдибекова Алия Ташполатовна</a:t>
                      </a:r>
                      <a:endParaRPr lang="ru-RU" sz="1100">
                        <a:effectLst/>
                        <a:latin typeface="Times New Roman"/>
                        <a:ea typeface="Calibri"/>
                        <a:cs typeface="Times New Roman"/>
                      </a:endParaRPr>
                    </a:p>
                  </a:txBody>
                  <a:tcPr marL="64011" marR="64011" marT="0" marB="0"/>
                </a:tc>
                <a:tc>
                  <a:txBody>
                    <a:bodyPr/>
                    <a:lstStyle/>
                    <a:p>
                      <a:pPr algn="just">
                        <a:lnSpc>
                          <a:spcPct val="115000"/>
                        </a:lnSpc>
                        <a:spcAft>
                          <a:spcPts val="0"/>
                        </a:spcAft>
                      </a:pPr>
                      <a:r>
                        <a:rPr lang="kk-KZ" sz="900">
                          <a:effectLst/>
                        </a:rPr>
                        <a:t>Кафедра меңгерушісі,  аға оқытушы </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Ф.ғ.к.</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 </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dirty="0">
                          <a:effectLst/>
                        </a:rPr>
                        <a:t> </a:t>
                      </a:r>
                      <a:endParaRPr lang="ru-RU" sz="1100" dirty="0">
                        <a:effectLst/>
                        <a:latin typeface="Times New Roman"/>
                        <a:ea typeface="Calibri"/>
                        <a:cs typeface="Times New Roman"/>
                      </a:endParaRPr>
                    </a:p>
                  </a:txBody>
                  <a:tcPr marL="64011" marR="64011" marT="0" marB="0"/>
                </a:tc>
              </a:tr>
              <a:tr h="327168">
                <a:tc>
                  <a:txBody>
                    <a:bodyPr/>
                    <a:lstStyle/>
                    <a:p>
                      <a:pPr marL="21590" algn="just">
                        <a:lnSpc>
                          <a:spcPct val="115000"/>
                        </a:lnSpc>
                        <a:spcAft>
                          <a:spcPts val="0"/>
                        </a:spcAft>
                      </a:pPr>
                      <a:r>
                        <a:rPr lang="kk-KZ" sz="900">
                          <a:effectLst/>
                        </a:rPr>
                        <a:t>2</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Сердәлі Бекжігіт Кенжебекұлы</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Профессор</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Ф.ғ.к.</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Профес</a:t>
                      </a:r>
                      <a:endParaRPr lang="ru-RU" sz="1100">
                        <a:effectLst/>
                      </a:endParaRPr>
                    </a:p>
                    <a:p>
                      <a:pPr>
                        <a:lnSpc>
                          <a:spcPct val="115000"/>
                        </a:lnSpc>
                        <a:spcAft>
                          <a:spcPts val="0"/>
                        </a:spcAft>
                      </a:pPr>
                      <a:r>
                        <a:rPr lang="kk-KZ" sz="900">
                          <a:effectLst/>
                        </a:rPr>
                        <a:t>сор </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 </a:t>
                      </a:r>
                      <a:endParaRPr lang="ru-RU" sz="1100">
                        <a:effectLst/>
                        <a:latin typeface="Times New Roman"/>
                        <a:ea typeface="Calibri"/>
                        <a:cs typeface="Times New Roman"/>
                      </a:endParaRPr>
                    </a:p>
                  </a:txBody>
                  <a:tcPr marL="64011" marR="64011" marT="0" marB="0"/>
                </a:tc>
              </a:tr>
              <a:tr h="490752">
                <a:tc>
                  <a:txBody>
                    <a:bodyPr/>
                    <a:lstStyle/>
                    <a:p>
                      <a:pPr marL="21590" algn="just">
                        <a:lnSpc>
                          <a:spcPct val="115000"/>
                        </a:lnSpc>
                        <a:spcAft>
                          <a:spcPts val="0"/>
                        </a:spcAft>
                      </a:pPr>
                      <a:r>
                        <a:rPr lang="kk-KZ" sz="900">
                          <a:effectLst/>
                        </a:rPr>
                        <a:t>3</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Садықов Сейдулла Садықұлы</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Доцент</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Ф.ғ.к.</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Доцент </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700">
                          <a:effectLst/>
                        </a:rPr>
                        <a:t>Зейнет</a:t>
                      </a:r>
                      <a:endParaRPr lang="ru-RU" sz="1100">
                        <a:effectLst/>
                      </a:endParaRPr>
                    </a:p>
                    <a:p>
                      <a:pPr>
                        <a:lnSpc>
                          <a:spcPct val="115000"/>
                        </a:lnSpc>
                        <a:spcAft>
                          <a:spcPts val="0"/>
                        </a:spcAft>
                      </a:pPr>
                      <a:r>
                        <a:rPr lang="kk-KZ" sz="700">
                          <a:effectLst/>
                        </a:rPr>
                        <a:t>кер</a:t>
                      </a:r>
                      <a:endParaRPr lang="ru-RU" sz="1100">
                        <a:effectLst/>
                        <a:latin typeface="Times New Roman"/>
                        <a:ea typeface="Calibri"/>
                        <a:cs typeface="Times New Roman"/>
                      </a:endParaRPr>
                    </a:p>
                  </a:txBody>
                  <a:tcPr marL="64011" marR="64011" marT="0" marB="0"/>
                </a:tc>
              </a:tr>
              <a:tr h="327168">
                <a:tc>
                  <a:txBody>
                    <a:bodyPr/>
                    <a:lstStyle/>
                    <a:p>
                      <a:pPr marL="21590" algn="just">
                        <a:lnSpc>
                          <a:spcPct val="115000"/>
                        </a:lnSpc>
                        <a:spcAft>
                          <a:spcPts val="0"/>
                        </a:spcAft>
                      </a:pPr>
                      <a:r>
                        <a:rPr lang="kk-KZ" sz="900">
                          <a:effectLst/>
                        </a:rPr>
                        <a:t>4</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dirty="0">
                          <a:effectLst/>
                        </a:rPr>
                        <a:t>Баешова Балзия Шегетайқызы</a:t>
                      </a:r>
                      <a:endParaRPr lang="ru-RU" sz="1100" dirty="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Аға оқытушы</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Ф.ғ.к.</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 </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 </a:t>
                      </a:r>
                      <a:endParaRPr lang="ru-RU" sz="1100">
                        <a:effectLst/>
                        <a:latin typeface="Times New Roman"/>
                        <a:ea typeface="Calibri"/>
                        <a:cs typeface="Times New Roman"/>
                      </a:endParaRPr>
                    </a:p>
                  </a:txBody>
                  <a:tcPr marL="64011" marR="64011" marT="0" marB="0"/>
                </a:tc>
              </a:tr>
              <a:tr h="327168">
                <a:tc>
                  <a:txBody>
                    <a:bodyPr/>
                    <a:lstStyle/>
                    <a:p>
                      <a:pPr marL="21590" algn="just">
                        <a:lnSpc>
                          <a:spcPct val="115000"/>
                        </a:lnSpc>
                        <a:spcAft>
                          <a:spcPts val="0"/>
                        </a:spcAft>
                      </a:pPr>
                      <a:r>
                        <a:rPr lang="kk-KZ" sz="900">
                          <a:effectLst/>
                        </a:rPr>
                        <a:t>5</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Ергебеков Молдияр</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Аға оқытушы</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en-US" sz="900">
                          <a:effectLst/>
                        </a:rPr>
                        <a:t>PhD</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 </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700">
                          <a:effectLst/>
                        </a:rPr>
                        <a:t> </a:t>
                      </a:r>
                      <a:endParaRPr lang="ru-RU" sz="1100">
                        <a:effectLst/>
                        <a:latin typeface="Times New Roman"/>
                        <a:ea typeface="Calibri"/>
                        <a:cs typeface="Times New Roman"/>
                      </a:endParaRPr>
                    </a:p>
                  </a:txBody>
                  <a:tcPr marL="64011" marR="64011" marT="0" marB="0"/>
                </a:tc>
              </a:tr>
              <a:tr h="327168">
                <a:tc>
                  <a:txBody>
                    <a:bodyPr/>
                    <a:lstStyle/>
                    <a:p>
                      <a:pPr marL="21590" algn="just">
                        <a:lnSpc>
                          <a:spcPct val="115000"/>
                        </a:lnSpc>
                        <a:spcAft>
                          <a:spcPts val="0"/>
                        </a:spcAft>
                      </a:pPr>
                      <a:r>
                        <a:rPr lang="kk-KZ" sz="900">
                          <a:effectLst/>
                        </a:rPr>
                        <a:t>6</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Байболов Мырзахан</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Аға оқытушы</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en-US" sz="900">
                          <a:effectLst/>
                        </a:rPr>
                        <a:t>PhD</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 </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700">
                          <a:effectLst/>
                        </a:rPr>
                        <a:t>Ішкі қосалқы</a:t>
                      </a:r>
                      <a:endParaRPr lang="ru-RU" sz="1100">
                        <a:effectLst/>
                        <a:latin typeface="Times New Roman"/>
                        <a:ea typeface="Calibri"/>
                        <a:cs typeface="Times New Roman"/>
                      </a:endParaRPr>
                    </a:p>
                  </a:txBody>
                  <a:tcPr marL="64011" marR="64011" marT="0" marB="0"/>
                </a:tc>
              </a:tr>
              <a:tr h="327168">
                <a:tc>
                  <a:txBody>
                    <a:bodyPr/>
                    <a:lstStyle/>
                    <a:p>
                      <a:pPr marL="21590" algn="just">
                        <a:lnSpc>
                          <a:spcPct val="115000"/>
                        </a:lnSpc>
                        <a:spcAft>
                          <a:spcPts val="0"/>
                        </a:spcAft>
                      </a:pPr>
                      <a:r>
                        <a:rPr lang="kk-KZ" sz="900">
                          <a:effectLst/>
                        </a:rPr>
                        <a:t>7</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Садибеков Аскат Кенесович</a:t>
                      </a:r>
                      <a:endParaRPr lang="ru-RU" sz="1100">
                        <a:effectLst/>
                        <a:latin typeface="Times New Roman"/>
                        <a:ea typeface="Calibri"/>
                        <a:cs typeface="Times New Roman"/>
                      </a:endParaRPr>
                    </a:p>
                  </a:txBody>
                  <a:tcPr marL="64011" marR="64011" marT="0" marB="0"/>
                </a:tc>
                <a:tc>
                  <a:txBody>
                    <a:bodyPr/>
                    <a:lstStyle/>
                    <a:p>
                      <a:pPr algn="just">
                        <a:lnSpc>
                          <a:spcPct val="115000"/>
                        </a:lnSpc>
                        <a:spcAft>
                          <a:spcPts val="0"/>
                        </a:spcAft>
                      </a:pPr>
                      <a:r>
                        <a:rPr lang="kk-KZ" sz="900">
                          <a:effectLst/>
                        </a:rPr>
                        <a:t>Аға оқытушы</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Магистр</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dirty="0">
                          <a:effectLst/>
                        </a:rPr>
                        <a:t> </a:t>
                      </a:r>
                      <a:endParaRPr lang="ru-RU" sz="1100" dirty="0">
                        <a:effectLst/>
                        <a:latin typeface="Times New Roman"/>
                        <a:ea typeface="Calibri"/>
                        <a:cs typeface="Times New Roman"/>
                      </a:endParaRPr>
                    </a:p>
                  </a:txBody>
                  <a:tcPr marL="64011" marR="64011" marT="0" marB="0"/>
                </a:tc>
                <a:tc>
                  <a:txBody>
                    <a:bodyPr/>
                    <a:lstStyle/>
                    <a:p>
                      <a:pPr algn="just">
                        <a:lnSpc>
                          <a:spcPct val="115000"/>
                        </a:lnSpc>
                        <a:spcAft>
                          <a:spcPts val="0"/>
                        </a:spcAft>
                      </a:pPr>
                      <a:r>
                        <a:rPr lang="kk-KZ" sz="900">
                          <a:effectLst/>
                        </a:rPr>
                        <a:t> </a:t>
                      </a:r>
                      <a:endParaRPr lang="ru-RU" sz="1100">
                        <a:effectLst/>
                        <a:latin typeface="Times New Roman"/>
                        <a:ea typeface="Calibri"/>
                        <a:cs typeface="Times New Roman"/>
                      </a:endParaRPr>
                    </a:p>
                  </a:txBody>
                  <a:tcPr marL="64011" marR="64011" marT="0" marB="0"/>
                </a:tc>
              </a:tr>
              <a:tr h="490752">
                <a:tc>
                  <a:txBody>
                    <a:bodyPr/>
                    <a:lstStyle/>
                    <a:p>
                      <a:pPr marL="21590" algn="just">
                        <a:lnSpc>
                          <a:spcPct val="115000"/>
                        </a:lnSpc>
                        <a:spcAft>
                          <a:spcPts val="0"/>
                        </a:spcAft>
                      </a:pPr>
                      <a:r>
                        <a:rPr lang="kk-KZ" sz="900">
                          <a:effectLst/>
                        </a:rPr>
                        <a:t>8</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Ташимова Атиркул Багмановна</a:t>
                      </a:r>
                      <a:endParaRPr lang="ru-RU" sz="1100">
                        <a:effectLst/>
                        <a:latin typeface="Times New Roman"/>
                        <a:ea typeface="Calibri"/>
                        <a:cs typeface="Times New Roman"/>
                      </a:endParaRPr>
                    </a:p>
                  </a:txBody>
                  <a:tcPr marL="64011" marR="64011" marT="0" marB="0"/>
                </a:tc>
                <a:tc>
                  <a:txBody>
                    <a:bodyPr/>
                    <a:lstStyle/>
                    <a:p>
                      <a:pPr algn="just">
                        <a:lnSpc>
                          <a:spcPct val="115000"/>
                        </a:lnSpc>
                        <a:spcAft>
                          <a:spcPts val="0"/>
                        </a:spcAft>
                      </a:pPr>
                      <a:r>
                        <a:rPr lang="kk-KZ" sz="900">
                          <a:effectLst/>
                        </a:rPr>
                        <a:t>Оқытушы</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Магистр</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 </a:t>
                      </a:r>
                      <a:endParaRPr lang="ru-RU" sz="1100">
                        <a:effectLst/>
                        <a:latin typeface="Times New Roman"/>
                        <a:ea typeface="Calibri"/>
                        <a:cs typeface="Times New Roman"/>
                      </a:endParaRPr>
                    </a:p>
                  </a:txBody>
                  <a:tcPr marL="64011" marR="64011" marT="0" marB="0"/>
                </a:tc>
                <a:tc>
                  <a:txBody>
                    <a:bodyPr/>
                    <a:lstStyle/>
                    <a:p>
                      <a:pPr algn="just">
                        <a:lnSpc>
                          <a:spcPct val="115000"/>
                        </a:lnSpc>
                        <a:spcAft>
                          <a:spcPts val="0"/>
                        </a:spcAft>
                      </a:pPr>
                      <a:r>
                        <a:rPr lang="kk-KZ" sz="700">
                          <a:effectLst/>
                        </a:rPr>
                        <a:t> </a:t>
                      </a:r>
                      <a:endParaRPr lang="ru-RU" sz="1100">
                        <a:effectLst/>
                        <a:latin typeface="Times New Roman"/>
                        <a:ea typeface="Calibri"/>
                        <a:cs typeface="Times New Roman"/>
                      </a:endParaRPr>
                    </a:p>
                  </a:txBody>
                  <a:tcPr marL="64011" marR="64011" marT="0" marB="0"/>
                </a:tc>
              </a:tr>
              <a:tr h="490752">
                <a:tc>
                  <a:txBody>
                    <a:bodyPr/>
                    <a:lstStyle/>
                    <a:p>
                      <a:pPr marL="21590" algn="just">
                        <a:lnSpc>
                          <a:spcPct val="115000"/>
                        </a:lnSpc>
                        <a:spcAft>
                          <a:spcPts val="0"/>
                        </a:spcAft>
                      </a:pPr>
                      <a:r>
                        <a:rPr lang="kk-KZ" sz="900">
                          <a:effectLst/>
                        </a:rPr>
                        <a:t>9</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Тажибаев Галымжан Куанышбекович</a:t>
                      </a:r>
                      <a:endParaRPr lang="ru-RU" sz="1100">
                        <a:effectLst/>
                        <a:latin typeface="Times New Roman"/>
                        <a:ea typeface="Calibri"/>
                        <a:cs typeface="Times New Roman"/>
                      </a:endParaRPr>
                    </a:p>
                  </a:txBody>
                  <a:tcPr marL="64011" marR="64011" marT="0" marB="0"/>
                </a:tc>
                <a:tc>
                  <a:txBody>
                    <a:bodyPr/>
                    <a:lstStyle/>
                    <a:p>
                      <a:pPr algn="just">
                        <a:lnSpc>
                          <a:spcPct val="115000"/>
                        </a:lnSpc>
                        <a:spcAft>
                          <a:spcPts val="0"/>
                        </a:spcAft>
                      </a:pPr>
                      <a:r>
                        <a:rPr lang="kk-KZ" sz="900">
                          <a:effectLst/>
                        </a:rPr>
                        <a:t>Оқытушы</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Магистр</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 </a:t>
                      </a:r>
                      <a:endParaRPr lang="ru-RU" sz="1100">
                        <a:effectLst/>
                        <a:latin typeface="Times New Roman"/>
                        <a:ea typeface="Calibri"/>
                        <a:cs typeface="Times New Roman"/>
                      </a:endParaRPr>
                    </a:p>
                  </a:txBody>
                  <a:tcPr marL="64011" marR="64011" marT="0" marB="0"/>
                </a:tc>
                <a:tc>
                  <a:txBody>
                    <a:bodyPr/>
                    <a:lstStyle/>
                    <a:p>
                      <a:pPr algn="just">
                        <a:lnSpc>
                          <a:spcPct val="115000"/>
                        </a:lnSpc>
                        <a:spcAft>
                          <a:spcPts val="0"/>
                        </a:spcAft>
                      </a:pPr>
                      <a:r>
                        <a:rPr lang="kk-KZ" sz="700">
                          <a:effectLst/>
                        </a:rPr>
                        <a:t> </a:t>
                      </a:r>
                      <a:endParaRPr lang="ru-RU" sz="1100">
                        <a:effectLst/>
                        <a:latin typeface="Times New Roman"/>
                        <a:ea typeface="Calibri"/>
                        <a:cs typeface="Times New Roman"/>
                      </a:endParaRPr>
                    </a:p>
                  </a:txBody>
                  <a:tcPr marL="64011" marR="64011" marT="0" marB="0"/>
                </a:tc>
              </a:tr>
              <a:tr h="261735">
                <a:tc>
                  <a:txBody>
                    <a:bodyPr/>
                    <a:lstStyle/>
                    <a:p>
                      <a:pPr marL="21590" algn="just">
                        <a:lnSpc>
                          <a:spcPct val="115000"/>
                        </a:lnSpc>
                        <a:spcAft>
                          <a:spcPts val="0"/>
                        </a:spcAft>
                      </a:pPr>
                      <a:r>
                        <a:rPr lang="kk-KZ" sz="900" dirty="0">
                          <a:effectLst/>
                        </a:rPr>
                        <a:t>10</a:t>
                      </a:r>
                      <a:endParaRPr lang="ru-RU" sz="1100" dirty="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Хумар Жанерке</a:t>
                      </a:r>
                      <a:endParaRPr lang="ru-RU" sz="1100">
                        <a:effectLst/>
                        <a:latin typeface="Times New Roman"/>
                        <a:ea typeface="Calibri"/>
                        <a:cs typeface="Times New Roman"/>
                      </a:endParaRPr>
                    </a:p>
                  </a:txBody>
                  <a:tcPr marL="64011" marR="64011" marT="0" marB="0"/>
                </a:tc>
                <a:tc>
                  <a:txBody>
                    <a:bodyPr/>
                    <a:lstStyle/>
                    <a:p>
                      <a:pPr algn="just">
                        <a:lnSpc>
                          <a:spcPct val="115000"/>
                        </a:lnSpc>
                        <a:spcAft>
                          <a:spcPts val="0"/>
                        </a:spcAft>
                      </a:pPr>
                      <a:r>
                        <a:rPr lang="kk-KZ" sz="900">
                          <a:effectLst/>
                        </a:rPr>
                        <a:t>Оқытушы</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Магистр</a:t>
                      </a:r>
                      <a:endParaRPr lang="ru-RU" sz="1100">
                        <a:effectLst/>
                        <a:latin typeface="Times New Roman"/>
                        <a:ea typeface="Calibri"/>
                        <a:cs typeface="Times New Roman"/>
                      </a:endParaRPr>
                    </a:p>
                  </a:txBody>
                  <a:tcPr marL="64011" marR="64011" marT="0" marB="0"/>
                </a:tc>
                <a:tc>
                  <a:txBody>
                    <a:bodyPr/>
                    <a:lstStyle/>
                    <a:p>
                      <a:pPr>
                        <a:lnSpc>
                          <a:spcPct val="115000"/>
                        </a:lnSpc>
                        <a:spcAft>
                          <a:spcPts val="0"/>
                        </a:spcAft>
                      </a:pPr>
                      <a:r>
                        <a:rPr lang="kk-KZ" sz="900">
                          <a:effectLst/>
                        </a:rPr>
                        <a:t> </a:t>
                      </a:r>
                      <a:endParaRPr lang="ru-RU" sz="1100">
                        <a:effectLst/>
                        <a:latin typeface="Times New Roman"/>
                        <a:ea typeface="Calibri"/>
                        <a:cs typeface="Times New Roman"/>
                      </a:endParaRPr>
                    </a:p>
                  </a:txBody>
                  <a:tcPr marL="64011" marR="64011" marT="0" marB="0"/>
                </a:tc>
                <a:tc>
                  <a:txBody>
                    <a:bodyPr/>
                    <a:lstStyle/>
                    <a:p>
                      <a:pPr algn="just">
                        <a:lnSpc>
                          <a:spcPct val="115000"/>
                        </a:lnSpc>
                        <a:spcAft>
                          <a:spcPts val="0"/>
                        </a:spcAft>
                      </a:pPr>
                      <a:r>
                        <a:rPr lang="kk-KZ" sz="700" dirty="0">
                          <a:effectLst/>
                        </a:rPr>
                        <a:t>Сыртқы қосалқы</a:t>
                      </a:r>
                      <a:endParaRPr lang="ru-RU" sz="1100" dirty="0">
                        <a:effectLst/>
                        <a:latin typeface="Times New Roman"/>
                        <a:ea typeface="Calibri"/>
                        <a:cs typeface="Times New Roman"/>
                      </a:endParaRPr>
                    </a:p>
                  </a:txBody>
                  <a:tcPr marL="64011" marR="64011" marT="0" marB="0"/>
                </a:tc>
              </a:tr>
            </a:tbl>
          </a:graphicData>
        </a:graphic>
      </p:graphicFrame>
      <p:sp>
        <p:nvSpPr>
          <p:cNvPr id="2" name="Заголовок 1"/>
          <p:cNvSpPr>
            <a:spLocks noGrp="1"/>
          </p:cNvSpPr>
          <p:nvPr>
            <p:ph type="title"/>
          </p:nvPr>
        </p:nvSpPr>
        <p:spPr>
          <a:xfrm>
            <a:off x="742950" y="527050"/>
            <a:ext cx="10515600" cy="1325563"/>
          </a:xfrm>
        </p:spPr>
        <p:txBody>
          <a:bodyPr/>
          <a:lstStyle/>
          <a:p>
            <a:pPr algn="ctr"/>
            <a:r>
              <a:rPr lang="ru-RU" dirty="0"/>
              <a:t>2022-2023 </a:t>
            </a:r>
            <a:r>
              <a:rPr lang="ru-RU" dirty="0" err="1"/>
              <a:t>оқу</a:t>
            </a:r>
            <a:r>
              <a:rPr lang="ru-RU" dirty="0"/>
              <a:t> </a:t>
            </a:r>
            <a:r>
              <a:rPr lang="ru-RU" dirty="0" err="1" smtClean="0"/>
              <a:t>жылындағы</a:t>
            </a:r>
            <a:r>
              <a:rPr lang="ru-RU" dirty="0" smtClean="0"/>
              <a:t> ОПҚ</a:t>
            </a:r>
            <a:endParaRPr lang="ru-RU" dirty="0"/>
          </a:p>
        </p:txBody>
      </p:sp>
      <p:sp>
        <p:nvSpPr>
          <p:cNvPr id="5" name="Rectangle 1"/>
          <p:cNvSpPr>
            <a:spLocks noChangeArrowheads="1"/>
          </p:cNvSpPr>
          <p:nvPr/>
        </p:nvSpPr>
        <p:spPr bwMode="auto">
          <a:xfrm>
            <a:off x="6457950" y="2241550"/>
            <a:ext cx="463867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8953500" y="2241550"/>
            <a:ext cx="3038475" cy="923330"/>
          </a:xfrm>
          <a:prstGeom prst="rect">
            <a:avLst/>
          </a:prstGeom>
          <a:noFill/>
        </p:spPr>
        <p:txBody>
          <a:bodyPr wrap="square" rtlCol="0">
            <a:spAutoFit/>
          </a:bodyPr>
          <a:lstStyle/>
          <a:p>
            <a:r>
              <a:rPr lang="kk-KZ" dirty="0" smtClean="0"/>
              <a:t>ББ бойынша ғылыми дәрежелілік: 42 пайыз</a:t>
            </a:r>
          </a:p>
          <a:p>
            <a:r>
              <a:rPr lang="kk-KZ" dirty="0" smtClean="0"/>
              <a:t>Кафедра бойынша: 60 пайыз</a:t>
            </a:r>
            <a:endParaRPr lang="ru-RU" dirty="0"/>
          </a:p>
        </p:txBody>
      </p:sp>
    </p:spTree>
    <p:extLst>
      <p:ext uri="{BB962C8B-B14F-4D97-AF65-F5344CB8AC3E}">
        <p14:creationId xmlns:p14="http://schemas.microsoft.com/office/powerpoint/2010/main" val="1915483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pPr marL="0" indent="0">
              <a:buNone/>
            </a:pPr>
            <a:r>
              <a:rPr lang="kk-KZ" dirty="0"/>
              <a:t>Жаңа ББ жасауда ескерілген </a:t>
            </a:r>
            <a:r>
              <a:rPr lang="kk-KZ" dirty="0" smtClean="0"/>
              <a:t>жәйттер:</a:t>
            </a:r>
          </a:p>
          <a:p>
            <a:pPr>
              <a:lnSpc>
                <a:spcPct val="100000"/>
              </a:lnSpc>
            </a:pPr>
            <a:r>
              <a:rPr lang="ru-RU" dirty="0"/>
              <a:t>ББ </a:t>
            </a:r>
            <a:r>
              <a:rPr lang="ru-RU" dirty="0" err="1"/>
              <a:t>қайта</a:t>
            </a:r>
            <a:r>
              <a:rPr lang="ru-RU" dirty="0"/>
              <a:t> </a:t>
            </a:r>
            <a:r>
              <a:rPr lang="ru-RU" dirty="0" err="1"/>
              <a:t>қаралып</a:t>
            </a:r>
            <a:r>
              <a:rPr lang="ru-RU" dirty="0"/>
              <a:t>, </a:t>
            </a:r>
            <a:r>
              <a:rPr lang="ru-RU" dirty="0" err="1"/>
              <a:t>ондағы</a:t>
            </a:r>
            <a:r>
              <a:rPr lang="ru-RU" dirty="0"/>
              <a:t> НОЖ </a:t>
            </a:r>
            <a:r>
              <a:rPr lang="ru-RU" dirty="0" err="1"/>
              <a:t>сараптаудан</a:t>
            </a:r>
            <a:r>
              <a:rPr lang="ru-RU" dirty="0"/>
              <a:t> </a:t>
            </a:r>
            <a:r>
              <a:rPr lang="ru-RU" dirty="0" err="1"/>
              <a:t>өтіп</a:t>
            </a:r>
            <a:r>
              <a:rPr lang="ru-RU" dirty="0"/>
              <a:t>, </a:t>
            </a:r>
            <a:r>
              <a:rPr lang="ru-RU" dirty="0" err="1"/>
              <a:t>кейбір</a:t>
            </a:r>
            <a:r>
              <a:rPr lang="ru-RU" dirty="0"/>
              <a:t> </a:t>
            </a:r>
            <a:r>
              <a:rPr lang="ru-RU" dirty="0" err="1"/>
              <a:t>қайталанатын</a:t>
            </a:r>
            <a:r>
              <a:rPr lang="ru-RU" dirty="0"/>
              <a:t> </a:t>
            </a:r>
            <a:r>
              <a:rPr lang="ru-RU" dirty="0" err="1"/>
              <a:t>пәндерді</a:t>
            </a:r>
            <a:r>
              <a:rPr lang="ru-RU" dirty="0"/>
              <a:t> </a:t>
            </a:r>
            <a:r>
              <a:rPr lang="ru-RU" dirty="0" err="1"/>
              <a:t>ірілендіру</a:t>
            </a:r>
            <a:r>
              <a:rPr lang="ru-RU" dirty="0"/>
              <a:t> </a:t>
            </a:r>
            <a:r>
              <a:rPr lang="ru-RU" dirty="0" err="1"/>
              <a:t>бағытында</a:t>
            </a:r>
            <a:r>
              <a:rPr lang="ru-RU" dirty="0"/>
              <a:t> </a:t>
            </a:r>
            <a:r>
              <a:rPr lang="ru-RU" dirty="0" err="1"/>
              <a:t>ұсыныстар</a:t>
            </a:r>
            <a:r>
              <a:rPr lang="ru-RU" dirty="0"/>
              <a:t> </a:t>
            </a:r>
            <a:r>
              <a:rPr lang="ru-RU" dirty="0" err="1"/>
              <a:t>қарастырылды</a:t>
            </a:r>
            <a:r>
              <a:rPr lang="ru-RU" dirty="0"/>
              <a:t>. </a:t>
            </a:r>
          </a:p>
          <a:p>
            <a:pPr>
              <a:lnSpc>
                <a:spcPct val="100000"/>
              </a:lnSpc>
            </a:pPr>
            <a:r>
              <a:rPr lang="ru-RU" dirty="0" err="1"/>
              <a:t>Соның</a:t>
            </a:r>
            <a:r>
              <a:rPr lang="ru-RU" dirty="0"/>
              <a:t> </a:t>
            </a:r>
            <a:r>
              <a:rPr lang="ru-RU" dirty="0" err="1"/>
              <a:t>нәтижесінде</a:t>
            </a:r>
            <a:r>
              <a:rPr lang="ru-RU" dirty="0"/>
              <a:t> ББ </a:t>
            </a:r>
            <a:r>
              <a:rPr lang="ru-RU" dirty="0" err="1"/>
              <a:t>жаңартылып</a:t>
            </a:r>
            <a:r>
              <a:rPr lang="ru-RU" dirty="0"/>
              <a:t>, </a:t>
            </a:r>
            <a:r>
              <a:rPr lang="ru-RU" dirty="0" err="1"/>
              <a:t>жаңа</a:t>
            </a:r>
            <a:r>
              <a:rPr lang="ru-RU" dirty="0"/>
              <a:t> </a:t>
            </a:r>
            <a:r>
              <a:rPr lang="ru-RU" dirty="0" err="1"/>
              <a:t>әзірленген</a:t>
            </a:r>
            <a:r>
              <a:rPr lang="ru-RU" dirty="0"/>
              <a:t> ББ </a:t>
            </a:r>
            <a:r>
              <a:rPr lang="ru-RU" dirty="0" err="1"/>
              <a:t>аясында</a:t>
            </a:r>
            <a:r>
              <a:rPr lang="ru-RU" dirty="0"/>
              <a:t> </a:t>
            </a:r>
            <a:r>
              <a:rPr lang="ru-RU" dirty="0" err="1"/>
              <a:t>жаңа</a:t>
            </a:r>
            <a:r>
              <a:rPr lang="ru-RU" dirty="0"/>
              <a:t> НОЖ </a:t>
            </a:r>
            <a:r>
              <a:rPr lang="ru-RU" dirty="0" err="1"/>
              <a:t>әзірленді</a:t>
            </a:r>
            <a:r>
              <a:rPr lang="ru-RU" dirty="0"/>
              <a:t>.</a:t>
            </a:r>
          </a:p>
          <a:p>
            <a:pPr>
              <a:lnSpc>
                <a:spcPct val="100000"/>
              </a:lnSpc>
            </a:pPr>
            <a:r>
              <a:rPr lang="ru-RU" dirty="0" err="1"/>
              <a:t>Пәндерді</a:t>
            </a:r>
            <a:r>
              <a:rPr lang="ru-RU" dirty="0"/>
              <a:t> </a:t>
            </a:r>
            <a:r>
              <a:rPr lang="ru-RU" dirty="0" err="1"/>
              <a:t>ірілендіру</a:t>
            </a:r>
            <a:r>
              <a:rPr lang="ru-RU" dirty="0"/>
              <a:t> </a:t>
            </a:r>
            <a:r>
              <a:rPr lang="ru-RU" dirty="0" err="1"/>
              <a:t>екі</a:t>
            </a:r>
            <a:r>
              <a:rPr lang="ru-RU" dirty="0"/>
              <a:t> </a:t>
            </a:r>
            <a:r>
              <a:rPr lang="ru-RU" dirty="0" err="1"/>
              <a:t>бағытта</a:t>
            </a:r>
            <a:r>
              <a:rPr lang="ru-RU" dirty="0"/>
              <a:t> </a:t>
            </a:r>
            <a:r>
              <a:rPr lang="ru-RU" dirty="0" err="1"/>
              <a:t>жүзеге</a:t>
            </a:r>
            <a:r>
              <a:rPr lang="ru-RU" dirty="0"/>
              <a:t> асырылды:1)	</a:t>
            </a:r>
            <a:r>
              <a:rPr lang="ru-RU" dirty="0" err="1"/>
              <a:t>Салалас</a:t>
            </a:r>
            <a:r>
              <a:rPr lang="ru-RU" dirty="0"/>
              <a:t> </a:t>
            </a:r>
            <a:r>
              <a:rPr lang="ru-RU" dirty="0" err="1"/>
              <a:t>пәндерді</a:t>
            </a:r>
            <a:r>
              <a:rPr lang="ru-RU" dirty="0"/>
              <a:t> біріктіру;2)	</a:t>
            </a:r>
            <a:r>
              <a:rPr lang="ru-RU" dirty="0" err="1"/>
              <a:t>Ұқсас</a:t>
            </a:r>
            <a:r>
              <a:rPr lang="ru-RU" dirty="0"/>
              <a:t> </a:t>
            </a:r>
            <a:r>
              <a:rPr lang="ru-RU" dirty="0" err="1"/>
              <a:t>пәндерді</a:t>
            </a:r>
            <a:r>
              <a:rPr lang="ru-RU" dirty="0"/>
              <a:t> </a:t>
            </a:r>
            <a:r>
              <a:rPr lang="ru-RU" dirty="0" err="1"/>
              <a:t>біріктіру</a:t>
            </a:r>
            <a:r>
              <a:rPr lang="ru-RU" dirty="0"/>
              <a:t>.</a:t>
            </a:r>
          </a:p>
          <a:p>
            <a:pPr>
              <a:lnSpc>
                <a:spcPct val="100000"/>
              </a:lnSpc>
            </a:pPr>
            <a:r>
              <a:rPr lang="ru-RU" dirty="0"/>
              <a:t>1.	</a:t>
            </a:r>
            <a:r>
              <a:rPr lang="ru-RU" dirty="0" err="1"/>
              <a:t>Салалас</a:t>
            </a:r>
            <a:r>
              <a:rPr lang="ru-RU" dirty="0"/>
              <a:t> </a:t>
            </a:r>
            <a:r>
              <a:rPr lang="ru-RU" dirty="0" err="1"/>
              <a:t>пәндерді</a:t>
            </a:r>
            <a:r>
              <a:rPr lang="ru-RU" dirty="0"/>
              <a:t> </a:t>
            </a:r>
            <a:r>
              <a:rPr lang="ru-RU" dirty="0" err="1"/>
              <a:t>біріктіру</a:t>
            </a:r>
            <a:r>
              <a:rPr lang="ru-RU" dirty="0"/>
              <a:t> </a:t>
            </a:r>
            <a:r>
              <a:rPr lang="ru-RU" dirty="0" err="1"/>
              <a:t>мақсатында</a:t>
            </a:r>
            <a:r>
              <a:rPr lang="ru-RU" dirty="0"/>
              <a:t>, </a:t>
            </a:r>
            <a:r>
              <a:rPr lang="ru-RU" dirty="0" err="1"/>
              <a:t>мысалы</a:t>
            </a:r>
            <a:r>
              <a:rPr lang="ru-RU" dirty="0"/>
              <a:t>, «</a:t>
            </a:r>
            <a:r>
              <a:rPr lang="ru-RU" dirty="0" err="1"/>
              <a:t>Қазақ</a:t>
            </a:r>
            <a:r>
              <a:rPr lang="ru-RU" dirty="0"/>
              <a:t> </a:t>
            </a:r>
            <a:r>
              <a:rPr lang="ru-RU" dirty="0" err="1"/>
              <a:t>журналистикасының</a:t>
            </a:r>
            <a:r>
              <a:rPr lang="ru-RU" dirty="0"/>
              <a:t> </a:t>
            </a:r>
            <a:r>
              <a:rPr lang="ru-RU" dirty="0" err="1"/>
              <a:t>тарихы</a:t>
            </a:r>
            <a:r>
              <a:rPr lang="ru-RU" dirty="0"/>
              <a:t>» (5 кредит), «</a:t>
            </a:r>
            <a:r>
              <a:rPr lang="ru-RU" dirty="0" err="1"/>
              <a:t>Шетел</a:t>
            </a:r>
            <a:r>
              <a:rPr lang="ru-RU" dirty="0"/>
              <a:t> </a:t>
            </a:r>
            <a:r>
              <a:rPr lang="ru-RU" dirty="0" err="1"/>
              <a:t>журналистикасы</a:t>
            </a:r>
            <a:r>
              <a:rPr lang="ru-RU" dirty="0"/>
              <a:t>» (5 кредит) </a:t>
            </a:r>
            <a:r>
              <a:rPr lang="ru-RU" dirty="0" err="1"/>
              <a:t>сияқты</a:t>
            </a:r>
            <a:r>
              <a:rPr lang="ru-RU" dirty="0"/>
              <a:t> </a:t>
            </a:r>
            <a:r>
              <a:rPr lang="ru-RU" dirty="0" err="1"/>
              <a:t>пәндер</a:t>
            </a:r>
            <a:r>
              <a:rPr lang="ru-RU" dirty="0"/>
              <a:t> </a:t>
            </a:r>
            <a:r>
              <a:rPr lang="ru-RU" dirty="0" err="1"/>
              <a:t>біріктіріліп</a:t>
            </a:r>
            <a:r>
              <a:rPr lang="ru-RU" dirty="0"/>
              <a:t>, «Журналистика </a:t>
            </a:r>
            <a:r>
              <a:rPr lang="ru-RU" dirty="0" err="1"/>
              <a:t>тарихы</a:t>
            </a:r>
            <a:r>
              <a:rPr lang="ru-RU" dirty="0"/>
              <a:t>» (5 кредит) </a:t>
            </a:r>
            <a:r>
              <a:rPr lang="ru-RU" dirty="0" err="1"/>
              <a:t>пәні</a:t>
            </a:r>
            <a:r>
              <a:rPr lang="ru-RU" dirty="0"/>
              <a:t> </a:t>
            </a:r>
            <a:r>
              <a:rPr lang="ru-RU" dirty="0" err="1"/>
              <a:t>деген</a:t>
            </a:r>
            <a:r>
              <a:rPr lang="ru-RU" dirty="0"/>
              <a:t> </a:t>
            </a:r>
            <a:r>
              <a:rPr lang="ru-RU" dirty="0" err="1"/>
              <a:t>жаңа</a:t>
            </a:r>
            <a:r>
              <a:rPr lang="ru-RU" dirty="0"/>
              <a:t> </a:t>
            </a:r>
            <a:r>
              <a:rPr lang="ru-RU" dirty="0" err="1"/>
              <a:t>атау</a:t>
            </a:r>
            <a:r>
              <a:rPr lang="ru-RU" dirty="0"/>
              <a:t> </a:t>
            </a:r>
            <a:r>
              <a:rPr lang="ru-RU" dirty="0" err="1"/>
              <a:t>берілді</a:t>
            </a:r>
            <a:r>
              <a:rPr lang="ru-RU" dirty="0"/>
              <a:t>. </a:t>
            </a:r>
            <a:r>
              <a:rPr lang="ru-RU" dirty="0" err="1"/>
              <a:t>Сол</a:t>
            </a:r>
            <a:r>
              <a:rPr lang="ru-RU" dirty="0"/>
              <a:t> </a:t>
            </a:r>
            <a:r>
              <a:rPr lang="ru-RU" dirty="0" err="1"/>
              <a:t>сияқты</a:t>
            </a:r>
            <a:r>
              <a:rPr lang="ru-RU" dirty="0"/>
              <a:t> «</a:t>
            </a:r>
            <a:r>
              <a:rPr lang="ru-RU" dirty="0" err="1"/>
              <a:t>Телерадио</a:t>
            </a:r>
            <a:r>
              <a:rPr lang="ru-RU" dirty="0"/>
              <a:t>-журналистика» (5 кредит), «Телесценарий </a:t>
            </a:r>
            <a:r>
              <a:rPr lang="ru-RU" dirty="0" err="1"/>
              <a:t>өнері</a:t>
            </a:r>
            <a:r>
              <a:rPr lang="ru-RU" dirty="0"/>
              <a:t>» (5 кредит) </a:t>
            </a:r>
            <a:r>
              <a:rPr lang="ru-RU" dirty="0" err="1"/>
              <a:t>сияқты</a:t>
            </a:r>
            <a:r>
              <a:rPr lang="ru-RU" dirty="0"/>
              <a:t> </a:t>
            </a:r>
            <a:r>
              <a:rPr lang="ru-RU" dirty="0" err="1"/>
              <a:t>салалас</a:t>
            </a:r>
            <a:r>
              <a:rPr lang="ru-RU" dirty="0"/>
              <a:t> </a:t>
            </a:r>
            <a:r>
              <a:rPr lang="ru-RU" dirty="0" err="1"/>
              <a:t>пәндер</a:t>
            </a:r>
            <a:r>
              <a:rPr lang="ru-RU" dirty="0"/>
              <a:t> «</a:t>
            </a:r>
            <a:r>
              <a:rPr lang="ru-RU" dirty="0" err="1"/>
              <a:t>Телерадио</a:t>
            </a:r>
            <a:r>
              <a:rPr lang="ru-RU" dirty="0"/>
              <a:t> журналистика» (5 кредит) </a:t>
            </a:r>
            <a:r>
              <a:rPr lang="ru-RU" dirty="0" err="1"/>
              <a:t>пәні</a:t>
            </a:r>
            <a:r>
              <a:rPr lang="ru-RU" dirty="0"/>
              <a:t> </a:t>
            </a:r>
            <a:r>
              <a:rPr lang="ru-RU" dirty="0" err="1"/>
              <a:t>болып</a:t>
            </a:r>
            <a:r>
              <a:rPr lang="ru-RU" dirty="0"/>
              <a:t> </a:t>
            </a:r>
            <a:r>
              <a:rPr lang="ru-RU" dirty="0" err="1"/>
              <a:t>бірікті</a:t>
            </a:r>
            <a:r>
              <a:rPr lang="ru-RU" dirty="0"/>
              <a:t>. 2.	</a:t>
            </a:r>
            <a:r>
              <a:rPr lang="ru-RU" dirty="0" err="1"/>
              <a:t>Ұқсас</a:t>
            </a:r>
            <a:r>
              <a:rPr lang="ru-RU" dirty="0"/>
              <a:t> </a:t>
            </a:r>
            <a:r>
              <a:rPr lang="ru-RU" dirty="0" err="1"/>
              <a:t>пәндерді</a:t>
            </a:r>
            <a:r>
              <a:rPr lang="ru-RU" dirty="0"/>
              <a:t> </a:t>
            </a:r>
            <a:r>
              <a:rPr lang="ru-RU" dirty="0" err="1"/>
              <a:t>біріктіру</a:t>
            </a:r>
            <a:r>
              <a:rPr lang="ru-RU" dirty="0"/>
              <a:t> </a:t>
            </a:r>
            <a:r>
              <a:rPr lang="ru-RU" dirty="0" err="1"/>
              <a:t>мақсатында</a:t>
            </a:r>
            <a:r>
              <a:rPr lang="ru-RU" dirty="0"/>
              <a:t>, «</a:t>
            </a:r>
            <a:r>
              <a:rPr lang="ru-RU" dirty="0" err="1"/>
              <a:t>Телемонтаж</a:t>
            </a:r>
            <a:r>
              <a:rPr lang="ru-RU" dirty="0"/>
              <a:t> </a:t>
            </a:r>
            <a:r>
              <a:rPr lang="ru-RU" dirty="0" err="1"/>
              <a:t>негіздері</a:t>
            </a:r>
            <a:r>
              <a:rPr lang="ru-RU" dirty="0"/>
              <a:t>» (5 кредит), «Радио </a:t>
            </a:r>
            <a:r>
              <a:rPr lang="ru-RU" dirty="0" err="1"/>
              <a:t>хабарларын</a:t>
            </a:r>
            <a:r>
              <a:rPr lang="ru-RU" dirty="0"/>
              <a:t> </a:t>
            </a:r>
            <a:r>
              <a:rPr lang="ru-RU" dirty="0" err="1"/>
              <a:t>монтаждау</a:t>
            </a:r>
            <a:r>
              <a:rPr lang="ru-RU" dirty="0"/>
              <a:t>» (5 кредит), «Теле </a:t>
            </a:r>
            <a:r>
              <a:rPr lang="ru-RU" dirty="0" err="1"/>
              <a:t>хабарларын</a:t>
            </a:r>
            <a:r>
              <a:rPr lang="ru-RU" dirty="0"/>
              <a:t> </a:t>
            </a:r>
            <a:r>
              <a:rPr lang="ru-RU" dirty="0" err="1"/>
              <a:t>монтаждау</a:t>
            </a:r>
            <a:r>
              <a:rPr lang="ru-RU" dirty="0"/>
              <a:t>» (5 кредит) </a:t>
            </a:r>
            <a:r>
              <a:rPr lang="ru-RU" dirty="0" err="1"/>
              <a:t>сияқты</a:t>
            </a:r>
            <a:r>
              <a:rPr lang="ru-RU" dirty="0"/>
              <a:t> </a:t>
            </a:r>
            <a:r>
              <a:rPr lang="ru-RU" dirty="0" err="1"/>
              <a:t>ұқсас</a:t>
            </a:r>
            <a:r>
              <a:rPr lang="ru-RU" dirty="0"/>
              <a:t> </a:t>
            </a:r>
            <a:r>
              <a:rPr lang="ru-RU" dirty="0" err="1"/>
              <a:t>пәндер</a:t>
            </a:r>
            <a:r>
              <a:rPr lang="ru-RU" dirty="0"/>
              <a:t> «Теле-радиожурналистика </a:t>
            </a:r>
            <a:r>
              <a:rPr lang="ru-RU" dirty="0" err="1"/>
              <a:t>және</a:t>
            </a:r>
            <a:r>
              <a:rPr lang="ru-RU" dirty="0"/>
              <a:t>  </a:t>
            </a:r>
            <a:r>
              <a:rPr lang="ru-RU" dirty="0" err="1"/>
              <a:t>жаңалықтар</a:t>
            </a:r>
            <a:r>
              <a:rPr lang="ru-RU" dirty="0"/>
              <a:t> </a:t>
            </a:r>
            <a:r>
              <a:rPr lang="ru-RU" dirty="0" err="1"/>
              <a:t>журналистикасы</a:t>
            </a:r>
            <a:r>
              <a:rPr lang="ru-RU" dirty="0"/>
              <a:t>» (5 кредит) </a:t>
            </a:r>
            <a:r>
              <a:rPr lang="ru-RU" dirty="0" err="1"/>
              <a:t>пәні</a:t>
            </a:r>
            <a:r>
              <a:rPr lang="ru-RU" dirty="0"/>
              <a:t> </a:t>
            </a:r>
            <a:r>
              <a:rPr lang="ru-RU" dirty="0" err="1"/>
              <a:t>болып</a:t>
            </a:r>
            <a:r>
              <a:rPr lang="ru-RU" dirty="0"/>
              <a:t> </a:t>
            </a:r>
            <a:r>
              <a:rPr lang="ru-RU" dirty="0" err="1"/>
              <a:t>бірікті</a:t>
            </a:r>
            <a:r>
              <a:rPr lang="ru-RU" dirty="0"/>
              <a:t>. </a:t>
            </a:r>
            <a:r>
              <a:rPr lang="ru-RU" dirty="0" err="1"/>
              <a:t>Осылайша</a:t>
            </a:r>
            <a:r>
              <a:rPr lang="ru-RU" dirty="0"/>
              <a:t>, </a:t>
            </a:r>
            <a:r>
              <a:rPr lang="ru-RU" dirty="0" err="1"/>
              <a:t>пәндер</a:t>
            </a:r>
            <a:r>
              <a:rPr lang="ru-RU" dirty="0"/>
              <a:t> </a:t>
            </a:r>
            <a:r>
              <a:rPr lang="ru-RU" dirty="0" err="1"/>
              <a:t>біріктіріліп</a:t>
            </a:r>
            <a:r>
              <a:rPr lang="ru-RU" dirty="0"/>
              <a:t>, </a:t>
            </a:r>
            <a:r>
              <a:rPr lang="ru-RU" dirty="0" err="1"/>
              <a:t>модульдерге</a:t>
            </a:r>
            <a:r>
              <a:rPr lang="ru-RU" dirty="0"/>
              <a:t> </a:t>
            </a:r>
            <a:r>
              <a:rPr lang="ru-RU" dirty="0" err="1"/>
              <a:t>жинақталды</a:t>
            </a:r>
            <a:r>
              <a:rPr lang="ru-RU" dirty="0"/>
              <a:t>.</a:t>
            </a:r>
          </a:p>
          <a:p>
            <a:endParaRPr lang="ru-RU" dirty="0"/>
          </a:p>
        </p:txBody>
      </p:sp>
      <p:sp>
        <p:nvSpPr>
          <p:cNvPr id="2" name="Заголовок 1"/>
          <p:cNvSpPr>
            <a:spLocks noGrp="1"/>
          </p:cNvSpPr>
          <p:nvPr>
            <p:ph type="title"/>
          </p:nvPr>
        </p:nvSpPr>
        <p:spPr/>
        <p:txBody>
          <a:bodyPr>
            <a:normAutofit fontScale="90000"/>
          </a:bodyPr>
          <a:lstStyle/>
          <a:p>
            <a:pPr algn="ctr"/>
            <a:r>
              <a:rPr lang="kk-KZ" dirty="0" smtClean="0"/>
              <a:t>Оқу-әдістемелік қамтамасыз етілуі</a:t>
            </a:r>
            <a:br>
              <a:rPr lang="kk-KZ" dirty="0" smtClean="0"/>
            </a:br>
            <a:r>
              <a:rPr lang="kk-KZ" dirty="0" smtClean="0"/>
              <a:t>Инфраструктура</a:t>
            </a:r>
            <a:endParaRPr lang="ru-RU" dirty="0"/>
          </a:p>
        </p:txBody>
      </p:sp>
    </p:spTree>
    <p:extLst>
      <p:ext uri="{BB962C8B-B14F-4D97-AF65-F5344CB8AC3E}">
        <p14:creationId xmlns:p14="http://schemas.microsoft.com/office/powerpoint/2010/main" val="208232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r>
              <a:rPr lang="kk-KZ" dirty="0" smtClean="0">
                <a:latin typeface="Times New Roman" pitchFamily="18" charset="0"/>
                <a:cs typeface="Times New Roman" pitchFamily="18" charset="0"/>
              </a:rPr>
              <a:t>Коммуникация</a:t>
            </a:r>
            <a:endParaRPr lang="en-US"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Әлеуметтік дағдылар</a:t>
            </a:r>
          </a:p>
          <a:p>
            <a:r>
              <a:rPr lang="kk-KZ" dirty="0" smtClean="0">
                <a:latin typeface="Times New Roman" pitchFamily="18" charset="0"/>
                <a:cs typeface="Times New Roman" pitchFamily="18" charset="0"/>
              </a:rPr>
              <a:t>Шығармашылық, инновация</a:t>
            </a:r>
            <a:endParaRPr lang="en-US"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Білімін өз саласында қолдану</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Басқарушылық-ұйымдастырушылық </a:t>
            </a:r>
            <a:r>
              <a:rPr lang="kk-KZ" dirty="0" smtClean="0">
                <a:latin typeface="Times New Roman" pitchFamily="18" charset="0"/>
                <a:cs typeface="Times New Roman" pitchFamily="18" charset="0"/>
              </a:rPr>
              <a:t>қабілет</a:t>
            </a:r>
          </a:p>
          <a:p>
            <a:r>
              <a:rPr lang="kk-KZ" dirty="0" smtClean="0">
                <a:latin typeface="Times New Roman" pitchFamily="18" charset="0"/>
                <a:cs typeface="Times New Roman" pitchFamily="18" charset="0"/>
              </a:rPr>
              <a:t>Зерттеу</a:t>
            </a:r>
            <a:r>
              <a:rPr lang="kk-KZ" dirty="0">
                <a:latin typeface="Times New Roman" pitchFamily="18" charset="0"/>
                <a:cs typeface="Times New Roman" pitchFamily="18" charset="0"/>
              </a:rPr>
              <a:t>, жобалау және талдау </a:t>
            </a:r>
            <a:r>
              <a:rPr lang="kk-KZ" dirty="0" smtClean="0">
                <a:latin typeface="Times New Roman" pitchFamily="18" charset="0"/>
                <a:cs typeface="Times New Roman" pitchFamily="18" charset="0"/>
              </a:rPr>
              <a:t>дағдылары</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Мәдени </a:t>
            </a:r>
            <a:r>
              <a:rPr lang="kk-KZ" dirty="0">
                <a:latin typeface="Times New Roman" pitchFamily="18" charset="0"/>
                <a:cs typeface="Times New Roman" pitchFamily="18" charset="0"/>
              </a:rPr>
              <a:t>құзыреттілік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Ақпараттық-технологиялық </a:t>
            </a:r>
            <a:r>
              <a:rPr lang="kk-KZ" dirty="0" smtClean="0">
                <a:latin typeface="Times New Roman" pitchFamily="18" charset="0"/>
                <a:cs typeface="Times New Roman" pitchFamily="18" charset="0"/>
              </a:rPr>
              <a:t>дағдылар</a:t>
            </a:r>
            <a:endParaRPr lang="ru-RU" dirty="0">
              <a:latin typeface="Times New Roman" pitchFamily="18" charset="0"/>
              <a:cs typeface="Times New Roman" pitchFamily="18" charset="0"/>
            </a:endParaRPr>
          </a:p>
          <a:p>
            <a:endParaRPr lang="ru-RU" dirty="0"/>
          </a:p>
          <a:p>
            <a:endParaRPr lang="en-US" dirty="0" smtClean="0"/>
          </a:p>
        </p:txBody>
      </p:sp>
      <p:sp>
        <p:nvSpPr>
          <p:cNvPr id="4" name="Заголовок 1">
            <a:extLst>
              <a:ext uri="{FF2B5EF4-FFF2-40B4-BE49-F238E27FC236}">
                <a16:creationId xmlns="" xmlns:a16="http://schemas.microsoft.com/office/drawing/2014/main" id="{AD0C2CCC-0A61-5EFC-EC0C-A239319DF2E5}"/>
              </a:ext>
            </a:extLst>
          </p:cNvPr>
          <p:cNvSpPr>
            <a:spLocks noGrp="1"/>
          </p:cNvSpPr>
          <p:nvPr>
            <p:ph type="title"/>
          </p:nvPr>
        </p:nvSpPr>
        <p:spPr/>
        <p:txBody>
          <a:bodyPr>
            <a:normAutofit fontScale="90000"/>
          </a:bodyPr>
          <a:lstStyle/>
          <a:p>
            <a:pPr algn="ctr"/>
            <a:r>
              <a:rPr lang="kk-KZ" b="1" dirty="0" smtClean="0"/>
              <a:t>6В03239-Журналистика БББ </a:t>
            </a:r>
            <a:r>
              <a:rPr lang="kk-KZ" b="1" dirty="0"/>
              <a:t>негізгі атрибуттары</a:t>
            </a:r>
            <a:endParaRPr lang="ru-RU"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476375"/>
            <a:ext cx="10515600" cy="4700588"/>
          </a:xfrm>
        </p:spPr>
        <p:txBody>
          <a:bodyPr>
            <a:noAutofit/>
          </a:bodyPr>
          <a:lstStyle/>
          <a:p>
            <a:pPr>
              <a:lnSpc>
                <a:spcPct val="100000"/>
              </a:lnSpc>
            </a:pPr>
            <a:r>
              <a:rPr lang="ru-RU" sz="1800" dirty="0" smtClean="0"/>
              <a:t>ББ </a:t>
            </a:r>
            <a:r>
              <a:rPr lang="ru-RU" sz="1800" dirty="0" err="1"/>
              <a:t>қайта</a:t>
            </a:r>
            <a:r>
              <a:rPr lang="ru-RU" sz="1800" dirty="0"/>
              <a:t> </a:t>
            </a:r>
            <a:r>
              <a:rPr lang="ru-RU" sz="1800" dirty="0" err="1"/>
              <a:t>қаралып</a:t>
            </a:r>
            <a:r>
              <a:rPr lang="ru-RU" sz="1800" dirty="0"/>
              <a:t>, </a:t>
            </a:r>
            <a:r>
              <a:rPr lang="ru-RU" sz="1800" dirty="0" err="1"/>
              <a:t>ондағы</a:t>
            </a:r>
            <a:r>
              <a:rPr lang="ru-RU" sz="1800" dirty="0"/>
              <a:t> НОЖ </a:t>
            </a:r>
            <a:r>
              <a:rPr lang="ru-RU" sz="1800" dirty="0" err="1"/>
              <a:t>сараптаудан</a:t>
            </a:r>
            <a:r>
              <a:rPr lang="ru-RU" sz="1800" dirty="0"/>
              <a:t> </a:t>
            </a:r>
            <a:r>
              <a:rPr lang="ru-RU" sz="1800" dirty="0" err="1"/>
              <a:t>өтіп</a:t>
            </a:r>
            <a:r>
              <a:rPr lang="ru-RU" sz="1800" dirty="0"/>
              <a:t>, </a:t>
            </a:r>
            <a:r>
              <a:rPr lang="ru-RU" sz="1800" dirty="0" err="1"/>
              <a:t>кейбір</a:t>
            </a:r>
            <a:r>
              <a:rPr lang="ru-RU" sz="1800" dirty="0"/>
              <a:t> </a:t>
            </a:r>
            <a:r>
              <a:rPr lang="ru-RU" sz="1800" dirty="0" err="1"/>
              <a:t>қайталанатын</a:t>
            </a:r>
            <a:r>
              <a:rPr lang="ru-RU" sz="1800" dirty="0"/>
              <a:t> </a:t>
            </a:r>
            <a:r>
              <a:rPr lang="ru-RU" sz="1800" dirty="0" err="1"/>
              <a:t>пәндерді</a:t>
            </a:r>
            <a:r>
              <a:rPr lang="ru-RU" sz="1800" dirty="0"/>
              <a:t> </a:t>
            </a:r>
            <a:r>
              <a:rPr lang="ru-RU" sz="1800" dirty="0" err="1"/>
              <a:t>ірілендіру</a:t>
            </a:r>
            <a:r>
              <a:rPr lang="ru-RU" sz="1800" dirty="0"/>
              <a:t> </a:t>
            </a:r>
            <a:r>
              <a:rPr lang="ru-RU" sz="1800" dirty="0" err="1"/>
              <a:t>бағытында</a:t>
            </a:r>
            <a:r>
              <a:rPr lang="ru-RU" sz="1800" dirty="0"/>
              <a:t> </a:t>
            </a:r>
            <a:r>
              <a:rPr lang="ru-RU" sz="1800" dirty="0" err="1"/>
              <a:t>ұсыныстар</a:t>
            </a:r>
            <a:r>
              <a:rPr lang="ru-RU" sz="1800" dirty="0"/>
              <a:t> </a:t>
            </a:r>
            <a:r>
              <a:rPr lang="ru-RU" sz="1800" dirty="0" err="1"/>
              <a:t>қарастырылды</a:t>
            </a:r>
            <a:r>
              <a:rPr lang="ru-RU" sz="1800" dirty="0"/>
              <a:t>. </a:t>
            </a:r>
            <a:endParaRPr lang="ru-RU" sz="1800" dirty="0" smtClean="0"/>
          </a:p>
          <a:p>
            <a:pPr>
              <a:lnSpc>
                <a:spcPct val="100000"/>
              </a:lnSpc>
            </a:pPr>
            <a:r>
              <a:rPr lang="ru-RU" sz="1800" dirty="0" err="1" smtClean="0"/>
              <a:t>Соның</a:t>
            </a:r>
            <a:r>
              <a:rPr lang="ru-RU" sz="1800" dirty="0" smtClean="0"/>
              <a:t> </a:t>
            </a:r>
            <a:r>
              <a:rPr lang="ru-RU" sz="1800" dirty="0" err="1"/>
              <a:t>нәтижесінде</a:t>
            </a:r>
            <a:r>
              <a:rPr lang="ru-RU" sz="1800" dirty="0"/>
              <a:t> ББ </a:t>
            </a:r>
            <a:r>
              <a:rPr lang="ru-RU" sz="1800" dirty="0" err="1"/>
              <a:t>жаңартылып</a:t>
            </a:r>
            <a:r>
              <a:rPr lang="ru-RU" sz="1800" dirty="0"/>
              <a:t>, </a:t>
            </a:r>
            <a:r>
              <a:rPr lang="ru-RU" sz="1800" dirty="0" err="1"/>
              <a:t>жаңа</a:t>
            </a:r>
            <a:r>
              <a:rPr lang="ru-RU" sz="1800" dirty="0"/>
              <a:t> </a:t>
            </a:r>
            <a:r>
              <a:rPr lang="ru-RU" sz="1800" dirty="0" err="1"/>
              <a:t>әзірленген</a:t>
            </a:r>
            <a:r>
              <a:rPr lang="ru-RU" sz="1800" dirty="0"/>
              <a:t> ББ </a:t>
            </a:r>
            <a:r>
              <a:rPr lang="ru-RU" sz="1800" dirty="0" err="1"/>
              <a:t>аясында</a:t>
            </a:r>
            <a:r>
              <a:rPr lang="ru-RU" sz="1800" dirty="0"/>
              <a:t> </a:t>
            </a:r>
            <a:r>
              <a:rPr lang="ru-RU" sz="1800" dirty="0" err="1"/>
              <a:t>жаңа</a:t>
            </a:r>
            <a:r>
              <a:rPr lang="ru-RU" sz="1800" dirty="0"/>
              <a:t> НОЖ </a:t>
            </a:r>
            <a:r>
              <a:rPr lang="ru-RU" sz="1800" dirty="0" err="1"/>
              <a:t>әзірленді</a:t>
            </a:r>
            <a:r>
              <a:rPr lang="ru-RU" sz="1800" dirty="0" smtClean="0"/>
              <a:t>.</a:t>
            </a:r>
          </a:p>
          <a:p>
            <a:pPr>
              <a:lnSpc>
                <a:spcPct val="100000"/>
              </a:lnSpc>
            </a:pPr>
            <a:r>
              <a:rPr lang="ru-RU" sz="1800" dirty="0" err="1" smtClean="0"/>
              <a:t>Пәндерді</a:t>
            </a:r>
            <a:r>
              <a:rPr lang="ru-RU" sz="1800" dirty="0" smtClean="0"/>
              <a:t> </a:t>
            </a:r>
            <a:r>
              <a:rPr lang="ru-RU" sz="1800" dirty="0" err="1"/>
              <a:t>ірілендіру</a:t>
            </a:r>
            <a:r>
              <a:rPr lang="ru-RU" sz="1800" dirty="0"/>
              <a:t> </a:t>
            </a:r>
            <a:r>
              <a:rPr lang="ru-RU" sz="1800" dirty="0" err="1"/>
              <a:t>екі</a:t>
            </a:r>
            <a:r>
              <a:rPr lang="ru-RU" sz="1800" dirty="0"/>
              <a:t> </a:t>
            </a:r>
            <a:r>
              <a:rPr lang="ru-RU" sz="1800" dirty="0" err="1"/>
              <a:t>бағытта</a:t>
            </a:r>
            <a:r>
              <a:rPr lang="ru-RU" sz="1800" dirty="0"/>
              <a:t> </a:t>
            </a:r>
            <a:r>
              <a:rPr lang="ru-RU" sz="1800" dirty="0" err="1"/>
              <a:t>жүзеге</a:t>
            </a:r>
            <a:r>
              <a:rPr lang="ru-RU" sz="1800" dirty="0"/>
              <a:t> асырылды:1)	</a:t>
            </a:r>
            <a:r>
              <a:rPr lang="ru-RU" sz="1800" dirty="0" err="1"/>
              <a:t>Салалас</a:t>
            </a:r>
            <a:r>
              <a:rPr lang="ru-RU" sz="1800" dirty="0"/>
              <a:t> </a:t>
            </a:r>
            <a:r>
              <a:rPr lang="ru-RU" sz="1800" dirty="0" err="1"/>
              <a:t>пәндерді</a:t>
            </a:r>
            <a:r>
              <a:rPr lang="ru-RU" sz="1800" dirty="0"/>
              <a:t> біріктіру;2)	</a:t>
            </a:r>
            <a:r>
              <a:rPr lang="ru-RU" sz="1800" dirty="0" err="1"/>
              <a:t>Ұқсас</a:t>
            </a:r>
            <a:r>
              <a:rPr lang="ru-RU" sz="1800" dirty="0"/>
              <a:t> </a:t>
            </a:r>
            <a:r>
              <a:rPr lang="ru-RU" sz="1800" dirty="0" err="1"/>
              <a:t>пәндерді</a:t>
            </a:r>
            <a:r>
              <a:rPr lang="ru-RU" sz="1800" dirty="0"/>
              <a:t> </a:t>
            </a:r>
            <a:r>
              <a:rPr lang="ru-RU" sz="1800" dirty="0" err="1"/>
              <a:t>біріктіру</a:t>
            </a:r>
            <a:r>
              <a:rPr lang="ru-RU" sz="1800" dirty="0" smtClean="0"/>
              <a:t>.</a:t>
            </a:r>
          </a:p>
          <a:p>
            <a:pPr>
              <a:lnSpc>
                <a:spcPct val="100000"/>
              </a:lnSpc>
            </a:pPr>
            <a:r>
              <a:rPr lang="ru-RU" sz="1800" dirty="0" smtClean="0"/>
              <a:t>1</a:t>
            </a:r>
            <a:r>
              <a:rPr lang="ru-RU" sz="1800" dirty="0"/>
              <a:t>.	</a:t>
            </a:r>
            <a:r>
              <a:rPr lang="ru-RU" sz="1800" dirty="0" err="1"/>
              <a:t>Салалас</a:t>
            </a:r>
            <a:r>
              <a:rPr lang="ru-RU" sz="1800" dirty="0"/>
              <a:t> </a:t>
            </a:r>
            <a:r>
              <a:rPr lang="ru-RU" sz="1800" dirty="0" err="1"/>
              <a:t>пәндерді</a:t>
            </a:r>
            <a:r>
              <a:rPr lang="ru-RU" sz="1800" dirty="0"/>
              <a:t> </a:t>
            </a:r>
            <a:r>
              <a:rPr lang="ru-RU" sz="1800" dirty="0" err="1"/>
              <a:t>біріктіру</a:t>
            </a:r>
            <a:r>
              <a:rPr lang="ru-RU" sz="1800" dirty="0"/>
              <a:t> </a:t>
            </a:r>
            <a:r>
              <a:rPr lang="ru-RU" sz="1800" dirty="0" err="1"/>
              <a:t>мақсатында</a:t>
            </a:r>
            <a:r>
              <a:rPr lang="ru-RU" sz="1800" dirty="0"/>
              <a:t>, </a:t>
            </a:r>
            <a:r>
              <a:rPr lang="ru-RU" sz="1800" dirty="0" err="1"/>
              <a:t>мысалы</a:t>
            </a:r>
            <a:r>
              <a:rPr lang="ru-RU" sz="1800" dirty="0"/>
              <a:t>, «</a:t>
            </a:r>
            <a:r>
              <a:rPr lang="ru-RU" sz="1800" dirty="0" err="1"/>
              <a:t>Қазақ</a:t>
            </a:r>
            <a:r>
              <a:rPr lang="ru-RU" sz="1800" dirty="0"/>
              <a:t> </a:t>
            </a:r>
            <a:r>
              <a:rPr lang="ru-RU" sz="1800" dirty="0" err="1"/>
              <a:t>журналистикасының</a:t>
            </a:r>
            <a:r>
              <a:rPr lang="ru-RU" sz="1800" dirty="0"/>
              <a:t> </a:t>
            </a:r>
            <a:r>
              <a:rPr lang="ru-RU" sz="1800" dirty="0" err="1"/>
              <a:t>тарихы</a:t>
            </a:r>
            <a:r>
              <a:rPr lang="ru-RU" sz="1800" dirty="0"/>
              <a:t>» (5 кредит), «</a:t>
            </a:r>
            <a:r>
              <a:rPr lang="ru-RU" sz="1800" dirty="0" err="1"/>
              <a:t>Шетел</a:t>
            </a:r>
            <a:r>
              <a:rPr lang="ru-RU" sz="1800" dirty="0"/>
              <a:t> </a:t>
            </a:r>
            <a:r>
              <a:rPr lang="ru-RU" sz="1800" dirty="0" err="1"/>
              <a:t>журналистикасы</a:t>
            </a:r>
            <a:r>
              <a:rPr lang="ru-RU" sz="1800" dirty="0"/>
              <a:t>» (5 кредит) </a:t>
            </a:r>
            <a:r>
              <a:rPr lang="ru-RU" sz="1800" dirty="0" err="1"/>
              <a:t>сияқты</a:t>
            </a:r>
            <a:r>
              <a:rPr lang="ru-RU" sz="1800" dirty="0"/>
              <a:t> </a:t>
            </a:r>
            <a:r>
              <a:rPr lang="ru-RU" sz="1800" dirty="0" err="1"/>
              <a:t>пәндер</a:t>
            </a:r>
            <a:r>
              <a:rPr lang="ru-RU" sz="1800" dirty="0"/>
              <a:t> </a:t>
            </a:r>
            <a:r>
              <a:rPr lang="ru-RU" sz="1800" dirty="0" err="1"/>
              <a:t>біріктіріліп</a:t>
            </a:r>
            <a:r>
              <a:rPr lang="ru-RU" sz="1800" dirty="0"/>
              <a:t>, «Журналистика </a:t>
            </a:r>
            <a:r>
              <a:rPr lang="ru-RU" sz="1800" dirty="0" err="1"/>
              <a:t>тарихы</a:t>
            </a:r>
            <a:r>
              <a:rPr lang="ru-RU" sz="1800" dirty="0"/>
              <a:t>» (5 кредит) </a:t>
            </a:r>
            <a:r>
              <a:rPr lang="ru-RU" sz="1800" dirty="0" err="1"/>
              <a:t>пәні</a:t>
            </a:r>
            <a:r>
              <a:rPr lang="ru-RU" sz="1800" dirty="0"/>
              <a:t> </a:t>
            </a:r>
            <a:r>
              <a:rPr lang="ru-RU" sz="1800" dirty="0" err="1"/>
              <a:t>деген</a:t>
            </a:r>
            <a:r>
              <a:rPr lang="ru-RU" sz="1800" dirty="0"/>
              <a:t> </a:t>
            </a:r>
            <a:r>
              <a:rPr lang="ru-RU" sz="1800" dirty="0" err="1"/>
              <a:t>жаңа</a:t>
            </a:r>
            <a:r>
              <a:rPr lang="ru-RU" sz="1800" dirty="0"/>
              <a:t> </a:t>
            </a:r>
            <a:r>
              <a:rPr lang="ru-RU" sz="1800" dirty="0" err="1"/>
              <a:t>атау</a:t>
            </a:r>
            <a:r>
              <a:rPr lang="ru-RU" sz="1800" dirty="0"/>
              <a:t> </a:t>
            </a:r>
            <a:r>
              <a:rPr lang="ru-RU" sz="1800" dirty="0" err="1"/>
              <a:t>берілді</a:t>
            </a:r>
            <a:r>
              <a:rPr lang="ru-RU" sz="1800" dirty="0"/>
              <a:t>. </a:t>
            </a:r>
            <a:r>
              <a:rPr lang="ru-RU" sz="1800" dirty="0" err="1"/>
              <a:t>Сол</a:t>
            </a:r>
            <a:r>
              <a:rPr lang="ru-RU" sz="1800" dirty="0"/>
              <a:t> </a:t>
            </a:r>
            <a:r>
              <a:rPr lang="ru-RU" sz="1800" dirty="0" err="1"/>
              <a:t>сияқты</a:t>
            </a:r>
            <a:r>
              <a:rPr lang="ru-RU" sz="1800" dirty="0"/>
              <a:t> «</a:t>
            </a:r>
            <a:r>
              <a:rPr lang="ru-RU" sz="1800" dirty="0" err="1"/>
              <a:t>Телерадио</a:t>
            </a:r>
            <a:r>
              <a:rPr lang="ru-RU" sz="1800" dirty="0"/>
              <a:t>-журналистика» (5 кредит), «Телесценарий </a:t>
            </a:r>
            <a:r>
              <a:rPr lang="ru-RU" sz="1800" dirty="0" err="1"/>
              <a:t>өнері</a:t>
            </a:r>
            <a:r>
              <a:rPr lang="ru-RU" sz="1800" dirty="0"/>
              <a:t>» (5 кредит) </a:t>
            </a:r>
            <a:r>
              <a:rPr lang="ru-RU" sz="1800" dirty="0" err="1"/>
              <a:t>сияқты</a:t>
            </a:r>
            <a:r>
              <a:rPr lang="ru-RU" sz="1800" dirty="0"/>
              <a:t> </a:t>
            </a:r>
            <a:r>
              <a:rPr lang="ru-RU" sz="1800" dirty="0" err="1"/>
              <a:t>салалас</a:t>
            </a:r>
            <a:r>
              <a:rPr lang="ru-RU" sz="1800" dirty="0"/>
              <a:t> </a:t>
            </a:r>
            <a:r>
              <a:rPr lang="ru-RU" sz="1800" dirty="0" err="1"/>
              <a:t>пәндер</a:t>
            </a:r>
            <a:r>
              <a:rPr lang="ru-RU" sz="1800" dirty="0"/>
              <a:t> «</a:t>
            </a:r>
            <a:r>
              <a:rPr lang="ru-RU" sz="1800" dirty="0" err="1"/>
              <a:t>Телерадио</a:t>
            </a:r>
            <a:r>
              <a:rPr lang="ru-RU" sz="1800" dirty="0"/>
              <a:t> журналистика» (5 кредит) </a:t>
            </a:r>
            <a:r>
              <a:rPr lang="ru-RU" sz="1800" dirty="0" err="1"/>
              <a:t>пәні</a:t>
            </a:r>
            <a:r>
              <a:rPr lang="ru-RU" sz="1800" dirty="0"/>
              <a:t> </a:t>
            </a:r>
            <a:r>
              <a:rPr lang="ru-RU" sz="1800" dirty="0" err="1"/>
              <a:t>болып</a:t>
            </a:r>
            <a:r>
              <a:rPr lang="ru-RU" sz="1800" dirty="0"/>
              <a:t> </a:t>
            </a:r>
            <a:r>
              <a:rPr lang="ru-RU" sz="1800" dirty="0" err="1"/>
              <a:t>бірікті</a:t>
            </a:r>
            <a:r>
              <a:rPr lang="ru-RU" sz="1800" dirty="0"/>
              <a:t>. 2.	</a:t>
            </a:r>
            <a:r>
              <a:rPr lang="ru-RU" sz="1800" dirty="0" err="1"/>
              <a:t>Ұқсас</a:t>
            </a:r>
            <a:r>
              <a:rPr lang="ru-RU" sz="1800" dirty="0"/>
              <a:t> </a:t>
            </a:r>
            <a:r>
              <a:rPr lang="ru-RU" sz="1800" dirty="0" err="1"/>
              <a:t>пәндерді</a:t>
            </a:r>
            <a:r>
              <a:rPr lang="ru-RU" sz="1800" dirty="0"/>
              <a:t> </a:t>
            </a:r>
            <a:r>
              <a:rPr lang="ru-RU" sz="1800" dirty="0" err="1"/>
              <a:t>біріктіру</a:t>
            </a:r>
            <a:r>
              <a:rPr lang="ru-RU" sz="1800" dirty="0"/>
              <a:t> </a:t>
            </a:r>
            <a:r>
              <a:rPr lang="ru-RU" sz="1800" dirty="0" err="1"/>
              <a:t>мақсатында</a:t>
            </a:r>
            <a:r>
              <a:rPr lang="ru-RU" sz="1800" dirty="0"/>
              <a:t>, «</a:t>
            </a:r>
            <a:r>
              <a:rPr lang="ru-RU" sz="1800" dirty="0" err="1"/>
              <a:t>Телемонтаж</a:t>
            </a:r>
            <a:r>
              <a:rPr lang="ru-RU" sz="1800" dirty="0"/>
              <a:t> </a:t>
            </a:r>
            <a:r>
              <a:rPr lang="ru-RU" sz="1800" dirty="0" err="1"/>
              <a:t>негіздері</a:t>
            </a:r>
            <a:r>
              <a:rPr lang="ru-RU" sz="1800" dirty="0"/>
              <a:t>» (5 кредит), «Радио </a:t>
            </a:r>
            <a:r>
              <a:rPr lang="ru-RU" sz="1800" dirty="0" err="1"/>
              <a:t>хабарларын</a:t>
            </a:r>
            <a:r>
              <a:rPr lang="ru-RU" sz="1800" dirty="0"/>
              <a:t> </a:t>
            </a:r>
            <a:r>
              <a:rPr lang="ru-RU" sz="1800" dirty="0" err="1"/>
              <a:t>монтаждау</a:t>
            </a:r>
            <a:r>
              <a:rPr lang="ru-RU" sz="1800" dirty="0"/>
              <a:t>» (5 кредит), «Теле </a:t>
            </a:r>
            <a:r>
              <a:rPr lang="ru-RU" sz="1800" dirty="0" err="1"/>
              <a:t>хабарларын</a:t>
            </a:r>
            <a:r>
              <a:rPr lang="ru-RU" sz="1800" dirty="0"/>
              <a:t> </a:t>
            </a:r>
            <a:r>
              <a:rPr lang="ru-RU" sz="1800" dirty="0" err="1"/>
              <a:t>монтаждау</a:t>
            </a:r>
            <a:r>
              <a:rPr lang="ru-RU" sz="1800" dirty="0"/>
              <a:t>» (5 кредит) </a:t>
            </a:r>
            <a:r>
              <a:rPr lang="ru-RU" sz="1800" dirty="0" err="1"/>
              <a:t>сияқты</a:t>
            </a:r>
            <a:r>
              <a:rPr lang="ru-RU" sz="1800" dirty="0"/>
              <a:t> </a:t>
            </a:r>
            <a:r>
              <a:rPr lang="ru-RU" sz="1800" dirty="0" err="1"/>
              <a:t>ұқсас</a:t>
            </a:r>
            <a:r>
              <a:rPr lang="ru-RU" sz="1800" dirty="0"/>
              <a:t> </a:t>
            </a:r>
            <a:r>
              <a:rPr lang="ru-RU" sz="1800" dirty="0" err="1"/>
              <a:t>пәндер</a:t>
            </a:r>
            <a:r>
              <a:rPr lang="ru-RU" sz="1800" dirty="0"/>
              <a:t> «Теле-радиожурналистика </a:t>
            </a:r>
            <a:r>
              <a:rPr lang="ru-RU" sz="1800" dirty="0" err="1"/>
              <a:t>және</a:t>
            </a:r>
            <a:r>
              <a:rPr lang="ru-RU" sz="1800" dirty="0"/>
              <a:t>  </a:t>
            </a:r>
            <a:r>
              <a:rPr lang="ru-RU" sz="1800" dirty="0" err="1"/>
              <a:t>жаңалықтар</a:t>
            </a:r>
            <a:r>
              <a:rPr lang="ru-RU" sz="1800" dirty="0"/>
              <a:t> </a:t>
            </a:r>
            <a:r>
              <a:rPr lang="ru-RU" sz="1800" dirty="0" err="1"/>
              <a:t>журналистикасы</a:t>
            </a:r>
            <a:r>
              <a:rPr lang="ru-RU" sz="1800" dirty="0"/>
              <a:t>» (5 кредит) </a:t>
            </a:r>
            <a:r>
              <a:rPr lang="ru-RU" sz="1800" dirty="0" err="1"/>
              <a:t>пәні</a:t>
            </a:r>
            <a:r>
              <a:rPr lang="ru-RU" sz="1800" dirty="0"/>
              <a:t> </a:t>
            </a:r>
            <a:r>
              <a:rPr lang="ru-RU" sz="1800" dirty="0" err="1"/>
              <a:t>болып</a:t>
            </a:r>
            <a:r>
              <a:rPr lang="ru-RU" sz="1800" dirty="0"/>
              <a:t> </a:t>
            </a:r>
            <a:r>
              <a:rPr lang="ru-RU" sz="1800" dirty="0" err="1"/>
              <a:t>бірікті</a:t>
            </a:r>
            <a:r>
              <a:rPr lang="ru-RU" sz="1800" dirty="0"/>
              <a:t>. </a:t>
            </a:r>
            <a:r>
              <a:rPr lang="ru-RU" sz="1800" dirty="0" err="1"/>
              <a:t>Осылайша</a:t>
            </a:r>
            <a:r>
              <a:rPr lang="ru-RU" sz="1800" dirty="0"/>
              <a:t>, </a:t>
            </a:r>
            <a:r>
              <a:rPr lang="ru-RU" sz="1800" dirty="0" err="1"/>
              <a:t>пәндер</a:t>
            </a:r>
            <a:r>
              <a:rPr lang="ru-RU" sz="1800" dirty="0"/>
              <a:t> </a:t>
            </a:r>
            <a:r>
              <a:rPr lang="ru-RU" sz="1800" dirty="0" err="1"/>
              <a:t>біріктіріліп</a:t>
            </a:r>
            <a:r>
              <a:rPr lang="ru-RU" sz="1800" dirty="0"/>
              <a:t>, </a:t>
            </a:r>
            <a:r>
              <a:rPr lang="ru-RU" sz="1800" dirty="0" err="1"/>
              <a:t>модульдерге</a:t>
            </a:r>
            <a:r>
              <a:rPr lang="ru-RU" sz="1800" dirty="0"/>
              <a:t> </a:t>
            </a:r>
            <a:r>
              <a:rPr lang="ru-RU" sz="1800" dirty="0" err="1"/>
              <a:t>жинақталды</a:t>
            </a:r>
            <a:r>
              <a:rPr lang="ru-RU" sz="1800" dirty="0" smtClean="0"/>
              <a:t>.</a:t>
            </a:r>
          </a:p>
        </p:txBody>
      </p:sp>
      <p:sp>
        <p:nvSpPr>
          <p:cNvPr id="2" name="Заголовок 1"/>
          <p:cNvSpPr>
            <a:spLocks noGrp="1"/>
          </p:cNvSpPr>
          <p:nvPr>
            <p:ph type="title"/>
          </p:nvPr>
        </p:nvSpPr>
        <p:spPr/>
        <p:txBody>
          <a:bodyPr/>
          <a:lstStyle/>
          <a:p>
            <a:r>
              <a:rPr lang="kk-KZ" dirty="0" smtClean="0"/>
              <a:t>Жаңа ББ жасауда ескерілген жәйттер</a:t>
            </a:r>
            <a:endParaRPr lang="ru-RU" dirty="0"/>
          </a:p>
        </p:txBody>
      </p:sp>
    </p:spTree>
    <p:extLst>
      <p:ext uri="{BB962C8B-B14F-4D97-AF65-F5344CB8AC3E}">
        <p14:creationId xmlns:p14="http://schemas.microsoft.com/office/powerpoint/2010/main" val="3591092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a:bodyPr>
          <a:lstStyle/>
          <a:p>
            <a:r>
              <a:rPr lang="ru-RU" dirty="0"/>
              <a:t>ББ </a:t>
            </a:r>
            <a:r>
              <a:rPr lang="ru-RU" dirty="0" err="1"/>
              <a:t>сипаттамалары</a:t>
            </a:r>
            <a:r>
              <a:rPr lang="ru-RU" dirty="0"/>
              <a:t> </a:t>
            </a:r>
            <a:r>
              <a:rPr lang="ru-RU" dirty="0" err="1"/>
              <a:t>бойынша</a:t>
            </a:r>
            <a:r>
              <a:rPr lang="ru-RU" dirty="0"/>
              <a:t>: </a:t>
            </a:r>
            <a:r>
              <a:rPr lang="ru-RU" dirty="0" err="1"/>
              <a:t>Жаңа</a:t>
            </a:r>
            <a:r>
              <a:rPr lang="ru-RU" dirty="0"/>
              <a:t> </a:t>
            </a:r>
            <a:r>
              <a:rPr lang="ru-RU" dirty="0" err="1"/>
              <a:t>пәндер</a:t>
            </a:r>
            <a:r>
              <a:rPr lang="ru-RU" dirty="0"/>
              <a:t> </a:t>
            </a:r>
            <a:r>
              <a:rPr lang="ru-RU" dirty="0" err="1"/>
              <a:t>атауы</a:t>
            </a:r>
            <a:r>
              <a:rPr lang="ru-RU" dirty="0"/>
              <a:t> </a:t>
            </a:r>
            <a:r>
              <a:rPr lang="ru-RU" dirty="0" err="1"/>
              <a:t>негізінен</a:t>
            </a:r>
            <a:r>
              <a:rPr lang="ru-RU" dirty="0"/>
              <a:t> </a:t>
            </a:r>
            <a:r>
              <a:rPr lang="ru-RU" dirty="0" err="1"/>
              <a:t>оқулығы</a:t>
            </a:r>
            <a:r>
              <a:rPr lang="ru-RU" dirty="0"/>
              <a:t> бар </a:t>
            </a:r>
            <a:r>
              <a:rPr lang="ru-RU" dirty="0" err="1"/>
              <a:t>пәндер</a:t>
            </a:r>
            <a:r>
              <a:rPr lang="ru-RU" dirty="0"/>
              <a:t> </a:t>
            </a:r>
            <a:r>
              <a:rPr lang="ru-RU" dirty="0" err="1"/>
              <a:t>бойынша</a:t>
            </a:r>
            <a:r>
              <a:rPr lang="ru-RU" dirty="0"/>
              <a:t> </a:t>
            </a:r>
            <a:r>
              <a:rPr lang="ru-RU" dirty="0" err="1"/>
              <a:t>жаңаланып</a:t>
            </a:r>
            <a:r>
              <a:rPr lang="ru-RU" dirty="0"/>
              <a:t>, </a:t>
            </a:r>
            <a:r>
              <a:rPr lang="ru-RU" dirty="0" err="1"/>
              <a:t>олардың</a:t>
            </a:r>
            <a:r>
              <a:rPr lang="ru-RU" dirty="0"/>
              <a:t> </a:t>
            </a:r>
            <a:r>
              <a:rPr lang="ru-RU" dirty="0" err="1"/>
              <a:t>пән</a:t>
            </a:r>
            <a:r>
              <a:rPr lang="ru-RU" dirty="0"/>
              <a:t> </a:t>
            </a:r>
            <a:r>
              <a:rPr lang="ru-RU" dirty="0" err="1"/>
              <a:t>сипаттамалары</a:t>
            </a:r>
            <a:r>
              <a:rPr lang="ru-RU" dirty="0"/>
              <a:t> </a:t>
            </a:r>
            <a:r>
              <a:rPr lang="ru-RU" dirty="0" err="1"/>
              <a:t>қайта</a:t>
            </a:r>
            <a:r>
              <a:rPr lang="ru-RU" dirty="0"/>
              <a:t> </a:t>
            </a:r>
            <a:r>
              <a:rPr lang="ru-RU" dirty="0" err="1"/>
              <a:t>жазылды.Қазақстандағы</a:t>
            </a:r>
            <a:r>
              <a:rPr lang="ru-RU" dirty="0"/>
              <a:t> </a:t>
            </a:r>
            <a:r>
              <a:rPr lang="ru-RU" dirty="0" err="1"/>
              <a:t>үздік</a:t>
            </a:r>
            <a:r>
              <a:rPr lang="ru-RU" dirty="0"/>
              <a:t> ЖОО (</a:t>
            </a:r>
            <a:r>
              <a:rPr lang="ru-RU" dirty="0" err="1"/>
              <a:t>ҚазҰУ</a:t>
            </a:r>
            <a:r>
              <a:rPr lang="ru-RU" dirty="0"/>
              <a:t>, ЕНУ </a:t>
            </a:r>
            <a:r>
              <a:rPr lang="ru-RU" dirty="0" err="1"/>
              <a:t>т.б</a:t>
            </a:r>
            <a:r>
              <a:rPr lang="ru-RU" dirty="0"/>
              <a:t>.) ББ-</a:t>
            </a:r>
            <a:r>
              <a:rPr lang="ru-RU" dirty="0" err="1"/>
              <a:t>ларына</a:t>
            </a:r>
            <a:r>
              <a:rPr lang="ru-RU" dirty="0"/>
              <a:t> </a:t>
            </a:r>
            <a:r>
              <a:rPr lang="ru-RU" dirty="0" err="1"/>
              <a:t>сараптама</a:t>
            </a:r>
            <a:r>
              <a:rPr lang="ru-RU" dirty="0"/>
              <a:t> </a:t>
            </a:r>
            <a:r>
              <a:rPr lang="ru-RU" dirty="0" err="1"/>
              <a:t>жасалып</a:t>
            </a:r>
            <a:r>
              <a:rPr lang="ru-RU" dirty="0"/>
              <a:t>, </a:t>
            </a:r>
            <a:r>
              <a:rPr lang="ru-RU" dirty="0" err="1"/>
              <a:t>солардың</a:t>
            </a:r>
            <a:r>
              <a:rPr lang="ru-RU" dirty="0"/>
              <a:t> </a:t>
            </a:r>
            <a:r>
              <a:rPr lang="ru-RU" dirty="0" err="1"/>
              <a:t>оқыту</a:t>
            </a:r>
            <a:r>
              <a:rPr lang="ru-RU" dirty="0"/>
              <a:t> </a:t>
            </a:r>
            <a:r>
              <a:rPr lang="ru-RU" dirty="0" err="1"/>
              <a:t>нәтижелері</a:t>
            </a:r>
            <a:r>
              <a:rPr lang="ru-RU" dirty="0"/>
              <a:t> </a:t>
            </a:r>
            <a:r>
              <a:rPr lang="ru-RU" dirty="0" err="1"/>
              <a:t>халықаралық</a:t>
            </a:r>
            <a:r>
              <a:rPr lang="ru-RU" dirty="0"/>
              <a:t> университет </a:t>
            </a:r>
            <a:r>
              <a:rPr lang="ru-RU" dirty="0" err="1"/>
              <a:t>талаптарына</a:t>
            </a:r>
            <a:r>
              <a:rPr lang="ru-RU" dirty="0"/>
              <a:t> </a:t>
            </a:r>
            <a:r>
              <a:rPr lang="ru-RU" dirty="0" err="1"/>
              <a:t>сай</a:t>
            </a:r>
            <a:r>
              <a:rPr lang="ru-RU" dirty="0"/>
              <a:t> </a:t>
            </a:r>
            <a:r>
              <a:rPr lang="ru-RU" dirty="0" err="1"/>
              <a:t>икемделді.Шетелдік</a:t>
            </a:r>
            <a:r>
              <a:rPr lang="ru-RU" dirty="0"/>
              <a:t> </a:t>
            </a:r>
            <a:r>
              <a:rPr lang="ru-RU" dirty="0" err="1"/>
              <a:t>серіктес</a:t>
            </a:r>
            <a:r>
              <a:rPr lang="ru-RU" dirty="0"/>
              <a:t> ЖОО (</a:t>
            </a:r>
            <a:r>
              <a:rPr lang="ru-RU" dirty="0" err="1"/>
              <a:t>Түркия</a:t>
            </a:r>
            <a:r>
              <a:rPr lang="ru-RU" dirty="0"/>
              <a:t>) </a:t>
            </a:r>
            <a:r>
              <a:rPr lang="ru-RU" dirty="0" err="1"/>
              <a:t>оқыту</a:t>
            </a:r>
            <a:r>
              <a:rPr lang="ru-RU" dirty="0"/>
              <a:t> </a:t>
            </a:r>
            <a:r>
              <a:rPr lang="ru-RU" dirty="0" err="1"/>
              <a:t>құзыреттері</a:t>
            </a:r>
            <a:r>
              <a:rPr lang="ru-RU" dirty="0"/>
              <a:t> де </a:t>
            </a:r>
            <a:r>
              <a:rPr lang="ru-RU" dirty="0" err="1"/>
              <a:t>сарапталып</a:t>
            </a:r>
            <a:r>
              <a:rPr lang="ru-RU" dirty="0"/>
              <a:t>, </a:t>
            </a:r>
            <a:r>
              <a:rPr lang="ru-RU" dirty="0" err="1"/>
              <a:t>пайдаланылды.Пәндер</a:t>
            </a:r>
            <a:r>
              <a:rPr lang="ru-RU" dirty="0"/>
              <a:t> </a:t>
            </a:r>
            <a:r>
              <a:rPr lang="ru-RU" dirty="0" err="1"/>
              <a:t>негізінен</a:t>
            </a:r>
            <a:r>
              <a:rPr lang="ru-RU" dirty="0"/>
              <a:t> </a:t>
            </a:r>
            <a:r>
              <a:rPr lang="ru-RU" dirty="0" err="1"/>
              <a:t>жұмыс</a:t>
            </a:r>
            <a:r>
              <a:rPr lang="ru-RU" dirty="0"/>
              <a:t> </a:t>
            </a:r>
            <a:r>
              <a:rPr lang="ru-RU" dirty="0" err="1"/>
              <a:t>берушілердің</a:t>
            </a:r>
            <a:r>
              <a:rPr lang="ru-RU" dirty="0"/>
              <a:t> (</a:t>
            </a:r>
            <a:r>
              <a:rPr lang="ru-RU" dirty="0" err="1"/>
              <a:t>Түркістан</a:t>
            </a:r>
            <a:r>
              <a:rPr lang="ru-RU" dirty="0"/>
              <a:t> </a:t>
            </a:r>
            <a:r>
              <a:rPr lang="ru-RU" dirty="0" err="1"/>
              <a:t>тв</a:t>
            </a:r>
            <a:r>
              <a:rPr lang="ru-RU" dirty="0"/>
              <a:t>, </a:t>
            </a:r>
            <a:r>
              <a:rPr lang="ru-RU" dirty="0" err="1"/>
              <a:t>Оңтүстік</a:t>
            </a:r>
            <a:r>
              <a:rPr lang="ru-RU" dirty="0"/>
              <a:t> </a:t>
            </a:r>
            <a:r>
              <a:rPr lang="ru-RU" dirty="0" err="1"/>
              <a:t>тв</a:t>
            </a:r>
            <a:r>
              <a:rPr lang="ru-RU" dirty="0"/>
              <a:t>, </a:t>
            </a:r>
            <a:r>
              <a:rPr lang="ru-RU" dirty="0" err="1"/>
              <a:t>Түркістан</a:t>
            </a:r>
            <a:r>
              <a:rPr lang="ru-RU" dirty="0"/>
              <a:t>, </a:t>
            </a:r>
            <a:r>
              <a:rPr lang="ru-RU" dirty="0" err="1"/>
              <a:t>Кентау</a:t>
            </a:r>
            <a:r>
              <a:rPr lang="ru-RU" dirty="0"/>
              <a:t>, Шымкент </a:t>
            </a:r>
            <a:r>
              <a:rPr lang="ru-RU" dirty="0" err="1"/>
              <a:t>газеттері</a:t>
            </a:r>
            <a:r>
              <a:rPr lang="ru-RU" dirty="0"/>
              <a:t>) </a:t>
            </a:r>
            <a:r>
              <a:rPr lang="ru-RU" dirty="0" err="1"/>
              <a:t>пікірлері</a:t>
            </a:r>
            <a:r>
              <a:rPr lang="ru-RU" dirty="0"/>
              <a:t> </a:t>
            </a:r>
            <a:r>
              <a:rPr lang="ru-RU" dirty="0" err="1"/>
              <a:t>ескеріле</a:t>
            </a:r>
            <a:r>
              <a:rPr lang="ru-RU" dirty="0"/>
              <a:t> </a:t>
            </a:r>
            <a:r>
              <a:rPr lang="ru-RU" dirty="0" err="1"/>
              <a:t>жаңаланды</a:t>
            </a:r>
            <a:r>
              <a:rPr lang="ru-RU" dirty="0"/>
              <a:t>. </a:t>
            </a:r>
            <a:r>
              <a:rPr lang="ru-RU" dirty="0" err="1"/>
              <a:t>Жұмыс</a:t>
            </a:r>
            <a:r>
              <a:rPr lang="ru-RU" dirty="0"/>
              <a:t> </a:t>
            </a:r>
            <a:r>
              <a:rPr lang="ru-RU" dirty="0" err="1"/>
              <a:t>берушілермен</a:t>
            </a:r>
            <a:r>
              <a:rPr lang="ru-RU" dirty="0"/>
              <a:t> </a:t>
            </a:r>
            <a:r>
              <a:rPr lang="ru-RU" dirty="0" err="1"/>
              <a:t>сауалнама</a:t>
            </a:r>
            <a:r>
              <a:rPr lang="ru-RU" dirty="0"/>
              <a:t> </a:t>
            </a:r>
            <a:r>
              <a:rPr lang="ru-RU" dirty="0" err="1"/>
              <a:t>нәтижелері</a:t>
            </a:r>
            <a:r>
              <a:rPr lang="ru-RU" dirty="0"/>
              <a:t> де </a:t>
            </a:r>
            <a:r>
              <a:rPr lang="ru-RU" dirty="0" err="1"/>
              <a:t>барынша</a:t>
            </a:r>
            <a:r>
              <a:rPr lang="ru-RU" dirty="0"/>
              <a:t> </a:t>
            </a:r>
            <a:r>
              <a:rPr lang="ru-RU" dirty="0" err="1"/>
              <a:t>ескерілді</a:t>
            </a:r>
            <a:r>
              <a:rPr lang="ru-RU" dirty="0"/>
              <a:t>. </a:t>
            </a:r>
            <a:r>
              <a:rPr lang="ru-RU" dirty="0" err="1"/>
              <a:t>Білімгер</a:t>
            </a:r>
            <a:r>
              <a:rPr lang="ru-RU" dirty="0"/>
              <a:t> </a:t>
            </a:r>
            <a:r>
              <a:rPr lang="ru-RU" dirty="0" err="1"/>
              <a:t>контингентін</a:t>
            </a:r>
            <a:r>
              <a:rPr lang="ru-RU" dirty="0"/>
              <a:t> </a:t>
            </a:r>
            <a:r>
              <a:rPr lang="ru-RU" dirty="0" err="1"/>
              <a:t>қалыптастыру</a:t>
            </a:r>
            <a:r>
              <a:rPr lang="ru-RU" dirty="0"/>
              <a:t> </a:t>
            </a:r>
            <a:r>
              <a:rPr lang="ru-RU" dirty="0" err="1"/>
              <a:t>бағытында</a:t>
            </a:r>
            <a:r>
              <a:rPr lang="ru-RU" dirty="0"/>
              <a:t> </a:t>
            </a:r>
            <a:r>
              <a:rPr lang="ru-RU" dirty="0" err="1"/>
              <a:t>мектептермен</a:t>
            </a:r>
            <a:r>
              <a:rPr lang="ru-RU" dirty="0"/>
              <a:t> </a:t>
            </a:r>
            <a:r>
              <a:rPr lang="ru-RU" dirty="0" err="1"/>
              <a:t>жұмыстар</a:t>
            </a:r>
            <a:r>
              <a:rPr lang="ru-RU" dirty="0"/>
              <a:t> </a:t>
            </a:r>
            <a:r>
              <a:rPr lang="ru-RU" dirty="0" err="1"/>
              <a:t>жүргізілуде</a:t>
            </a:r>
            <a:r>
              <a:rPr lang="ru-RU" dirty="0"/>
              <a:t>. </a:t>
            </a:r>
          </a:p>
          <a:p>
            <a:endParaRPr lang="ru-RU" dirty="0"/>
          </a:p>
        </p:txBody>
      </p:sp>
      <p:sp>
        <p:nvSpPr>
          <p:cNvPr id="2" name="Заголовок 1"/>
          <p:cNvSpPr>
            <a:spLocks noGrp="1"/>
          </p:cNvSpPr>
          <p:nvPr>
            <p:ph type="title"/>
          </p:nvPr>
        </p:nvSpPr>
        <p:spPr/>
        <p:txBody>
          <a:bodyPr/>
          <a:lstStyle/>
          <a:p>
            <a:endParaRPr lang="ru-RU" dirty="0"/>
          </a:p>
        </p:txBody>
      </p:sp>
    </p:spTree>
    <p:extLst>
      <p:ext uri="{BB962C8B-B14F-4D97-AF65-F5344CB8AC3E}">
        <p14:creationId xmlns:p14="http://schemas.microsoft.com/office/powerpoint/2010/main" val="1912280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kk-KZ" dirty="0"/>
              <a:t>Білім беру бағдарламасы БАҚ редакциялар мен медиаконтент өндірісінің шығармашылық салалары қызметкерлерін, медиаөндіріске бейімделген жалпы және кәсіби журналист-бакалаврларды дайындауға арналған</a:t>
            </a:r>
            <a:r>
              <a:rPr lang="kk-KZ" dirty="0" smtClean="0"/>
              <a:t>.</a:t>
            </a:r>
          </a:p>
          <a:p>
            <a:pPr algn="ctr"/>
            <a:r>
              <a:rPr lang="kk-KZ" sz="3600" b="1" dirty="0"/>
              <a:t>ББ </a:t>
            </a:r>
            <a:r>
              <a:rPr lang="kk-KZ" sz="3600" b="1" dirty="0" smtClean="0"/>
              <a:t>мақсаты</a:t>
            </a:r>
          </a:p>
          <a:p>
            <a:r>
              <a:rPr lang="kk-KZ" dirty="0"/>
              <a:t>Медианарық талаптарын ескере отырып, қазіргі бұқаралық ақпарат құралдарында жұмыс істеу үшін журналистика саласында жоғары білікті, бәсекеге қабілетті мамандар даярлау.</a:t>
            </a:r>
            <a:endParaRPr lang="ru-RU" dirty="0"/>
          </a:p>
        </p:txBody>
      </p:sp>
      <p:sp>
        <p:nvSpPr>
          <p:cNvPr id="2" name="Заголовок 1"/>
          <p:cNvSpPr>
            <a:spLocks noGrp="1"/>
          </p:cNvSpPr>
          <p:nvPr>
            <p:ph type="title"/>
          </p:nvPr>
        </p:nvSpPr>
        <p:spPr/>
        <p:txBody>
          <a:bodyPr>
            <a:normAutofit/>
          </a:bodyPr>
          <a:lstStyle/>
          <a:p>
            <a:pPr algn="ctr"/>
            <a:r>
              <a:rPr lang="kk-KZ" sz="3600" b="1" dirty="0" smtClean="0"/>
              <a:t>Қолдану саласы</a:t>
            </a:r>
            <a:endParaRPr lang="ru-RU"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28675" y="1806575"/>
            <a:ext cx="10515600" cy="4351338"/>
          </a:xfrm>
        </p:spPr>
        <p:txBody>
          <a:bodyPr>
            <a:normAutofit/>
          </a:bodyPr>
          <a:lstStyle/>
          <a:p>
            <a:r>
              <a:rPr lang="kk-KZ" dirty="0"/>
              <a:t>Білім беру бағдарламасының тұжырымдамасы жоғары білікті бәсекеге қабілетті журналист-бакалаврларды даярлау принципіне негізделген. Білім беру бағдарламасы білім беру үдерісін жүзеге асырудың мақсаттарын, нәтижелерін, мазмұнын, шарттары мен технологияларын, осы саладағы жоғары оқу орнынан кейінгі дайындық сапасын бағалауды реттейді және студенттерді оқыту сапасын қамтамасыз ететін материалдарды және тиісті білім беру технологияларын енгізеді. Білім беру бағдарламасы әртүрлі кәсіптік құзыреттерді қалыптастыру үшін пәндердің ғылыми және практикалық міндеттерін шешуге бағытталған траекториясын таңдаудың алуан түрімен ерекшеленеді. Білім беру бағдарламасының пәндері еңбек нарығына қажетті негізгі кәсіптік құзыреттерді қамтиды.</a:t>
            </a:r>
            <a:endParaRPr lang="ru-RU" dirty="0"/>
          </a:p>
        </p:txBody>
      </p:sp>
      <p:sp>
        <p:nvSpPr>
          <p:cNvPr id="2" name="Заголовок 1"/>
          <p:cNvSpPr>
            <a:spLocks noGrp="1"/>
          </p:cNvSpPr>
          <p:nvPr>
            <p:ph type="title"/>
          </p:nvPr>
        </p:nvSpPr>
        <p:spPr/>
        <p:txBody>
          <a:bodyPr>
            <a:normAutofit fontScale="90000"/>
          </a:bodyPr>
          <a:lstStyle/>
          <a:p>
            <a:pPr algn="ctr"/>
            <a:r>
              <a:rPr lang="kk-KZ" b="1" dirty="0" smtClean="0"/>
              <a:t>Білім беру бағдарламасының тұжырымдамасы</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62500" lnSpcReduction="20000"/>
          </a:bodyPr>
          <a:lstStyle/>
          <a:p>
            <a:r>
              <a:rPr lang="kk-KZ" dirty="0"/>
              <a:t>- Шолушы</a:t>
            </a:r>
            <a:endParaRPr lang="ru-RU" dirty="0"/>
          </a:p>
          <a:p>
            <a:r>
              <a:rPr lang="kk-KZ" dirty="0"/>
              <a:t>- Тілші</a:t>
            </a:r>
            <a:endParaRPr lang="ru-RU" dirty="0"/>
          </a:p>
          <a:p>
            <a:r>
              <a:rPr lang="kk-KZ" dirty="0"/>
              <a:t>- Диктор</a:t>
            </a:r>
            <a:endParaRPr lang="ru-RU" dirty="0"/>
          </a:p>
          <a:p>
            <a:r>
              <a:rPr lang="kk-KZ" dirty="0"/>
              <a:t>- Бағдарламаның жүргізушісі</a:t>
            </a:r>
            <a:endParaRPr lang="ru-RU" dirty="0"/>
          </a:p>
          <a:p>
            <a:r>
              <a:rPr lang="kk-KZ" dirty="0"/>
              <a:t>- Телевизиялық, радио жаңалықтар репортері</a:t>
            </a:r>
            <a:endParaRPr lang="ru-RU" dirty="0"/>
          </a:p>
          <a:p>
            <a:r>
              <a:rPr lang="kk-KZ" dirty="0"/>
              <a:t>- Комментатор</a:t>
            </a:r>
            <a:endParaRPr lang="ru-RU" dirty="0"/>
          </a:p>
          <a:p>
            <a:r>
              <a:rPr lang="kk-KZ" dirty="0"/>
              <a:t>- Мемлекеттік органдармен байланыс жөніндегі үйлестіруші</a:t>
            </a:r>
            <a:endParaRPr lang="ru-RU" dirty="0"/>
          </a:p>
          <a:p>
            <a:r>
              <a:rPr lang="kk-KZ" dirty="0"/>
              <a:t>- Мультимедиялық басылымдармен жұмыс жөніндегі кеңесші</a:t>
            </a:r>
            <a:endParaRPr lang="ru-RU" dirty="0"/>
          </a:p>
          <a:p>
            <a:r>
              <a:rPr lang="kk-KZ" dirty="0"/>
              <a:t>- Баспа, газет және журнал редакциясының тілшісі</a:t>
            </a:r>
            <a:endParaRPr lang="ru-RU" dirty="0"/>
          </a:p>
          <a:p>
            <a:r>
              <a:rPr lang="kk-KZ" dirty="0"/>
              <a:t>- Газет шолушысы.</a:t>
            </a:r>
            <a:endParaRPr lang="ru-RU" dirty="0"/>
          </a:p>
          <a:p>
            <a:r>
              <a:rPr lang="kk-KZ" dirty="0"/>
              <a:t>- Газет репортері.</a:t>
            </a:r>
            <a:endParaRPr lang="ru-RU" dirty="0"/>
          </a:p>
          <a:p>
            <a:r>
              <a:rPr lang="kk-KZ" dirty="0"/>
              <a:t>- Мемлекеттік органдармен байланыс жөніндегі үйлестіруші.</a:t>
            </a:r>
            <a:endParaRPr lang="ru-RU" dirty="0"/>
          </a:p>
          <a:p>
            <a:r>
              <a:rPr lang="kk-KZ" dirty="0"/>
              <a:t>- Сценарист.</a:t>
            </a:r>
            <a:endParaRPr lang="ru-RU" dirty="0"/>
          </a:p>
          <a:p>
            <a:r>
              <a:rPr lang="kk-KZ" dirty="0"/>
              <a:t>- Радиожүргізуші</a:t>
            </a:r>
            <a:endParaRPr lang="ru-RU" dirty="0"/>
          </a:p>
        </p:txBody>
      </p:sp>
      <p:sp>
        <p:nvSpPr>
          <p:cNvPr id="2" name="Заголовок 1"/>
          <p:cNvSpPr>
            <a:spLocks noGrp="1"/>
          </p:cNvSpPr>
          <p:nvPr>
            <p:ph type="title"/>
          </p:nvPr>
        </p:nvSpPr>
        <p:spPr/>
        <p:txBody>
          <a:bodyPr/>
          <a:lstStyle/>
          <a:p>
            <a:pPr algn="ctr"/>
            <a:r>
              <a:rPr lang="kk-KZ" b="1" dirty="0" smtClean="0"/>
              <a:t>Маман лауазымдарының тізімі</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kk-KZ" dirty="0"/>
              <a:t>Бакалавриат бағдарламаларын меңгерген түлектердің кәсіптік қызмет саласы БАҚ, Интернет ресурстары, ақпарат агенттіктері, баспасөз қызметі, қарым-қатынас құралдары, салалас ақпараттық-коммуникациялық ұжымдардағы қызметтерді көрсетуді қамтиды.</a:t>
            </a:r>
            <a:endParaRPr lang="ru-RU" dirty="0"/>
          </a:p>
        </p:txBody>
      </p:sp>
      <p:sp>
        <p:nvSpPr>
          <p:cNvPr id="2" name="Заголовок 1"/>
          <p:cNvSpPr>
            <a:spLocks noGrp="1"/>
          </p:cNvSpPr>
          <p:nvPr>
            <p:ph type="title"/>
          </p:nvPr>
        </p:nvSpPr>
        <p:spPr/>
        <p:txBody>
          <a:bodyPr/>
          <a:lstStyle/>
          <a:p>
            <a:pPr algn="ctr"/>
            <a:r>
              <a:rPr lang="kk-KZ" b="1" dirty="0" smtClean="0"/>
              <a:t>Кәсіби қызмет саласы</a:t>
            </a:r>
            <a:endParaRPr lang="ru-RU" dirty="0"/>
          </a:p>
        </p:txBody>
      </p:sp>
      <p:sp>
        <p:nvSpPr>
          <p:cNvPr id="4" name="AutoShape 2" descr="00_Монтажная область 1 копия 113.png"/>
          <p:cNvSpPr>
            <a:spLocks noChangeAspect="1" noChangeArrowheads="1"/>
          </p:cNvSpPr>
          <p:nvPr/>
        </p:nvSpPr>
        <p:spPr bwMode="auto">
          <a:xfrm>
            <a:off x="155575" y="-8015288"/>
            <a:ext cx="11820525" cy="16706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kk-KZ" dirty="0"/>
              <a:t>Бакалавриат бағдарламаларын меңгерген түлектердің кəсіби қызметінің объектілері бұқаралық коммуникация құралдары, мемлекеттік басқару органдары, баспасөз қызметі мен орталықтары, ұлттық компаниялар, шағын, орта және ірі, жеке бизнес , талдау орталықтары болып табылады.</a:t>
            </a:r>
            <a:endParaRPr lang="ru-RU" dirty="0"/>
          </a:p>
        </p:txBody>
      </p:sp>
      <p:sp>
        <p:nvSpPr>
          <p:cNvPr id="2" name="Заголовок 1"/>
          <p:cNvSpPr>
            <a:spLocks noGrp="1"/>
          </p:cNvSpPr>
          <p:nvPr>
            <p:ph type="title"/>
          </p:nvPr>
        </p:nvSpPr>
        <p:spPr/>
        <p:txBody>
          <a:bodyPr/>
          <a:lstStyle/>
          <a:p>
            <a:pPr algn="ctr"/>
            <a:r>
              <a:rPr lang="kk-KZ" b="1" dirty="0" smtClean="0"/>
              <a:t>Кәсіби қызмет объектісі</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0000" lnSpcReduction="20000"/>
          </a:bodyPr>
          <a:lstStyle/>
          <a:p>
            <a:r>
              <a:rPr lang="kk-KZ" dirty="0" smtClean="0"/>
              <a:t>- </a:t>
            </a:r>
            <a:r>
              <a:rPr lang="kk-KZ" dirty="0"/>
              <a:t>Бекітілген объектілер немесе аймақтар бойынша қызмет бағыттарына қарай (экономикалық, саяси, әлеуметтік, мәдени және т.б.)талданған ақпаратпен редакцияға материалдар дайындау.</a:t>
            </a:r>
            <a:endParaRPr lang="ru-RU" dirty="0"/>
          </a:p>
          <a:p>
            <a:r>
              <a:rPr lang="kk-KZ" dirty="0"/>
              <a:t>Шығармашылық қызметтің басым бағыттарын әзірлеу</a:t>
            </a:r>
            <a:endParaRPr lang="ru-RU" dirty="0"/>
          </a:p>
          <a:p>
            <a:r>
              <a:rPr lang="kk-KZ" dirty="0"/>
              <a:t>- Стратегияны және ұйымдық құрылымды қалыптастыру</a:t>
            </a:r>
            <a:endParaRPr lang="ru-RU" dirty="0"/>
          </a:p>
          <a:p>
            <a:r>
              <a:rPr lang="kk-KZ" dirty="0"/>
              <a:t>- Материалдарды баспаға және эфирге уақытылы және сапалы дайындауға, жоспарлауға қатысты редакциялық жұмысты ұйымдастыру.</a:t>
            </a:r>
            <a:endParaRPr lang="ru-RU" dirty="0"/>
          </a:p>
          <a:p>
            <a:r>
              <a:rPr lang="kk-KZ" dirty="0"/>
              <a:t>- Аудио, теле, радио, бейнеөнімдерді өндірудің технологиялық процесін ұйымдастыру және қамтамасыз ету</a:t>
            </a:r>
            <a:endParaRPr lang="ru-RU" dirty="0"/>
          </a:p>
          <a:p>
            <a:r>
              <a:rPr lang="kk-KZ" dirty="0"/>
              <a:t>- Заңнамалық, саяси шешімдер мен үрдістерді мониторингілеу және талдау</a:t>
            </a:r>
            <a:endParaRPr lang="ru-RU" dirty="0"/>
          </a:p>
          <a:p>
            <a:r>
              <a:rPr lang="kk-KZ" dirty="0"/>
              <a:t>- Іскерлік серіктестермен, сарапшылармен, консультанттармен, ұйымның басқа құрылымдық бөлімшелерімен өзара іс - қимылды қамтамасыз ету</a:t>
            </a:r>
            <a:endParaRPr lang="ru-RU" dirty="0"/>
          </a:p>
          <a:p>
            <a:r>
              <a:rPr lang="kk-KZ" dirty="0"/>
              <a:t>- Өнімді немесе қызметті жылжыту үшін жылжыту стратегиясын, маркетингтік бағдарламаларды, жарнамалық стратегияны, жарнамалық науқандарды жоспарлау және іске асыру</a:t>
            </a:r>
            <a:endParaRPr lang="ru-RU" dirty="0"/>
          </a:p>
        </p:txBody>
      </p:sp>
      <p:sp>
        <p:nvSpPr>
          <p:cNvPr id="2" name="Заголовок 1"/>
          <p:cNvSpPr>
            <a:spLocks noGrp="1"/>
          </p:cNvSpPr>
          <p:nvPr>
            <p:ph type="title"/>
          </p:nvPr>
        </p:nvSpPr>
        <p:spPr/>
        <p:txBody>
          <a:bodyPr>
            <a:normAutofit/>
          </a:bodyPr>
          <a:lstStyle/>
          <a:p>
            <a:pPr algn="ctr"/>
            <a:r>
              <a:rPr lang="kk-KZ" sz="3600" b="1" dirty="0" smtClean="0"/>
              <a:t>Кәсіби қызмет функциялары мен түрлері</a:t>
            </a:r>
            <a:endParaRPr lang="ru-RU"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a:grpSpLocks/>
          </p:cNvGrpSpPr>
          <p:nvPr/>
        </p:nvGrpSpPr>
        <p:grpSpPr bwMode="auto">
          <a:xfrm>
            <a:off x="1138555" y="360680"/>
            <a:ext cx="10486390" cy="745490"/>
            <a:chOff x="0" y="0"/>
            <a:chExt cx="16514" cy="1174"/>
          </a:xfrm>
        </p:grpSpPr>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6514" cy="1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5" y="438"/>
              <a:ext cx="1242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468213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3102</TotalTime>
  <Words>1496</Words>
  <Application>Microsoft Office PowerPoint</Application>
  <PresentationFormat>Произвольный</PresentationFormat>
  <Paragraphs>637</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Волна</vt:lpstr>
      <vt:lpstr>Презентация PowerPoint</vt:lpstr>
      <vt:lpstr>6В03239-Журналистика БББ негізгі атрибуттары</vt:lpstr>
      <vt:lpstr>Қолдану саласы</vt:lpstr>
      <vt:lpstr>Білім беру бағдарламасының тұжырымдамасы</vt:lpstr>
      <vt:lpstr>Маман лауазымдарының тізімі</vt:lpstr>
      <vt:lpstr>Кәсіби қызмет саласы</vt:lpstr>
      <vt:lpstr>Кәсіби қызмет объектісі</vt:lpstr>
      <vt:lpstr>Кәсіби қызмет функциялары мен түрлері</vt:lpstr>
      <vt:lpstr>Презентация PowerPoint</vt:lpstr>
      <vt:lpstr>Негізгі оқу жоспары</vt:lpstr>
      <vt:lpstr>Презентация PowerPoint</vt:lpstr>
      <vt:lpstr>Презентация PowerPoint</vt:lpstr>
      <vt:lpstr> АТАМЕКЕН РЕЙТИНГ НӘТИЖЕСІ  2019, 2020, 2021 жылдары</vt:lpstr>
      <vt:lpstr>Серіктестік:</vt:lpstr>
      <vt:lpstr>Жұмыс беруші және түлектердің ұсынысы </vt:lpstr>
      <vt:lpstr>Журналистика БББ бойынша білімгерлердің контигенті </vt:lpstr>
      <vt:lpstr>2021-2022 оқу жылы түлектерінің жұмысқа орналасу көрсеткіші</vt:lpstr>
      <vt:lpstr>2022-2023 оқу жылындағы ОПҚ</vt:lpstr>
      <vt:lpstr>Оқу-әдістемелік қамтамасыз етілуі Инфраструктура</vt:lpstr>
      <vt:lpstr>Жаңа ББ жасауда ескерілген жәйттер</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Fakhriddin SARZHANOV</dc:creator>
  <cp:lastModifiedBy>User</cp:lastModifiedBy>
  <cp:revision>55</cp:revision>
  <dcterms:created xsi:type="dcterms:W3CDTF">2021-04-07T07:40:46Z</dcterms:created>
  <dcterms:modified xsi:type="dcterms:W3CDTF">2023-02-24T09:33:08Z</dcterms:modified>
</cp:coreProperties>
</file>