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sldIdLst>
    <p:sldId id="268" r:id="rId3"/>
    <p:sldId id="308" r:id="rId4"/>
    <p:sldId id="269" r:id="rId5"/>
    <p:sldId id="331" r:id="rId6"/>
    <p:sldId id="307" r:id="rId7"/>
    <p:sldId id="310" r:id="rId8"/>
    <p:sldId id="279" r:id="rId9"/>
    <p:sldId id="311" r:id="rId10"/>
    <p:sldId id="312" r:id="rId11"/>
    <p:sldId id="313" r:id="rId12"/>
    <p:sldId id="314" r:id="rId13"/>
    <p:sldId id="328" r:id="rId14"/>
    <p:sldId id="286" r:id="rId15"/>
    <p:sldId id="322" r:id="rId16"/>
    <p:sldId id="323" r:id="rId17"/>
    <p:sldId id="324" r:id="rId18"/>
    <p:sldId id="325" r:id="rId19"/>
    <p:sldId id="326" r:id="rId20"/>
    <p:sldId id="330" r:id="rId21"/>
    <p:sldId id="300" r:id="rId22"/>
    <p:sldId id="304" r:id="rId23"/>
  </p:sldIdLst>
  <p:sldSz cx="12192000" cy="6858000"/>
  <p:notesSz cx="6858000" cy="9144000"/>
  <p:custDataLst>
    <p:tags r:id="rId25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B2F6E1-CABA-46A8-97BF-DD4373ED4B7F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7AD755-9ABB-4976-B823-E8CB40948301}">
      <dgm:prSet phldrT="[Текст]" phldr="1" custT="1"/>
      <dgm:spPr/>
      <dgm:t>
        <a:bodyPr/>
        <a:lstStyle/>
        <a:p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9B5780-D024-4120-9439-8CDC81A633DA}" type="parTrans" cxnId="{889B83A0-A491-4145-A102-87C96E0E78C5}">
      <dgm:prSet/>
      <dgm:spPr/>
      <dgm:t>
        <a:bodyPr/>
        <a:lstStyle/>
        <a:p>
          <a:endParaRPr lang="ru-RU"/>
        </a:p>
      </dgm:t>
    </dgm:pt>
    <dgm:pt modelId="{C014FC26-853A-47A4-8B13-CE36576F9F3D}" type="sibTrans" cxnId="{889B83A0-A491-4145-A102-87C96E0E78C5}">
      <dgm:prSet/>
      <dgm:spPr/>
      <dgm:t>
        <a:bodyPr/>
        <a:lstStyle/>
        <a:p>
          <a:endParaRPr lang="ru-RU"/>
        </a:p>
      </dgm:t>
    </dgm:pt>
    <dgm:pt modelId="{DE518646-1F1E-432F-8C51-DC68A906F59D}">
      <dgm:prSet/>
      <dgm:spPr/>
      <dgm:t>
        <a:bodyPr/>
        <a:lstStyle/>
        <a:p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Бәсекеге қабілетті кадрларды сапалы даярлауды қамтамасыз ету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A4B01B-422B-4036-A19A-B1EE81E6F774}" type="parTrans" cxnId="{8AFD61E0-9316-4B29-911D-CC64EA7A7BA3}">
      <dgm:prSet/>
      <dgm:spPr/>
      <dgm:t>
        <a:bodyPr/>
        <a:lstStyle/>
        <a:p>
          <a:endParaRPr lang="ru-RU"/>
        </a:p>
      </dgm:t>
    </dgm:pt>
    <dgm:pt modelId="{F73F45A1-B4B4-4A38-92D3-B28D5B401128}" type="sibTrans" cxnId="{8AFD61E0-9316-4B29-911D-CC64EA7A7BA3}">
      <dgm:prSet/>
      <dgm:spPr/>
      <dgm:t>
        <a:bodyPr/>
        <a:lstStyle/>
        <a:p>
          <a:endParaRPr lang="ru-RU"/>
        </a:p>
      </dgm:t>
    </dgm:pt>
    <dgm:pt modelId="{6061629A-CF52-4341-BCA2-4CC1C0136656}">
      <dgm:prSet/>
      <dgm:spPr/>
      <dgm:t>
        <a:bodyPr/>
        <a:lstStyle/>
        <a:p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Әлемдік үрдістер контексінде БББ жаңғырту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D762A1-C32A-4822-BC46-46DBFFBDE2C0}" type="parTrans" cxnId="{3491D5EB-8274-4010-AFC0-F3353CA80507}">
      <dgm:prSet/>
      <dgm:spPr/>
      <dgm:t>
        <a:bodyPr/>
        <a:lstStyle/>
        <a:p>
          <a:endParaRPr lang="ru-RU"/>
        </a:p>
      </dgm:t>
    </dgm:pt>
    <dgm:pt modelId="{15DB33BF-CAEB-4150-96A4-5940000B628D}" type="sibTrans" cxnId="{3491D5EB-8274-4010-AFC0-F3353CA80507}">
      <dgm:prSet/>
      <dgm:spPr/>
      <dgm:t>
        <a:bodyPr/>
        <a:lstStyle/>
        <a:p>
          <a:endParaRPr lang="ru-RU"/>
        </a:p>
      </dgm:t>
    </dgm:pt>
    <dgm:pt modelId="{FD68B917-91AA-4CEF-AD47-C0E91641E505}">
      <dgm:prSet/>
      <dgm:spPr/>
      <dgm:t>
        <a:bodyPr/>
        <a:lstStyle/>
        <a:p>
          <a:pPr algn="l"/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БББ ның  инфрақұрылымын дамыту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01EDE6-7425-4825-9B01-CBB497BC57F4}" type="parTrans" cxnId="{61723430-80CE-44E6-BA81-C3838425FF60}">
      <dgm:prSet/>
      <dgm:spPr/>
      <dgm:t>
        <a:bodyPr/>
        <a:lstStyle/>
        <a:p>
          <a:endParaRPr lang="ru-RU"/>
        </a:p>
      </dgm:t>
    </dgm:pt>
    <dgm:pt modelId="{5FB96CAF-AE81-40F0-87B1-0BC874F2BED0}" type="sibTrans" cxnId="{61723430-80CE-44E6-BA81-C3838425FF60}">
      <dgm:prSet/>
      <dgm:spPr/>
      <dgm:t>
        <a:bodyPr/>
        <a:lstStyle/>
        <a:p>
          <a:endParaRPr lang="ru-RU"/>
        </a:p>
      </dgm:t>
    </dgm:pt>
    <dgm:pt modelId="{3E324D5E-DE3C-4C54-8908-3E74F8BDECBC}">
      <dgm:prSet/>
      <dgm:spPr/>
      <dgm:t>
        <a:bodyPr/>
        <a:lstStyle/>
        <a:p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Ғылымның зияткерлік әлеуетін дамыту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84EE7C-0B69-4DE4-8069-4A9B73152098}" type="parTrans" cxnId="{AF5607F7-38F9-4E2A-AF82-395393ECCE90}">
      <dgm:prSet/>
      <dgm:spPr/>
      <dgm:t>
        <a:bodyPr/>
        <a:lstStyle/>
        <a:p>
          <a:endParaRPr lang="ru-RU"/>
        </a:p>
      </dgm:t>
    </dgm:pt>
    <dgm:pt modelId="{1D12CE49-5CA9-42A6-A840-58378BBF18FE}" type="sibTrans" cxnId="{AF5607F7-38F9-4E2A-AF82-395393ECCE90}">
      <dgm:prSet/>
      <dgm:spPr/>
      <dgm:t>
        <a:bodyPr/>
        <a:lstStyle/>
        <a:p>
          <a:endParaRPr lang="ru-RU"/>
        </a:p>
      </dgm:t>
    </dgm:pt>
    <dgm:pt modelId="{6EE07EEE-8AD1-4400-81A7-5E5F0748E3E6}">
      <dgm:prSet/>
      <dgm:spPr/>
      <dgm:t>
        <a:bodyPr/>
        <a:lstStyle/>
        <a:p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инфрақұрылымды жаңғырту және ғылымды цифрландыру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07FEC7-C1E6-4D0F-BDD4-CC084A8C2EA4}" type="parTrans" cxnId="{5B86BCCB-DF75-4A8D-A966-49678959FA7B}">
      <dgm:prSet/>
      <dgm:spPr/>
      <dgm:t>
        <a:bodyPr/>
        <a:lstStyle/>
        <a:p>
          <a:endParaRPr lang="ru-RU"/>
        </a:p>
      </dgm:t>
    </dgm:pt>
    <dgm:pt modelId="{7A152BDE-8AE3-49F3-BDB7-E42A56497404}" type="sibTrans" cxnId="{5B86BCCB-DF75-4A8D-A966-49678959FA7B}">
      <dgm:prSet/>
      <dgm:spPr/>
      <dgm:t>
        <a:bodyPr/>
        <a:lstStyle/>
        <a:p>
          <a:endParaRPr lang="ru-RU"/>
        </a:p>
      </dgm:t>
    </dgm:pt>
    <dgm:pt modelId="{3B092B51-C8D3-4FB2-B174-4F7A7365D3F7}" type="pres">
      <dgm:prSet presAssocID="{2AB2F6E1-CABA-46A8-97BF-DD4373ED4B7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94BC54-7ACE-4996-A44E-E3648A951B9B}" type="pres">
      <dgm:prSet presAssocID="{E37AD755-9ABB-4976-B823-E8CB4094830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C790C7-B345-4E87-997E-B7EA4B07CACE}" type="pres">
      <dgm:prSet presAssocID="{C014FC26-853A-47A4-8B13-CE36576F9F3D}" presName="sibTrans" presStyleCnt="0"/>
      <dgm:spPr/>
      <dgm:t>
        <a:bodyPr/>
        <a:lstStyle/>
        <a:p>
          <a:endParaRPr lang="ru-RU"/>
        </a:p>
      </dgm:t>
    </dgm:pt>
    <dgm:pt modelId="{4B0B3968-3496-464E-A9F5-F8423C54FED7}" type="pres">
      <dgm:prSet presAssocID="{DE518646-1F1E-432F-8C51-DC68A906F59D}" presName="node" presStyleLbl="node1" presStyleIdx="1" presStyleCnt="6" custLinFactX="-10000" custLinFactNeighborX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1491F9-365A-420F-A170-D2582491401D}" type="pres">
      <dgm:prSet presAssocID="{F73F45A1-B4B4-4A38-92D3-B28D5B401128}" presName="sibTrans" presStyleCnt="0"/>
      <dgm:spPr/>
      <dgm:t>
        <a:bodyPr/>
        <a:lstStyle/>
        <a:p>
          <a:endParaRPr lang="ru-RU"/>
        </a:p>
      </dgm:t>
    </dgm:pt>
    <dgm:pt modelId="{9DFFAA83-D029-4FE8-A459-52CB0ED3BCFA}" type="pres">
      <dgm:prSet presAssocID="{6061629A-CF52-4341-BCA2-4CC1C013665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0D9403-7143-410D-B875-DEEDB213C514}" type="pres">
      <dgm:prSet presAssocID="{15DB33BF-CAEB-4150-96A4-5940000B628D}" presName="sibTrans" presStyleCnt="0"/>
      <dgm:spPr/>
      <dgm:t>
        <a:bodyPr/>
        <a:lstStyle/>
        <a:p>
          <a:endParaRPr lang="ru-RU"/>
        </a:p>
      </dgm:t>
    </dgm:pt>
    <dgm:pt modelId="{E851AD81-99A5-4033-B34C-891F585894B9}" type="pres">
      <dgm:prSet presAssocID="{FD68B917-91AA-4CEF-AD47-C0E91641E505}" presName="node" presStyleLbl="node1" presStyleIdx="3" presStyleCnt="6" custLinFactX="-62034" custLinFactY="18365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701E35-5749-4151-B86D-54D7C8434949}" type="pres">
      <dgm:prSet presAssocID="{5FB96CAF-AE81-40F0-87B1-0BC874F2BED0}" presName="sibTrans" presStyleCnt="0"/>
      <dgm:spPr/>
      <dgm:t>
        <a:bodyPr/>
        <a:lstStyle/>
        <a:p>
          <a:endParaRPr lang="ru-RU"/>
        </a:p>
      </dgm:t>
    </dgm:pt>
    <dgm:pt modelId="{288C159D-8C03-48B2-A402-70E08F87B66E}" type="pres">
      <dgm:prSet presAssocID="{3E324D5E-DE3C-4C54-8908-3E74F8BDECBC}" presName="node" presStyleLbl="node1" presStyleIdx="4" presStyleCnt="6" custLinFactNeighborY="-62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473BFF-B526-48C0-9664-B19EFA41BD5B}" type="pres">
      <dgm:prSet presAssocID="{1D12CE49-5CA9-42A6-A840-58378BBF18FE}" presName="sibTrans" presStyleCnt="0"/>
      <dgm:spPr/>
      <dgm:t>
        <a:bodyPr/>
        <a:lstStyle/>
        <a:p>
          <a:endParaRPr lang="ru-RU"/>
        </a:p>
      </dgm:t>
    </dgm:pt>
    <dgm:pt modelId="{5AB9A458-8993-4448-B4C9-A22AB4F1970B}" type="pres">
      <dgm:prSet presAssocID="{6EE07EEE-8AD1-4400-81A7-5E5F0748E3E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943FD8-DC1F-4E6C-977F-72710C505EB4}" type="presOf" srcId="{FD68B917-91AA-4CEF-AD47-C0E91641E505}" destId="{E851AD81-99A5-4033-B34C-891F585894B9}" srcOrd="0" destOrd="0" presId="urn:microsoft.com/office/officeart/2005/8/layout/default"/>
    <dgm:cxn modelId="{D81FD896-0563-4221-A7C9-90E2410EE75D}" type="presOf" srcId="{3E324D5E-DE3C-4C54-8908-3E74F8BDECBC}" destId="{288C159D-8C03-48B2-A402-70E08F87B66E}" srcOrd="0" destOrd="0" presId="urn:microsoft.com/office/officeart/2005/8/layout/default"/>
    <dgm:cxn modelId="{61723430-80CE-44E6-BA81-C3838425FF60}" srcId="{2AB2F6E1-CABA-46A8-97BF-DD4373ED4B7F}" destId="{FD68B917-91AA-4CEF-AD47-C0E91641E505}" srcOrd="3" destOrd="0" parTransId="{0601EDE6-7425-4825-9B01-CBB497BC57F4}" sibTransId="{5FB96CAF-AE81-40F0-87B1-0BC874F2BED0}"/>
    <dgm:cxn modelId="{1CCA7CC0-A166-45D6-8730-18486A33D003}" type="presOf" srcId="{2AB2F6E1-CABA-46A8-97BF-DD4373ED4B7F}" destId="{3B092B51-C8D3-4FB2-B174-4F7A7365D3F7}" srcOrd="0" destOrd="0" presId="urn:microsoft.com/office/officeart/2005/8/layout/default"/>
    <dgm:cxn modelId="{3491D5EB-8274-4010-AFC0-F3353CA80507}" srcId="{2AB2F6E1-CABA-46A8-97BF-DD4373ED4B7F}" destId="{6061629A-CF52-4341-BCA2-4CC1C0136656}" srcOrd="2" destOrd="0" parTransId="{67D762A1-C32A-4822-BC46-46DBFFBDE2C0}" sibTransId="{15DB33BF-CAEB-4150-96A4-5940000B628D}"/>
    <dgm:cxn modelId="{96A33117-5B2C-41EF-A81E-FA47F9137C5B}" type="presOf" srcId="{DE518646-1F1E-432F-8C51-DC68A906F59D}" destId="{4B0B3968-3496-464E-A9F5-F8423C54FED7}" srcOrd="0" destOrd="0" presId="urn:microsoft.com/office/officeart/2005/8/layout/default"/>
    <dgm:cxn modelId="{5B86BCCB-DF75-4A8D-A966-49678959FA7B}" srcId="{2AB2F6E1-CABA-46A8-97BF-DD4373ED4B7F}" destId="{6EE07EEE-8AD1-4400-81A7-5E5F0748E3E6}" srcOrd="5" destOrd="0" parTransId="{6307FEC7-C1E6-4D0F-BDD4-CC084A8C2EA4}" sibTransId="{7A152BDE-8AE3-49F3-BDB7-E42A56497404}"/>
    <dgm:cxn modelId="{B3F0CCD6-57AF-49EF-86A2-60E2EC74463A}" type="presOf" srcId="{6061629A-CF52-4341-BCA2-4CC1C0136656}" destId="{9DFFAA83-D029-4FE8-A459-52CB0ED3BCFA}" srcOrd="0" destOrd="0" presId="urn:microsoft.com/office/officeart/2005/8/layout/default"/>
    <dgm:cxn modelId="{8AFD61E0-9316-4B29-911D-CC64EA7A7BA3}" srcId="{2AB2F6E1-CABA-46A8-97BF-DD4373ED4B7F}" destId="{DE518646-1F1E-432F-8C51-DC68A906F59D}" srcOrd="1" destOrd="0" parTransId="{94A4B01B-422B-4036-A19A-B1EE81E6F774}" sibTransId="{F73F45A1-B4B4-4A38-92D3-B28D5B401128}"/>
    <dgm:cxn modelId="{1DAA9866-118A-4F60-BC22-E5FF17791D54}" type="presOf" srcId="{6EE07EEE-8AD1-4400-81A7-5E5F0748E3E6}" destId="{5AB9A458-8993-4448-B4C9-A22AB4F1970B}" srcOrd="0" destOrd="0" presId="urn:microsoft.com/office/officeart/2005/8/layout/default"/>
    <dgm:cxn modelId="{889B83A0-A491-4145-A102-87C96E0E78C5}" srcId="{2AB2F6E1-CABA-46A8-97BF-DD4373ED4B7F}" destId="{E37AD755-9ABB-4976-B823-E8CB40948301}" srcOrd="0" destOrd="0" parTransId="{899B5780-D024-4120-9439-8CDC81A633DA}" sibTransId="{C014FC26-853A-47A4-8B13-CE36576F9F3D}"/>
    <dgm:cxn modelId="{C3A5A5E8-023C-442F-8A88-23439D47AE5E}" type="presOf" srcId="{E37AD755-9ABB-4976-B823-E8CB40948301}" destId="{6E94BC54-7ACE-4996-A44E-E3648A951B9B}" srcOrd="0" destOrd="0" presId="urn:microsoft.com/office/officeart/2005/8/layout/default"/>
    <dgm:cxn modelId="{AF5607F7-38F9-4E2A-AF82-395393ECCE90}" srcId="{2AB2F6E1-CABA-46A8-97BF-DD4373ED4B7F}" destId="{3E324D5E-DE3C-4C54-8908-3E74F8BDECBC}" srcOrd="4" destOrd="0" parTransId="{1E84EE7C-0B69-4DE4-8069-4A9B73152098}" sibTransId="{1D12CE49-5CA9-42A6-A840-58378BBF18FE}"/>
    <dgm:cxn modelId="{C14FE3BE-E45F-400F-B23C-D9322DBE5C44}" type="presParOf" srcId="{3B092B51-C8D3-4FB2-B174-4F7A7365D3F7}" destId="{6E94BC54-7ACE-4996-A44E-E3648A951B9B}" srcOrd="0" destOrd="0" presId="urn:microsoft.com/office/officeart/2005/8/layout/default"/>
    <dgm:cxn modelId="{D1BAFEFA-7062-4191-A8D5-EC64E5B3C8F2}" type="presParOf" srcId="{3B092B51-C8D3-4FB2-B174-4F7A7365D3F7}" destId="{97C790C7-B345-4E87-997E-B7EA4B07CACE}" srcOrd="1" destOrd="0" presId="urn:microsoft.com/office/officeart/2005/8/layout/default"/>
    <dgm:cxn modelId="{E4BABDC0-807F-4603-83B8-B98AF3CA56D9}" type="presParOf" srcId="{3B092B51-C8D3-4FB2-B174-4F7A7365D3F7}" destId="{4B0B3968-3496-464E-A9F5-F8423C54FED7}" srcOrd="2" destOrd="0" presId="urn:microsoft.com/office/officeart/2005/8/layout/default"/>
    <dgm:cxn modelId="{01A213FD-A764-4C16-BB9C-F96351B3861A}" type="presParOf" srcId="{3B092B51-C8D3-4FB2-B174-4F7A7365D3F7}" destId="{491491F9-365A-420F-A170-D2582491401D}" srcOrd="3" destOrd="0" presId="urn:microsoft.com/office/officeart/2005/8/layout/default"/>
    <dgm:cxn modelId="{C6BB6607-BBD0-4CB2-AD6C-9EA36780DA0C}" type="presParOf" srcId="{3B092B51-C8D3-4FB2-B174-4F7A7365D3F7}" destId="{9DFFAA83-D029-4FE8-A459-52CB0ED3BCFA}" srcOrd="4" destOrd="0" presId="urn:microsoft.com/office/officeart/2005/8/layout/default"/>
    <dgm:cxn modelId="{949602BC-F94F-4E24-83BB-0AEE4403DA06}" type="presParOf" srcId="{3B092B51-C8D3-4FB2-B174-4F7A7365D3F7}" destId="{3E0D9403-7143-410D-B875-DEEDB213C514}" srcOrd="5" destOrd="0" presId="urn:microsoft.com/office/officeart/2005/8/layout/default"/>
    <dgm:cxn modelId="{FB2DBF48-A274-412F-B63F-48E41B7AC530}" type="presParOf" srcId="{3B092B51-C8D3-4FB2-B174-4F7A7365D3F7}" destId="{E851AD81-99A5-4033-B34C-891F585894B9}" srcOrd="6" destOrd="0" presId="urn:microsoft.com/office/officeart/2005/8/layout/default"/>
    <dgm:cxn modelId="{2B623569-5D67-4526-B039-B5BD13191CE2}" type="presParOf" srcId="{3B092B51-C8D3-4FB2-B174-4F7A7365D3F7}" destId="{4D701E35-5749-4151-B86D-54D7C8434949}" srcOrd="7" destOrd="0" presId="urn:microsoft.com/office/officeart/2005/8/layout/default"/>
    <dgm:cxn modelId="{056E7837-5DD3-4BA8-9B20-2388223F35F0}" type="presParOf" srcId="{3B092B51-C8D3-4FB2-B174-4F7A7365D3F7}" destId="{288C159D-8C03-48B2-A402-70E08F87B66E}" srcOrd="8" destOrd="0" presId="urn:microsoft.com/office/officeart/2005/8/layout/default"/>
    <dgm:cxn modelId="{18EEF18D-8193-42FE-A4E7-445B2CEC4E3C}" type="presParOf" srcId="{3B092B51-C8D3-4FB2-B174-4F7A7365D3F7}" destId="{2A473BFF-B526-48C0-9664-B19EFA41BD5B}" srcOrd="9" destOrd="0" presId="urn:microsoft.com/office/officeart/2005/8/layout/default"/>
    <dgm:cxn modelId="{23338518-05DF-478E-B411-274C50D1318A}" type="presParOf" srcId="{3B092B51-C8D3-4FB2-B174-4F7A7365D3F7}" destId="{5AB9A458-8993-4448-B4C9-A22AB4F1970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4BC54-7ACE-4996-A44E-E3648A951B9B}">
      <dsp:nvSpPr>
        <dsp:cNvPr id="0" name=""/>
        <dsp:cNvSpPr/>
      </dsp:nvSpPr>
      <dsp:spPr>
        <a:xfrm>
          <a:off x="0" y="34131"/>
          <a:ext cx="3428999" cy="2057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4131"/>
        <a:ext cx="3428999" cy="2057400"/>
      </dsp:txXfrm>
    </dsp:sp>
    <dsp:sp modelId="{4B0B3968-3496-464E-A9F5-F8423C54FED7}">
      <dsp:nvSpPr>
        <dsp:cNvPr id="0" name=""/>
        <dsp:cNvSpPr/>
      </dsp:nvSpPr>
      <dsp:spPr>
        <a:xfrm>
          <a:off x="0" y="34131"/>
          <a:ext cx="3428999" cy="2057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Бәсекеге қабілетті кадрларды сапалы даярлауды қамтамасыз ету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4131"/>
        <a:ext cx="3428999" cy="2057400"/>
      </dsp:txXfrm>
    </dsp:sp>
    <dsp:sp modelId="{9DFFAA83-D029-4FE8-A459-52CB0ED3BCFA}">
      <dsp:nvSpPr>
        <dsp:cNvPr id="0" name=""/>
        <dsp:cNvSpPr/>
      </dsp:nvSpPr>
      <dsp:spPr>
        <a:xfrm>
          <a:off x="7543800" y="34131"/>
          <a:ext cx="3428999" cy="2057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Әлемдік үрдістер контексінде БББ жаңғырту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43800" y="34131"/>
        <a:ext cx="3428999" cy="2057400"/>
      </dsp:txXfrm>
    </dsp:sp>
    <dsp:sp modelId="{E851AD81-99A5-4033-B34C-891F585894B9}">
      <dsp:nvSpPr>
        <dsp:cNvPr id="0" name=""/>
        <dsp:cNvSpPr/>
      </dsp:nvSpPr>
      <dsp:spPr>
        <a:xfrm>
          <a:off x="0" y="2468563"/>
          <a:ext cx="3428999" cy="2057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БББ ның  инфрақұрылымын дамыту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468563"/>
        <a:ext cx="3428999" cy="2057400"/>
      </dsp:txXfrm>
    </dsp:sp>
    <dsp:sp modelId="{288C159D-8C03-48B2-A402-70E08F87B66E}">
      <dsp:nvSpPr>
        <dsp:cNvPr id="0" name=""/>
        <dsp:cNvSpPr/>
      </dsp:nvSpPr>
      <dsp:spPr>
        <a:xfrm>
          <a:off x="3771900" y="1154276"/>
          <a:ext cx="3428999" cy="2057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Ғылымның зияткерлік әлеуетін дамыту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71900" y="1154276"/>
        <a:ext cx="3428999" cy="2057400"/>
      </dsp:txXfrm>
    </dsp:sp>
    <dsp:sp modelId="{5AB9A458-8993-4448-B4C9-A22AB4F1970B}">
      <dsp:nvSpPr>
        <dsp:cNvPr id="0" name=""/>
        <dsp:cNvSpPr/>
      </dsp:nvSpPr>
      <dsp:spPr>
        <a:xfrm>
          <a:off x="7543800" y="2434431"/>
          <a:ext cx="3428999" cy="2057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инфрақұрылымды жаңғырту және ғылымды цифрландыру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43800" y="2434431"/>
        <a:ext cx="3428999" cy="2057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1A5E5-9FEA-49A6-8109-CF5C12B3866C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AC0C3-52DC-4A89-8101-F2843088B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902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08DF9-FA44-4FDC-860A-768BFC6D07CF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638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2C22-75ED-4EA1-AD20-E48594B78123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295AC-1E8D-4985-8BF8-AC67A77839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251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2C22-75ED-4EA1-AD20-E48594B78123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295AC-1E8D-4985-8BF8-AC67A77839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2C22-75ED-4EA1-AD20-E48594B78123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295AC-1E8D-4985-8BF8-AC67A77839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833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06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788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097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950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550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140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495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96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2C22-75ED-4EA1-AD20-E48594B78123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295AC-1E8D-4985-8BF8-AC67A77839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916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6282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681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33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2C22-75ED-4EA1-AD20-E48594B78123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295AC-1E8D-4985-8BF8-AC67A77839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789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2C22-75ED-4EA1-AD20-E48594B78123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295AC-1E8D-4985-8BF8-AC67A77839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62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2C22-75ED-4EA1-AD20-E48594B78123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295AC-1E8D-4985-8BF8-AC67A77839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943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2C22-75ED-4EA1-AD20-E48594B78123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295AC-1E8D-4985-8BF8-AC67A77839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04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2C22-75ED-4EA1-AD20-E48594B78123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295AC-1E8D-4985-8BF8-AC67A77839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302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2C22-75ED-4EA1-AD20-E48594B78123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295AC-1E8D-4985-8BF8-AC67A77839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18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2C22-75ED-4EA1-AD20-E48594B78123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295AC-1E8D-4985-8BF8-AC67A77839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43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F2C22-75ED-4EA1-AD20-E48594B78123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295AC-1E8D-4985-8BF8-AC67A77839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849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61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 txBox="1">
            <a:spLocks/>
          </p:cNvSpPr>
          <p:nvPr/>
        </p:nvSpPr>
        <p:spPr>
          <a:xfrm>
            <a:off x="1889203" y="497580"/>
            <a:ext cx="9157252" cy="13213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Қ.А.Ясауи атындағы Халықаралық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қазақ-түрік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университеті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Инженерия факультеті </a:t>
            </a:r>
          </a:p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 инженериясы кафедрасы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«Инженерия және инженерлік іс» даярлау бағыты </a:t>
            </a:r>
            <a:endParaRPr lang="tr-TR" sz="24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s://sp-ao.shortpixel.ai/client/q_glossy,ret_img/https:/ayu.edu.kz/images/logo_kz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79" y="259122"/>
            <a:ext cx="1439554" cy="1439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BA2B90B-287D-3B18-6ED1-BA4C4D933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79665"/>
              </p:ext>
            </p:extLst>
          </p:nvPr>
        </p:nvGraphicFramePr>
        <p:xfrm>
          <a:off x="1044673" y="2057366"/>
          <a:ext cx="10230678" cy="432515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111431">
                  <a:extLst>
                    <a:ext uri="{9D8B030D-6E8A-4147-A177-3AD203B41FA5}">
                      <a16:colId xmlns:a16="http://schemas.microsoft.com/office/drawing/2014/main" val="2002852763"/>
                    </a:ext>
                  </a:extLst>
                </a:gridCol>
                <a:gridCol w="5119247">
                  <a:extLst>
                    <a:ext uri="{9D8B030D-6E8A-4147-A177-3AD203B41FA5}">
                      <a16:colId xmlns:a16="http://schemas.microsoft.com/office/drawing/2014/main" val="4061161209"/>
                    </a:ext>
                  </a:extLst>
                </a:gridCol>
              </a:tblGrid>
              <a:tr h="556882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Бағдарлама деңгейі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24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Бакалавр, магистратура</a:t>
                      </a:r>
                      <a:r>
                        <a:rPr lang="kk-KZ" sz="2400" b="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8465821"/>
                  </a:ext>
                </a:extLst>
              </a:tr>
              <a:tr h="86626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 беру саласының коды мен атауы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6B07 </a:t>
                      </a: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Инженерлік, өңдеу және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құрылыс салалары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1579833"/>
                  </a:ext>
                </a:extLst>
              </a:tr>
              <a:tr h="493962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Даярлау бағытының коды мен атауы/</a:t>
                      </a:r>
                      <a:r>
                        <a:rPr lang="tr-TR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6В071 Инженерия және инженерлік іс даярлау бағыты</a:t>
                      </a:r>
                      <a:endParaRPr lang="ru-RU" sz="18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5157209"/>
                  </a:ext>
                </a:extLst>
              </a:tr>
              <a:tr h="11756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 тобының коды мен атауы/ 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 коды мен атауы/ 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В62 Электротехника және энергетика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6В07153 – Электр энергетикасы БББ</a:t>
                      </a:r>
                      <a:endParaRPr kumimoji="0" lang="kk-KZ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6В07154 – Автоматтандыру және басқару БББ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6В07189 – Машина жасау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7М07130 - Электр</a:t>
                      </a: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энергетикасы</a:t>
                      </a: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БББ</a:t>
                      </a:r>
                      <a:endParaRPr kumimoji="0" lang="kk-KZ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7М07158 - </a:t>
                      </a: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Автоматтандыру және басқару БББ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9452586"/>
                  </a:ext>
                </a:extLst>
              </a:tr>
              <a:tr h="43313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4914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67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0584" y="324465"/>
            <a:ext cx="9350829" cy="511156"/>
          </a:xfrm>
        </p:spPr>
        <p:txBody>
          <a:bodyPr>
            <a:noAutofit/>
          </a:bodyPr>
          <a:lstStyle/>
          <a:p>
            <a:pPr algn="ctr"/>
            <a:r>
              <a:rPr lang="kk-KZ" sz="28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Білімгерлердің контингентін қалыптастыру нәтижелері</a:t>
            </a:r>
            <a:endParaRPr lang="ru-RU" sz="2800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36101"/>
              </p:ext>
            </p:extLst>
          </p:nvPr>
        </p:nvGraphicFramePr>
        <p:xfrm>
          <a:off x="492316" y="1266639"/>
          <a:ext cx="5294335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8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88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0822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Контингент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 курс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 курс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 курс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 курс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049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Грант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049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ТТЕ грант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049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Түркия гранты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049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Акылы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049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567457"/>
              </p:ext>
            </p:extLst>
          </p:nvPr>
        </p:nvGraphicFramePr>
        <p:xfrm>
          <a:off x="5991369" y="1266639"/>
          <a:ext cx="5281682" cy="2562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4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3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697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Контингент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курс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курс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курс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курс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561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Грант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199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ТТЕ грант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697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Түркия гранты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561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Акылы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561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8024" y="855768"/>
            <a:ext cx="4195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6В07153 – Электр энергетикасы БББ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41864" y="835621"/>
            <a:ext cx="5235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6В07154 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Автоматтандыру және басқару БББ</a:t>
            </a: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5997404"/>
              </p:ext>
            </p:extLst>
          </p:nvPr>
        </p:nvGraphicFramePr>
        <p:xfrm>
          <a:off x="2965671" y="4199035"/>
          <a:ext cx="5281682" cy="2473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3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697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Контингент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курс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курс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курс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курс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561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Грант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022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ТТЕ грант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697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Түркия гранты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561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Акылы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561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59995" y="3868498"/>
            <a:ext cx="5235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6В07189 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Машина жасау 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БББ</a:t>
            </a:r>
          </a:p>
        </p:txBody>
      </p:sp>
    </p:spTree>
    <p:extLst>
      <p:ext uri="{BB962C8B-B14F-4D97-AF65-F5344CB8AC3E}">
        <p14:creationId xmlns:p14="http://schemas.microsoft.com/office/powerpoint/2010/main" val="4016584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58204" cy="1143000"/>
          </a:xfrm>
        </p:spPr>
        <p:txBody>
          <a:bodyPr/>
          <a:lstStyle/>
          <a:p>
            <a:pPr algn="ctr"/>
            <a:r>
              <a:rPr lang="kk-KZ" sz="3200" b="1" dirty="0">
                <a:ln w="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Түлектердің жұмысқа орналасу нәтижелері</a:t>
            </a:r>
            <a:endParaRPr lang="ru-RU" b="1" dirty="0">
              <a:ln w="0"/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269786"/>
              </p:ext>
            </p:extLst>
          </p:nvPr>
        </p:nvGraphicFramePr>
        <p:xfrm>
          <a:off x="2009804" y="1600201"/>
          <a:ext cx="8229600" cy="4040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8630"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ББ атауы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1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6В07153 – Электр энергетикасы БББ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56,5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6В07154 – Автоматтандыру және басқару БББ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83,3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6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7М07130-Электр энергетикасы </a:t>
                      </a: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БББ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6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7М07158-</a:t>
                      </a: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Автоматтандыру және басқару БББ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813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EFBF2CC-6E33-4DB7-8F31-0F5057F78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84" y="1025751"/>
            <a:ext cx="10368643" cy="850106"/>
          </a:xfrm>
        </p:spPr>
        <p:txBody>
          <a:bodyPr>
            <a:noAutofit/>
          </a:bodyPr>
          <a:lstStyle/>
          <a:p>
            <a:pPr algn="ctr"/>
            <a:r>
              <a:rPr lang="kk-KZ" sz="32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6В071  - Инженерия және инженерлік іс даярлау бағыты бойынша аккредиттелген және аккредиттелетін ББ</a:t>
            </a:r>
            <a:endParaRPr lang="ru-RU" sz="3200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972200"/>
              </p:ext>
            </p:extLst>
          </p:nvPr>
        </p:nvGraphicFramePr>
        <p:xfrm>
          <a:off x="1778436" y="2757470"/>
          <a:ext cx="8738537" cy="3072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2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6954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 атауы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Мерзімі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57115"/>
                  </a:ext>
                </a:extLst>
              </a:tr>
              <a:tr h="502583">
                <a:tc>
                  <a:txBody>
                    <a:bodyPr/>
                    <a:lstStyle/>
                    <a:p>
                      <a:pPr algn="l"/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6В07153 – Электр энергетикасы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2024-2029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6В07154 – Автоматтандыру және басқару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2024-2029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710170"/>
                  </a:ext>
                </a:extLst>
              </a:tr>
              <a:tr h="5019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6В07189 – Машина жасау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6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7М07130 – Электр энергетикасы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2020-2025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3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7М07158 – Автоматтандыру және басқару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2023-2028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675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Кафедраның белгіленген</a:t>
            </a:r>
            <a:r>
              <a:rPr lang="kk-KZ" sz="2400" b="1" spc="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басым</a:t>
            </a:r>
            <a:r>
              <a:rPr lang="kk-KZ" sz="2400" b="1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бағыттары</a:t>
            </a:r>
            <a:r>
              <a:rPr lang="kk-KZ" sz="2400" b="1" spc="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негізгінде</a:t>
            </a:r>
            <a:r>
              <a:rPr lang="kk-KZ" sz="2400" b="1" spc="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kk-KZ" sz="2400" b="1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kk-KZ" sz="2400" b="1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kk-KZ" sz="2400" b="1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факторларды</a:t>
            </a:r>
            <a:r>
              <a:rPr lang="kk-KZ" sz="2400" b="1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сәйкестендіру</a:t>
            </a:r>
            <a:r>
              <a:rPr lang="kk-KZ" sz="2400" b="1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барысында БББ-на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жүргізудің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санаттары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08593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365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943" y="571501"/>
            <a:ext cx="118491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Әлемдік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үрдістер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контексінде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БББ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жаңарту</a:t>
            </a:r>
            <a:r>
              <a:rPr lang="ru-RU" sz="3600" dirty="0">
                <a:solidFill>
                  <a:srgbClr val="002060"/>
                </a:solidFill>
              </a:rPr>
              <a:t/>
            </a:r>
            <a:br>
              <a:rPr lang="ru-RU" sz="3600" dirty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854880"/>
              </p:ext>
            </p:extLst>
          </p:nvPr>
        </p:nvGraphicFramePr>
        <p:xfrm>
          <a:off x="832756" y="1714501"/>
          <a:ext cx="11217730" cy="4460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8865">
                  <a:extLst>
                    <a:ext uri="{9D8B030D-6E8A-4147-A177-3AD203B41FA5}">
                      <a16:colId xmlns:a16="http://schemas.microsoft.com/office/drawing/2014/main" val="2886774862"/>
                    </a:ext>
                  </a:extLst>
                </a:gridCol>
                <a:gridCol w="5608865">
                  <a:extLst>
                    <a:ext uri="{9D8B030D-6E8A-4147-A177-3AD203B41FA5}">
                      <a16:colId xmlns:a16="http://schemas.microsoft.com/office/drawing/2014/main" val="2574340078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Күшті жақтары (Strengths)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Әлсіз жақтары</a:t>
                      </a:r>
                      <a:r>
                        <a:rPr kumimoji="0" lang="kk-KZ" sz="2400" b="1" i="0" u="none" strike="noStrike" kern="1200" cap="none" spc="-285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(Weaknesses)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0171701"/>
                  </a:ext>
                </a:extLst>
              </a:tr>
              <a:tr h="1634395">
                <a:tc>
                  <a:txBody>
                    <a:bodyPr/>
                    <a:lstStyle/>
                    <a:p>
                      <a:pPr marL="0" marR="59055" lvl="0" indent="0" algn="just">
                        <a:lnSpc>
                          <a:spcPct val="98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None/>
                        <a:tabLst>
                          <a:tab pos="267970" algn="l"/>
                        </a:tabLs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- бірлескен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білім</a:t>
                      </a:r>
                      <a:r>
                        <a:rPr lang="kk-KZ" sz="24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беру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бағдарламаларын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жасау;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0" marR="60325" lvl="0" indent="0" algn="just">
                        <a:lnSpc>
                          <a:spcPct val="98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None/>
                        <a:tabLst>
                          <a:tab pos="267970" algn="l"/>
                        </a:tabLs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- жаңа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экономика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талаптарына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сәйкес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білім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беру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бағдарламаларын</a:t>
                      </a:r>
                      <a:r>
                        <a:rPr lang="kk-KZ" sz="24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өзектендіру;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0" marR="60325" lvl="0" indent="0" algn="just">
                        <a:lnSpc>
                          <a:spcPct val="98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None/>
                        <a:tabLst>
                          <a:tab pos="267970" algn="l"/>
                        </a:tabLs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- оқу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жоспарларында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кәсіпкерлік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дағдыларды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дамытуға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бағытталған</a:t>
                      </a:r>
                      <a:r>
                        <a:rPr lang="kk-KZ" sz="24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пәндердің болуы;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0" marR="60325" lvl="0" indent="0" algn="just">
                        <a:lnSpc>
                          <a:spcPct val="98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None/>
                        <a:tabLst>
                          <a:tab pos="267970" algn="l"/>
                        </a:tabLs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- ірі</a:t>
                      </a:r>
                      <a:r>
                        <a:rPr lang="kk-KZ" sz="2400" spc="23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компаниялардың </a:t>
                      </a:r>
                      <a:r>
                        <a:rPr lang="kk-KZ" sz="24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өкілдерін оқу</a:t>
                      </a:r>
                      <a:r>
                        <a:rPr lang="kk-KZ" sz="2400" spc="-4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процесіне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тарту;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endParaRPr lang="ru-RU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89535" marR="60960" indent="0" algn="just">
                        <a:lnSpc>
                          <a:spcPct val="98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ғылыми жобаларға</a:t>
                      </a:r>
                      <a:r>
                        <a:rPr lang="kk-KZ" sz="2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қатысудың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төмен </a:t>
                      </a:r>
                      <a:r>
                        <a:rPr lang="kk-KZ" sz="2400" spc="-28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деңгейі;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lnSpc>
                          <a:spcPct val="98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None/>
                        <a:tabLst>
                          <a:tab pos="217805" algn="l"/>
                        </a:tabLs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- электрондық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оқыту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контентін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әзірлеу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үшін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ОПҚ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цифрлық</a:t>
                      </a:r>
                      <a:r>
                        <a:rPr lang="kk-KZ" sz="2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дағдыларының</a:t>
                      </a:r>
                      <a:r>
                        <a:rPr lang="kk-KZ" sz="24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жеткіліксіз деңгейі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endParaRPr lang="ru-RU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3042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76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683766"/>
              </p:ext>
            </p:extLst>
          </p:nvPr>
        </p:nvGraphicFramePr>
        <p:xfrm>
          <a:off x="702128" y="1384523"/>
          <a:ext cx="10972800" cy="2920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2978902314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16746711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Күшті жақтары (Strengths)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Әлсіз жақтары</a:t>
                      </a:r>
                      <a:r>
                        <a:rPr lang="kk-KZ" sz="1800" b="1" spc="-28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(W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eaknesses</a:t>
                      </a: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44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60325" lvl="0" indent="-28575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327025" algn="l"/>
                          <a:tab pos="327660" algn="l"/>
                          <a:tab pos="1029335" algn="l"/>
                          <a:tab pos="1838960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Жоғары 	және	жоғары	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оқу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орнынан</a:t>
                      </a:r>
                      <a:r>
                        <a:rPr lang="kk-KZ" sz="1800" baseline="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кейінгі	білім 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беру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бағдарламаларын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мамандандырылған	аккредиттеуден 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және	аккредиттеуден</a:t>
                      </a:r>
                      <a:r>
                        <a:rPr lang="kk-KZ" sz="1800" baseline="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кейінгі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мониторингтен сәтті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өту;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285750" marR="60325" lvl="0" indent="-285750" algn="l">
                        <a:lnSpc>
                          <a:spcPct val="98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358140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әлеуметтік әріптестік тетігін іске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асыру;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285750" marR="60325" lvl="0" indent="-285750" algn="l">
                        <a:lnSpc>
                          <a:spcPct val="98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358140" algn="l"/>
                          <a:tab pos="1881505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студенттердің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қажеттіліктеріне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академиялық	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саясаттың</a:t>
                      </a:r>
                      <a:r>
                        <a:rPr lang="kk-KZ" sz="1800" spc="-29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бағдарлануы;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285750" marR="60325" lvl="0" indent="-285750" algn="l">
                        <a:lnSpc>
                          <a:spcPct val="98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358140" algn="l"/>
                          <a:tab pos="1881505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тәрбие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жұмысының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тұрақты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жүйесі.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түлектерді	жұмысқа</a:t>
                      </a:r>
                      <a:r>
                        <a:rPr lang="kk-KZ" sz="1800" baseline="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орналастырудың орташадан жоғары деңгейі;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57785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69875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ОПҚ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мен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білім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алушылардың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ағылшын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тілін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меңгеру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деңгейі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жеткілікті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жоғары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емес;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56515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69875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ОПҚ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арасында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ағылшын, түрік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тілінде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техникалық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пәндерді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оқыту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әдістемелерін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меңгерудің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төмен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деңгейі;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60325" lvl="0" indent="-342900" algn="just">
                        <a:lnSpc>
                          <a:spcPct val="98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69875" algn="l"/>
                          <a:tab pos="2213610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талапкерлердің	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тілдік</a:t>
                      </a:r>
                      <a:r>
                        <a:rPr lang="kk-KZ" sz="1800" spc="-29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дайындығының төмен</a:t>
                      </a:r>
                      <a:r>
                        <a:rPr lang="kk-KZ" sz="1800" spc="-1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деңгейі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723798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1114" y="607564"/>
            <a:ext cx="109238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945" marR="59055" lvl="0" algn="ctr"/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Бәсекеге</a:t>
            </a:r>
            <a:r>
              <a:rPr lang="kk-KZ" sz="2800" b="1" spc="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қабілетті</a:t>
            </a:r>
            <a:r>
              <a:rPr lang="kk-KZ" sz="2800" b="1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кадрларды</a:t>
            </a:r>
            <a:r>
              <a:rPr lang="kk-KZ" sz="2800" b="1" spc="-28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сапалы</a:t>
            </a:r>
            <a:r>
              <a:rPr lang="kk-KZ" sz="2800" b="1" spc="-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даярлауды</a:t>
            </a:r>
            <a:r>
              <a:rPr lang="kk-KZ" sz="2800" b="1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қамтамасыз</a:t>
            </a:r>
            <a:r>
              <a:rPr lang="kk-KZ" sz="2800" b="1" spc="-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ету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70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631417"/>
              </p:ext>
            </p:extLst>
          </p:nvPr>
        </p:nvGraphicFramePr>
        <p:xfrm>
          <a:off x="609600" y="1230313"/>
          <a:ext cx="10972800" cy="5339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2992234855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3728645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829945" marR="798830" indent="-15240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Мүмкіндіктер </a:t>
                      </a:r>
                      <a:r>
                        <a:rPr lang="kk-KZ" sz="1600" b="1" spc="-28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(O</a:t>
                      </a: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pportunities</a:t>
                      </a: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3300" marR="996950"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Қатерлер</a:t>
                      </a:r>
                      <a:r>
                        <a:rPr lang="kk-KZ" sz="1600" b="1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b="1" spc="-28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hreats</a:t>
                      </a: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2983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60960" lvl="0" indent="-342900" algn="just">
                        <a:lnSpc>
                          <a:spcPct val="98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358140" algn="l"/>
                          <a:tab pos="1607185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ұлттық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және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халықаралық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рейтингтердегі	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позицияларды</a:t>
                      </a:r>
                      <a:r>
                        <a:rPr lang="kk-KZ" sz="1800" spc="-29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жақсарту;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60960" lvl="0" indent="-342900" algn="just">
                        <a:lnSpc>
                          <a:spcPct val="98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358140" algn="l"/>
                          <a:tab pos="1607185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академиялық ұтқырлықтың жаңа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бағыттарын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дамыту,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342900" marR="59690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358140" algn="l"/>
                          <a:tab pos="1820545" algn="l"/>
                          <a:tab pos="1934845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білім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беру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қызметтерінің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халықаралық	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нарығында</a:t>
                      </a:r>
                      <a:r>
                        <a:rPr lang="kk-KZ" sz="1800" spc="-29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университеттің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оң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имиджін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қалыптастыру		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бойынша </a:t>
                      </a:r>
                      <a:r>
                        <a:rPr lang="kk-KZ" sz="1800" spc="-29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ынтымақтастық;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60325" lvl="0" indent="-342900" algn="just">
                        <a:lnSpc>
                          <a:spcPct val="98000"/>
                        </a:lnSpc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358140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кітапхана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ресурстары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бойынша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қазақстандық және шетелдік серіктес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университеттермен</a:t>
                      </a:r>
                      <a:r>
                        <a:rPr lang="kk-KZ" sz="1800" spc="-1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ынтымақтастық;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57785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358140" algn="l"/>
                          <a:tab pos="1461135" algn="l"/>
                          <a:tab pos="2240915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білім беру</a:t>
                      </a:r>
                      <a:r>
                        <a:rPr lang="kk-KZ" sz="1800" spc="-29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бағдарламаларының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халықаралық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стандарттар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мен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критерийлерге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сәйкестігі;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60960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358140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ПОҚ-ның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халықаралық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білім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беру</a:t>
                      </a:r>
                      <a:r>
                        <a:rPr lang="kk-KZ" sz="1800" spc="-3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жобаларына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қатысуы;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59690" lvl="0" indent="-342900" algn="just">
                        <a:lnSpc>
                          <a:spcPct val="98000"/>
                        </a:lnSpc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358140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әлемнің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үздік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жоғары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оқу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орындарының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шетелдік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ПОҚ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мен 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ғалымдарын тарту;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59690" lvl="0" indent="-342900" algn="just">
                        <a:lnSpc>
                          <a:spcPct val="98000"/>
                        </a:lnSpc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358140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аймақтың қажеттіліктеріне сәйкес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студенттер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контингентін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мақсатты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қалыптастыру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білім	беру	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қызметтері</a:t>
                      </a:r>
                      <a:r>
                        <a:rPr lang="kk-KZ" sz="1800" spc="-29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нарығындағы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әлемдік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үрдістерге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тәуелділік;</a:t>
                      </a:r>
                    </a:p>
                    <a:p>
                      <a:pPr marL="342900" marR="60960" lvl="0" indent="-342900" algn="just">
                        <a:lnSpc>
                          <a:spcPct val="98000"/>
                        </a:lnSpc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69875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жоғары оқу орындарының БББ арасындағы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өсіп келе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жатқан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бәсекелестік;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60960" lvl="0" indent="-342900" algn="just">
                        <a:lnSpc>
                          <a:spcPct val="98000"/>
                        </a:lnSpc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69875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талапкерлердің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басқа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жоғары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оқу</a:t>
                      </a:r>
                      <a:r>
                        <a:rPr lang="kk-KZ" sz="1800" spc="-2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орындарына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кетуі;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58420" lvl="0" indent="-342900" algn="just">
                        <a:spcBef>
                          <a:spcPts val="10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69875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цифрлық оқыту жүйелерін қолдау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жүйелерінің жетілмегендігі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422775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58586" y="444279"/>
            <a:ext cx="109238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945" marR="59055" lvl="0" algn="ctr"/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Бәсекеге</a:t>
            </a:r>
            <a:r>
              <a:rPr lang="kk-KZ" sz="2800" b="1" spc="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қабілетті</a:t>
            </a:r>
            <a:r>
              <a:rPr lang="kk-KZ" sz="2800" b="1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кадрларды</a:t>
            </a:r>
            <a:r>
              <a:rPr lang="kk-KZ" sz="2800" b="1" spc="-28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сапалы</a:t>
            </a:r>
            <a:r>
              <a:rPr lang="kk-KZ" sz="2800" b="1" spc="-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даярлауды</a:t>
            </a:r>
            <a:r>
              <a:rPr lang="kk-KZ" sz="2800" b="1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қамтамасыз</a:t>
            </a:r>
            <a:r>
              <a:rPr lang="kk-KZ" sz="2800" b="1" spc="-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ету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03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240916"/>
              </p:ext>
            </p:extLst>
          </p:nvPr>
        </p:nvGraphicFramePr>
        <p:xfrm>
          <a:off x="609600" y="2302329"/>
          <a:ext cx="10972800" cy="2887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2886774862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574340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Күшті жақтары (Strengths)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Әлсіз жақтары</a:t>
                      </a:r>
                      <a:r>
                        <a:rPr kumimoji="0" lang="kk-KZ" sz="1800" b="1" i="0" u="none" strike="noStrike" kern="1200" cap="none" spc="-285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(Weaknesses)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17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59055" lvl="0" indent="-342900" algn="just">
                        <a:lnSpc>
                          <a:spcPct val="98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67970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Бірлескен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білім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беру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бағдарламаларын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жасау;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60325" lvl="0" indent="-342900" algn="just">
                        <a:lnSpc>
                          <a:spcPct val="98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67970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жаңа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экономика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талаптарына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сәйкес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білім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беру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бағдарламаларын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өзектендіру;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60325" lvl="0" indent="-342900" algn="just">
                        <a:lnSpc>
                          <a:spcPct val="98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67970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оқу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жоспарларында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кәсіпкерлік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дағдыларды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дамытуға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бағытталған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пәндердің болуы;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60325" lvl="0" indent="-342900">
                        <a:lnSpc>
                          <a:spcPct val="98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67970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ірі</a:t>
                      </a:r>
                      <a:r>
                        <a:rPr lang="kk-KZ" sz="1800" spc="23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компаниялардың 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өкілдерін оқу</a:t>
                      </a:r>
                      <a:r>
                        <a:rPr lang="kk-KZ" sz="1800" spc="-4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процесіне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тарту;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75285" marR="60960" indent="-285750" algn="just">
                        <a:lnSpc>
                          <a:spcPct val="98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ғылыми</a:t>
                      </a:r>
                      <a:r>
                        <a:rPr lang="kk-KZ" sz="18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жобаларға</a:t>
                      </a:r>
                      <a:r>
                        <a:rPr lang="kk-KZ" sz="18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қатысудың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төмен 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деңгейі;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5750" marR="59055" lvl="0" indent="-285750" algn="just">
                        <a:lnSpc>
                          <a:spcPct val="98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17805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электрондық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оқыту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контентін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әзірлеу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үшін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ОПҚ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цифрлық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дағдыларының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жеткіліксіз деңгейі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42816"/>
                  </a:ext>
                </a:extLst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09600" y="829810"/>
            <a:ext cx="11239500" cy="63097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Әлемдік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үрдістер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контексінде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БББ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жаңғырту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9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770" y="519567"/>
            <a:ext cx="11239500" cy="63097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Әлемдік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үрдістер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контексінде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БББ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жаңғырту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75484"/>
              </p:ext>
            </p:extLst>
          </p:nvPr>
        </p:nvGraphicFramePr>
        <p:xfrm>
          <a:off x="790470" y="1553508"/>
          <a:ext cx="10972800" cy="500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3102772137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814311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829945" marR="798830" lvl="0" indent="-15240" algn="l" defTabSz="914400" rtl="0" eaLnBrk="1" fontAlgn="auto" latinLnBrk="0" hangingPunct="1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Мүмкіндіктер </a:t>
                      </a:r>
                      <a:r>
                        <a:rPr kumimoji="0" lang="kk-KZ" sz="1600" b="1" i="0" u="none" strike="noStrike" kern="1200" cap="none" spc="-285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kk-K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(Opportunities)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03300" marR="996950" lvl="0" indent="0" algn="ctr" defTabSz="914400" rtl="0" eaLnBrk="1" fontAlgn="auto" latinLnBrk="0" hangingPunct="1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Қатерлер</a:t>
                      </a:r>
                      <a:r>
                        <a:rPr kumimoji="0" lang="kk-KZ" sz="1600" b="1" i="0" u="none" strike="noStrike" kern="1200" cap="none" spc="-285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kk-K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(Threats)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50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59055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362585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әлемдік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деңгейдегі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жетекші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университеттермен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бірлескен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білім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беру бағдарламаларын әзірлеу;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marR="60325" lvl="0" indent="-342900" algn="just">
                        <a:lnSpc>
                          <a:spcPct val="98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50190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мамандарды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даярлау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процесіне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жаңа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білім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беру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технологияларын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енгізу</a:t>
                      </a:r>
                      <a:r>
                        <a:rPr lang="kk-KZ" sz="1800" spc="-3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(білім</a:t>
                      </a:r>
                      <a:r>
                        <a:rPr lang="kk-KZ" sz="18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трансфері);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60325" lvl="0" indent="-342900" algn="just">
                        <a:lnSpc>
                          <a:spcPct val="98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50190" algn="l"/>
                        </a:tabLs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түлектердің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дайындық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деңгейіне</a:t>
                      </a:r>
                      <a:r>
                        <a:rPr lang="kk-KZ" sz="1800" spc="-28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жұмыс берушілердің қанағаттануын</a:t>
                      </a:r>
                      <a:r>
                        <a:rPr lang="kk-KZ" sz="18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арттыру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57785" lvl="0" indent="-342900" algn="just">
                        <a:spcBef>
                          <a:spcPts val="10"/>
                        </a:spcBef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49555" algn="l"/>
                          <a:tab pos="1072515" algn="l"/>
                          <a:tab pos="1569085" algn="l"/>
                          <a:tab pos="2201545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білім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беру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бағдарламаларының</a:t>
                      </a:r>
                      <a:r>
                        <a:rPr lang="kk-KZ" sz="14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сапасын арттыруға бағытталған білім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беру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бағдарламалары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бойынша</a:t>
                      </a:r>
                      <a:r>
                        <a:rPr lang="kk-KZ" sz="1400" spc="-28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республикалық	оқу-әдістемелік</a:t>
                      </a:r>
                      <a:r>
                        <a:rPr lang="kk-KZ" sz="1400" spc="-29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кеңестер	тарапынан	</a:t>
                      </a:r>
                      <a:r>
                        <a:rPr lang="kk-KZ" sz="14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нақты</a:t>
                      </a:r>
                      <a:r>
                        <a:rPr lang="kk-KZ" sz="1400" spc="-29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үйлестірудің болмауы;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59055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39395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талапкерлерді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даярлау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деңгейінің</a:t>
                      </a:r>
                      <a:r>
                        <a:rPr lang="kk-KZ" sz="1400" spc="-28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төмендеуі;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marR="58420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78765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халықаралық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тәжірибені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есепке</a:t>
                      </a:r>
                      <a:r>
                        <a:rPr lang="kk-KZ" sz="1400" spc="-28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алмай, жаңа және инновациялық білім</a:t>
                      </a:r>
                      <a:r>
                        <a:rPr lang="kk-KZ" sz="1400" spc="-28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беру</a:t>
                      </a:r>
                      <a:r>
                        <a:rPr lang="kk-KZ" sz="1400" spc="-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бағдарламаларын</a:t>
                      </a:r>
                      <a:r>
                        <a:rPr lang="kk-KZ" sz="1400" spc="1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әзірлеу;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marR="58420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158115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өңірлерде және жалпы ҚР экономика</a:t>
                      </a:r>
                      <a:r>
                        <a:rPr lang="kk-KZ" sz="1400" spc="-28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салаларының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дамуын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есепке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алмағанда,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білім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берудің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барлық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деңгейлерінде</a:t>
                      </a:r>
                      <a:r>
                        <a:rPr lang="kk-KZ" sz="1400" spc="-1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кадрлар</a:t>
                      </a:r>
                      <a:r>
                        <a:rPr lang="kk-KZ" sz="1400" spc="-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даярлау;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marR="59055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22250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оқытылатын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салалардағы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білімнің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ескіруі;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marR="59055" lvl="0" indent="-342900" algn="just">
                        <a:lnSpc>
                          <a:spcPct val="98000"/>
                        </a:lnSpc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1847850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жұмыс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істеп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тұрған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кадрларды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даярлау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жүйесі,</a:t>
                      </a:r>
                      <a:r>
                        <a:rPr lang="kk-KZ" sz="1400" spc="4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жоғары</a:t>
                      </a:r>
                      <a:r>
                        <a:rPr lang="kk-KZ" sz="1400" spc="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оқу орындарының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материалдық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және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инфрақұрылымдық	</a:t>
                      </a:r>
                      <a:r>
                        <a:rPr lang="kk-KZ" sz="1400" spc="-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ресурстары</a:t>
                      </a:r>
                      <a:r>
                        <a:rPr lang="ru-RU" sz="1400" spc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стейкхолдерлердің,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оның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ішінде</a:t>
                      </a:r>
                      <a:r>
                        <a:rPr lang="kk-KZ" sz="1400" spc="-28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жұмыс берушілердің күткеніне сәйкес</a:t>
                      </a:r>
                      <a:r>
                        <a:rPr lang="kk-KZ" sz="1400" spc="-28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келмейді;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marR="59055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49555" algn="l"/>
                          <a:tab pos="1711960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шетелдік	</a:t>
                      </a:r>
                      <a:r>
                        <a:rPr lang="kk-KZ" sz="14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әріптестердің</a:t>
                      </a:r>
                      <a:r>
                        <a:rPr lang="kk-KZ" sz="1400" spc="-29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ынтымақтастыққа</a:t>
                      </a:r>
                      <a:r>
                        <a:rPr lang="kk-KZ" sz="1400" baseline="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400" spc="-5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уәждемесінің</a:t>
                      </a:r>
                      <a:r>
                        <a:rPr lang="kk-KZ" sz="1400" spc="-29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төмендеуі;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342900" marR="59055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q"/>
                        <a:tabLst>
                          <a:tab pos="249555" algn="l"/>
                          <a:tab pos="1711960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мамандардың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біліктілік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деңгейіне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қойылатын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біліктілік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талаптары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өндірістің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жаңа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технологияларына</a:t>
                      </a:r>
                      <a:r>
                        <a:rPr lang="kk-KZ" sz="1400" spc="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сәйкес</a:t>
                      </a:r>
                      <a:r>
                        <a:rPr lang="kk-KZ" sz="1400" spc="-1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келмейді;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160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01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16458" y="274638"/>
            <a:ext cx="10764571" cy="1143000"/>
          </a:xfrm>
        </p:spPr>
        <p:txBody>
          <a:bodyPr>
            <a:normAutofit fontScale="90000"/>
          </a:bodyPr>
          <a:lstStyle/>
          <a:p>
            <a:r>
              <a:rPr lang="kk-KZ" sz="3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kk-KZ" sz="3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Инженерия және инженерлік іс» даярлау бағыты </a:t>
            </a:r>
            <a:r>
              <a:rPr lang="kk-KZ" sz="3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бойынша </a:t>
            </a:r>
            <a:r>
              <a:rPr lang="tr-TR" b="1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tr-TR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Түлек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64190" y="1629624"/>
            <a:ext cx="7134131" cy="4979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жауапкершілік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64189" y="2127564"/>
            <a:ext cx="7134131" cy="4979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 мен құндылық бағдарларының </a:t>
            </a:r>
            <a:r>
              <a:rPr lang="kk-K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айқындылығы</a:t>
            </a:r>
            <a:endParaRPr lang="kk-K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64189" y="2625504"/>
            <a:ext cx="7134131" cy="4979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Еңбекқорлық, коммуникабелділік, көптілділік, креативтілік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64188" y="3123444"/>
            <a:ext cx="7134131" cy="4979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интеллект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тұрақтылық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64187" y="3639492"/>
            <a:ext cx="7134131" cy="4979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Тәжірибеге бағдарлану және кәсіпкерлік 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</a:t>
            </a:r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64187" y="4155539"/>
            <a:ext cx="7134131" cy="6156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 және мәдени мұраны құрметтеу. Толеранттылық. Жаһандық сын-қатерлерге бейімделе </a:t>
            </a:r>
            <a:r>
              <a:rPr lang="kk-K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endParaRPr lang="kk-K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064187" y="4793030"/>
            <a:ext cx="7134131" cy="6518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 және сандық технологияларды терең түсіну, жаңа контент құру дағдылары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064187" y="5466734"/>
            <a:ext cx="7134131" cy="6571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Үздіксіз кәсіби өсу және даму қабілеті, өз бетінше  шешім қабылдау қабілеті</a:t>
            </a:r>
          </a:p>
        </p:txBody>
      </p:sp>
    </p:spTree>
    <p:extLst>
      <p:ext uri="{BB962C8B-B14F-4D97-AF65-F5344CB8AC3E}">
        <p14:creationId xmlns:p14="http://schemas.microsoft.com/office/powerpoint/2010/main" val="3119261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9619" y="415007"/>
            <a:ext cx="8258204" cy="108266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n w="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«Инженерия және инженерлік іс» даярлау бағыты бойынша ББ</a:t>
            </a:r>
            <a:endParaRPr lang="ru-RU" b="1" dirty="0">
              <a:ln w="0"/>
              <a:solidFill>
                <a:srgbClr val="00206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423059"/>
              </p:ext>
            </p:extLst>
          </p:nvPr>
        </p:nvGraphicFramePr>
        <p:xfrm>
          <a:off x="835478" y="1622916"/>
          <a:ext cx="10564585" cy="4630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8203">
                  <a:extLst>
                    <a:ext uri="{9D8B030D-6E8A-4147-A177-3AD203B41FA5}">
                      <a16:colId xmlns:a16="http://schemas.microsoft.com/office/drawing/2014/main" val="2392865892"/>
                    </a:ext>
                  </a:extLst>
                </a:gridCol>
                <a:gridCol w="3948833">
                  <a:extLst>
                    <a:ext uri="{9D8B030D-6E8A-4147-A177-3AD203B41FA5}">
                      <a16:colId xmlns:a16="http://schemas.microsoft.com/office/drawing/2014/main" val="2680760166"/>
                    </a:ext>
                  </a:extLst>
                </a:gridCol>
                <a:gridCol w="5637549">
                  <a:extLst>
                    <a:ext uri="{9D8B030D-6E8A-4147-A177-3AD203B41FA5}">
                      <a16:colId xmlns:a16="http://schemas.microsoft.com/office/drawing/2014/main" val="3578834375"/>
                    </a:ext>
                  </a:extLst>
                </a:gridCol>
              </a:tblGrid>
              <a:tr h="575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1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Меирбекова </a:t>
                      </a:r>
                      <a:r>
                        <a:rPr lang="kk-KZ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Оксана </a:t>
                      </a: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Даировна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 инженериясы кафедрасы, аға оқытушы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3568507"/>
                  </a:ext>
                </a:extLst>
              </a:tr>
              <a:tr h="575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2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Абдикулова Загипа </a:t>
                      </a:r>
                      <a:r>
                        <a:rPr lang="kk-KZ" sz="20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Киргизбаевна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 инженериясы кафедрасының меңгерушісі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79655707"/>
                  </a:ext>
                </a:extLst>
              </a:tr>
              <a:tr h="57579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Агабекова Актолкын Бекарысовна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 </a:t>
                      </a:r>
                      <a:r>
                        <a:rPr lang="kk-KZ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инженериясы кафедрасы, 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PhD</a:t>
                      </a:r>
                      <a:r>
                        <a:rPr lang="kk-KZ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доцент м.а.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5657383"/>
                  </a:ext>
                </a:extLst>
              </a:tr>
              <a:tr h="57579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Калимбетова</a:t>
                      </a: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Жансая</a:t>
                      </a: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Сейдахановна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 </a:t>
                      </a:r>
                      <a:r>
                        <a:rPr lang="kk-KZ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инженериясы кафедрасы, оқытушы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9127554"/>
                  </a:ext>
                </a:extLst>
              </a:tr>
              <a:tr h="57579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Бабахан</a:t>
                      </a: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Шохрух</a:t>
                      </a: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Абдилкасымұлы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 </a:t>
                      </a:r>
                      <a:r>
                        <a:rPr lang="kk-KZ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инженериясы кафедрасы, оқытушы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335749"/>
                  </a:ext>
                </a:extLst>
              </a:tr>
              <a:tr h="57579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Кенжебеков</a:t>
                      </a:r>
                      <a:r>
                        <a:rPr lang="ru-RU" sz="2000" b="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Мухтар</a:t>
                      </a:r>
                      <a:r>
                        <a:rPr lang="ru-RU" sz="2000" b="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Умирбекович</a:t>
                      </a:r>
                      <a:endParaRPr lang="ru-RU" sz="20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КТЗ» </a:t>
                      </a: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АҚ-ның </a:t>
                      </a:r>
                      <a:r>
                        <a:rPr lang="kk-KZ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басқарма төрағасы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393085"/>
                  </a:ext>
                </a:extLst>
              </a:tr>
              <a:tr h="53910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Байбаков Абзал Нурмаханұлы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ИМЭЭ-411 </a:t>
                      </a:r>
                      <a:r>
                        <a:rPr lang="kk-KZ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тобының </a:t>
                      </a: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курс </a:t>
                      </a:r>
                      <a:r>
                        <a:rPr lang="kk-KZ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магистранты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5316507"/>
                  </a:ext>
                </a:extLst>
              </a:tr>
              <a:tr h="53910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Махмутова Гулжан Бақитжанқизи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АЭЭ-112 </a:t>
                      </a:r>
                      <a:r>
                        <a:rPr lang="kk-KZ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тобының 4 курс білім алушысы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4971529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170239" y="2363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674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1146971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Инженерия және инженерлік іс» даярлау бағыты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бойынша </a:t>
            </a:r>
            <a:b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БІЛІМ БЕРУ БАҒДАРЛАМАЛАРЫН жаңарту </a:t>
            </a:r>
            <a:r>
              <a:rPr lang="tr-TR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tr-TR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1146970" cy="4525963"/>
          </a:xfrm>
        </p:spPr>
        <p:txBody>
          <a:bodyPr>
            <a:normAutofit fontScale="70000" lnSpcReduction="20000"/>
          </a:bodyPr>
          <a:lstStyle/>
          <a:p>
            <a:pPr marL="9017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«Инженерия және инженерлік іс» даярлау бағыты бойынша</a:t>
            </a:r>
            <a:r>
              <a:rPr lang="kk-KZ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бакалавр деңгейіндегі ББ ішкі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аудиті ұйымдастырылды. </a:t>
            </a:r>
          </a:p>
          <a:p>
            <a:pPr marL="9017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«Инженерия және инженерлік іс» даярлау бағыты бойынша УЕ-ХҚТУ-030-2021 Білім беру бағдарламаларын әзірлеу және жаңарту Ережесі негізінде 7М07158-Автоматтандыру және басқару ББ жаңарту талап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етілді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ББ жаңарту барысында соңғы МЖБС талаптары,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кәсіби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стандарттардың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сәйкестігі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есепке алынды.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Қазіргі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уақытта Жасанды интеллекттің дамуына орай Жасанды интеллект негіздерін игеру мақсатында пәндерді қосу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міндеттелді. Нәтижесінде 7М07158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Автоматтандыру және басқару  білім беру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бағдарламасына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Жасанды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интеллект пәні енгізілді. Алдағы уақытта 6В07153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Электр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энергетикасы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6В07154 – Автоматтандыру және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басқару, 6В07189 – Машина жасау, 7М07130 – Электр энергетикасы білім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беру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бағдарламаларына да Жасанды интеллекттің дамуына орай сәйкесінше ББ жаңарту көзделіп отыр. </a:t>
            </a:r>
            <a:endParaRPr lang="ru-RU" sz="28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29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анықтаудың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заманауи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тәсілдері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1155680" cy="452596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студенттің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жеткізген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бағалаумен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расталған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құзыреттілік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аяқтағаннан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білетінін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түсінетінін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істей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алатынын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студенттер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мүдделі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тараптардың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қатысуымен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Академиялық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қызметкерлер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тұжырымдайды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стратегиялары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анықталуы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компоненттері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көбінесе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күшейтілуін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тұжырымдалады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ББ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нәтижелерінің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компоненттері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нәтижелерімен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ара-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матрицасын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пайдалансақ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81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0C2CCC-0A61-5EFC-EC0C-A239319DF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260" y="68512"/>
            <a:ext cx="10515600" cy="949568"/>
          </a:xfrm>
        </p:spPr>
        <p:txBody>
          <a:bodyPr>
            <a:norm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«Инженерия және инженерлік іс» даярлау бағыты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бойынша</a:t>
            </a:r>
            <a:b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ББ сипаттамасы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067976"/>
              </p:ext>
            </p:extLst>
          </p:nvPr>
        </p:nvGraphicFramePr>
        <p:xfrm>
          <a:off x="800176" y="891671"/>
          <a:ext cx="10733649" cy="5849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848">
                  <a:extLst>
                    <a:ext uri="{9D8B030D-6E8A-4147-A177-3AD203B41FA5}">
                      <a16:colId xmlns:a16="http://schemas.microsoft.com/office/drawing/2014/main" val="2422659973"/>
                    </a:ext>
                  </a:extLst>
                </a:gridCol>
                <a:gridCol w="4442475">
                  <a:extLst>
                    <a:ext uri="{9D8B030D-6E8A-4147-A177-3AD203B41FA5}">
                      <a16:colId xmlns:a16="http://schemas.microsoft.com/office/drawing/2014/main" val="3454159642"/>
                    </a:ext>
                  </a:extLst>
                </a:gridCol>
                <a:gridCol w="4547326">
                  <a:extLst>
                    <a:ext uri="{9D8B030D-6E8A-4147-A177-3AD203B41FA5}">
                      <a16:colId xmlns:a16="http://schemas.microsoft.com/office/drawing/2014/main" val="1539572700"/>
                    </a:ext>
                  </a:extLst>
                </a:gridCol>
              </a:tblGrid>
              <a:tr h="602990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6В07153 – Электр энергетикасы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(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жа</a:t>
                      </a: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ңартылған бірлескен ББ 01.09.2022ж.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6В07154 – Автоматтандыру және басқару 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152863"/>
                  </a:ext>
                </a:extLst>
              </a:tr>
              <a:tr h="675429">
                <a:tc>
                  <a:txBody>
                    <a:bodyPr/>
                    <a:lstStyle/>
                    <a:p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ББ </a:t>
                      </a:r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мақсаты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Электр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энергиясын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беру,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тарату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тұтыну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үшін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жағдай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жасауға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бағытталған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технологиялар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құралдар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тәсілдер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мен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әдістері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жиынтығын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құруға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қабілетті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маманды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дайындау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ru-RU" sz="12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 algn="just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Автоматтандырылған және ақпараттық жүйелерді бақылау және инженерлік міндеттерді тұжырымдап шешу, технологиялық процестер мен өндірістерді автоматтандыру жобаларын әзірлеуге қабілетті бакалаврларды даярлау</a:t>
                      </a: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562545"/>
                  </a:ext>
                </a:extLst>
              </a:tr>
              <a:tr h="623753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Еңбек</a:t>
                      </a:r>
                      <a:r>
                        <a:rPr lang="kk-KZ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функциялары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Кәсіби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қызметтің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функциялары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электр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энергиясын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бөлу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пайдалануды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қамтитын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ғылым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мен техника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саласы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болып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табылады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266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Кәсіби қызметтің функциялары басқарудың әртүрлі автоматтандырылған жүйелерін құрудың қазіргі заманғы әдістері мен құралдарын ұйымдастыру және енгізу болып табылады.</a:t>
                      </a: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923898"/>
                  </a:ext>
                </a:extLst>
              </a:tr>
              <a:tr h="1069290">
                <a:tc>
                  <a:txBody>
                    <a:bodyPr/>
                    <a:lstStyle/>
                    <a:p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Жалпы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құзыреттер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Б1.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Ақпараттық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коммуникациялық</a:t>
                      </a:r>
                      <a:endParaRPr lang="ru-RU" sz="11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технологияларды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қоғам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кәсіби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ортада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коммуникативті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дағдыларды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қолдана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білу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қабілеттілігі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Б2.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Біртұтас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ғылыми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жүйелік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көзқарасқа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негізделген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әртүрлі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жағдайларды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бағалау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endParaRPr lang="ru-RU" sz="11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Б3.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Салауатты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өмір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салтын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ұстану</a:t>
                      </a:r>
                      <a:endParaRPr lang="ru-RU" sz="11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Б1.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Ақпараттық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коммуникациялық</a:t>
                      </a:r>
                      <a:endParaRPr lang="ru-RU" sz="12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технологияларды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қоғам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кәсіби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ортада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коммуникативті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дағдыларды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қолдана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білу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қабілеттілігі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Б2.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Біртұтас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ғылыми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жүйелік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көзқарасқа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негізделген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әртүрлі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жағдайларды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бағалау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endParaRPr lang="ru-RU" sz="12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Б3.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Салауатты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өмір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салтын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ұстану</a:t>
                      </a:r>
                      <a:endParaRPr lang="ru-RU" sz="12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563731"/>
                  </a:ext>
                </a:extLst>
              </a:tr>
              <a:tr h="789621">
                <a:tc>
                  <a:txBody>
                    <a:bodyPr/>
                    <a:lstStyle/>
                    <a:p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Кәсіби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құзыреттер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Б1.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ортада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адамды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қалыптастыру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анықтау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endParaRPr lang="ru-RU" sz="11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Б2. 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</a:t>
                      </a:r>
                      <a:r>
                        <a:rPr lang="en-US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ə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сіби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қызметтің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барысында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пайда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болатын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м</a:t>
                      </a:r>
                      <a:r>
                        <a:rPr lang="en-US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ə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селелердің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ғылыми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сипатын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анықтау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мүмкіндігі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оларды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шешу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үшін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тиісті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физика-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математикалық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аппаратты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тарту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Б1.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ортада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адамды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қалыптастыру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анықтау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endParaRPr lang="ru-RU" sz="11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Б2. 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</a:t>
                      </a:r>
                      <a:r>
                        <a:rPr lang="en-US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ə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сіби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қызметтің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барысында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пайда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болатын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м</a:t>
                      </a:r>
                      <a:r>
                        <a:rPr lang="en-US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ə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селелердің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ғылыми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сипатын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анықтау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мүмкіндігі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оларды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шешу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үшін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тиісті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физика-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математикалық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аппаратты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тарту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95375"/>
                  </a:ext>
                </a:extLst>
              </a:tr>
              <a:tr h="1559382">
                <a:tc>
                  <a:txBody>
                    <a:bodyPr/>
                    <a:lstStyle/>
                    <a:p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Арнайы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құзыреттер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Б3.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Өндірістік-технологиялық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көрсету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құзыреттіліктерді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иелену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endParaRPr lang="ru-RU" sz="11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Б4.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Эксперименттік-зерттеу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жүргізу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құзыреттілікке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болу: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электр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қондырғыларға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сынақ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жүргізу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зерттеу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нәтижелерін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өндіріске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ендіру</a:t>
                      </a:r>
                      <a:endParaRPr lang="ru-RU" sz="11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Б5.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Сервистік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пайдалану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монтаждық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көрсету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құзыреттіліктерді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иелену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: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монтаждау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жөндеу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жұмыстарын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нормативтік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құжаттарға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сәйкес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жүргізу</a:t>
                      </a:r>
                      <a:endParaRPr lang="ru-RU" sz="11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Б6.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Ұйымдастыру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басқару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көрсету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құзыреттіліктерді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иелену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: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орындаушы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ұжым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жұмыстарын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талапқа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сәйкестендіру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Б3.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Өндірістік-технологиялық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көрсету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құзыреттіліктерді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иелену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endParaRPr lang="ru-RU" sz="11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Б4.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Эксперименттік-зерттеу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жүргізу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құзыреттілікке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болу: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электр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қондырғыларға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сынақ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жүргізу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зерттеу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нәтижелерін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өндіріске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ендіру</a:t>
                      </a:r>
                      <a:endParaRPr lang="ru-RU" sz="11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Б5.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Сервистік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пайдалану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монтаждық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көрсету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құзыреттіліктерді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иелену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: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монтаждау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жөндеу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жұмыстарын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нормативтік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құжаттарға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сәйкес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жүргізу</a:t>
                      </a:r>
                      <a:endParaRPr lang="ru-RU" sz="11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Б6.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Ұйымдастыру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басқару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көрсету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құзыреттіліктерді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иелену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: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орындаушы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ұжым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жұмыстарын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талапқа</a:t>
                      </a:r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сәйкестендіру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590400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047" y="95671"/>
            <a:ext cx="1707945" cy="141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1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D0C2CCC-0A61-5EFC-EC0C-A239319DF2E5}"/>
              </a:ext>
            </a:extLst>
          </p:cNvPr>
          <p:cNvSpPr txBox="1">
            <a:spLocks/>
          </p:cNvSpPr>
          <p:nvPr/>
        </p:nvSpPr>
        <p:spPr>
          <a:xfrm>
            <a:off x="1126099" y="349170"/>
            <a:ext cx="10515600" cy="9495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«Инженерия және инженерлік іс» даярлау бағыты бойынша</a:t>
            </a:r>
            <a:b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ББ сипаттамасы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611860"/>
              </p:ext>
            </p:extLst>
          </p:nvPr>
        </p:nvGraphicFramePr>
        <p:xfrm>
          <a:off x="2181885" y="1226649"/>
          <a:ext cx="7921781" cy="5480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052">
                  <a:extLst>
                    <a:ext uri="{9D8B030D-6E8A-4147-A177-3AD203B41FA5}">
                      <a16:colId xmlns:a16="http://schemas.microsoft.com/office/drawing/2014/main" val="2422659973"/>
                    </a:ext>
                  </a:extLst>
                </a:gridCol>
                <a:gridCol w="5688729">
                  <a:extLst>
                    <a:ext uri="{9D8B030D-6E8A-4147-A177-3AD203B41FA5}">
                      <a16:colId xmlns:a16="http://schemas.microsoft.com/office/drawing/2014/main" val="3454159642"/>
                    </a:ext>
                  </a:extLst>
                </a:gridCol>
              </a:tblGrid>
              <a:tr h="481353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6В07189 – Машина жасау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152863"/>
                  </a:ext>
                </a:extLst>
              </a:tr>
              <a:tr h="1111709">
                <a:tc>
                  <a:txBody>
                    <a:bodyPr/>
                    <a:lstStyle/>
                    <a:p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ББ </a:t>
                      </a:r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мақсаты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Машина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жасаудағы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конструкторлық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технологиялық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ұйымдастырушылық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тапсырмаларды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шеше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алатын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оларды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өндірісте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қолдана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білетін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коммуникативтік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дағдылары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мен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зерттеушілік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kk-KZ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қызметін табысты іске асыра алатын жоғары білікті бакалаврды даярлау;</a:t>
                      </a:r>
                      <a:endParaRPr lang="ru-RU" sz="1400" b="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562545"/>
                  </a:ext>
                </a:extLst>
              </a:tr>
              <a:tr h="614366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Еңбек</a:t>
                      </a:r>
                      <a:r>
                        <a:rPr lang="kk-KZ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функциялары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Кәсіби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қызметтің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функциялары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электр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энергиясын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өндіру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бөлу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пайдалануды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қамтитын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ғылым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мен техника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саласы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болып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табылады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923898"/>
                  </a:ext>
                </a:extLst>
              </a:tr>
              <a:tr h="1224488">
                <a:tc>
                  <a:txBody>
                    <a:bodyPr/>
                    <a:lstStyle/>
                    <a:p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Жалпы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құзыреттер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Б1.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Ақпараттық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коммуникациялық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технологияларды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қоғам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кәсіби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ортада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коммуникативті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дағдыларды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қолдана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білу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қабілеттілігі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Б2.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Біртұтас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ғылыми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жүйелік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көзқарасқа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негізделген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әртүрлі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жағдайларды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бағалау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endParaRPr lang="ru-RU" sz="14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Б3.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Салауатты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өмір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салтын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ұстану</a:t>
                      </a:r>
                      <a:endParaRPr lang="ru-RU" sz="14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563731"/>
                  </a:ext>
                </a:extLst>
              </a:tr>
              <a:tr h="702132">
                <a:tc>
                  <a:txBody>
                    <a:bodyPr/>
                    <a:lstStyle/>
                    <a:p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Кәсіби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құзыреттер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Б1.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ортада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адамды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қалыптастыру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анықтау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Б2.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Базалық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инженерлік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білімдерін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қалыптастырып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оны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қолдану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95375"/>
                  </a:ext>
                </a:extLst>
              </a:tr>
              <a:tr h="1244819">
                <a:tc>
                  <a:txBody>
                    <a:bodyPr/>
                    <a:lstStyle/>
                    <a:p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Арнайы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құзыреттер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Б3. 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Машина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жасаудағы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материалдармен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жасай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алу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Б4. 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Машина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жасау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саласындағы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талдау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бақылау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әдістерін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өндірістік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қызметінде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қолдану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Б5.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Технологиялық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жабдықтар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мен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құралдарды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таңдай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алу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endParaRPr lang="ru-RU" sz="1400" b="1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590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602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0C2CCC-0A61-5EFC-EC0C-A239319DF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260" y="68512"/>
            <a:ext cx="10515600" cy="949568"/>
          </a:xfrm>
        </p:spPr>
        <p:txBody>
          <a:bodyPr>
            <a:norm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«Инженерия және инженерлік іс» даярлау бағыты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бойынша</a:t>
            </a:r>
            <a:b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ББ сипаттамасы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718145"/>
              </p:ext>
            </p:extLst>
          </p:nvPr>
        </p:nvGraphicFramePr>
        <p:xfrm>
          <a:off x="800176" y="891671"/>
          <a:ext cx="10733649" cy="5892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848">
                  <a:extLst>
                    <a:ext uri="{9D8B030D-6E8A-4147-A177-3AD203B41FA5}">
                      <a16:colId xmlns:a16="http://schemas.microsoft.com/office/drawing/2014/main" val="2422659973"/>
                    </a:ext>
                  </a:extLst>
                </a:gridCol>
                <a:gridCol w="4442475">
                  <a:extLst>
                    <a:ext uri="{9D8B030D-6E8A-4147-A177-3AD203B41FA5}">
                      <a16:colId xmlns:a16="http://schemas.microsoft.com/office/drawing/2014/main" val="3454159642"/>
                    </a:ext>
                  </a:extLst>
                </a:gridCol>
                <a:gridCol w="4547326">
                  <a:extLst>
                    <a:ext uri="{9D8B030D-6E8A-4147-A177-3AD203B41FA5}">
                      <a16:colId xmlns:a16="http://schemas.microsoft.com/office/drawing/2014/main" val="1539572700"/>
                    </a:ext>
                  </a:extLst>
                </a:gridCol>
              </a:tblGrid>
              <a:tr h="512586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7М07130 – Электр энергетикасы</a:t>
                      </a:r>
                    </a:p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7М07158 – Автоматтандыру және басқару 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152863"/>
                  </a:ext>
                </a:extLst>
              </a:tr>
              <a:tr h="675429">
                <a:tc>
                  <a:txBody>
                    <a:bodyPr/>
                    <a:lstStyle/>
                    <a:p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ББ </a:t>
                      </a:r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мақсаты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Электр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энергиясын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беру,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тарату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тұтыну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үшін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жағдай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жасауға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бағытталған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технологиялар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құралдар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тәсілдер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мен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әдістері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жиынтығын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құруға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қабілетті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маманды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дайындау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ru-RU" sz="12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Электр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энергиясын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беру,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тарату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тұтыну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үшін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жағдай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жасауға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бағытталған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технологиялар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құралдар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тәсілдер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мен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әдістері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жиынтығын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құруға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қабілетті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маманды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дайындау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ru-RU" sz="12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562545"/>
                  </a:ext>
                </a:extLst>
              </a:tr>
              <a:tr h="623753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Еңбек</a:t>
                      </a:r>
                      <a:r>
                        <a:rPr lang="kk-KZ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функциялары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Кәсіби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қызметтің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функциялары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электр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энергиясын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бөлу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пайдалануды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қамтитын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ғылым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мен техника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саласы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болып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табылады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endParaRPr lang="ru-RU" sz="12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Кәсіби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қызметтің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функциялары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электр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энергиясын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бөлу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пайдалануды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қамтитын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ғылым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мен техника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саласы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болып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табылады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endParaRPr lang="ru-RU" sz="12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923898"/>
                  </a:ext>
                </a:extLst>
              </a:tr>
              <a:tr h="1069290">
                <a:tc>
                  <a:txBody>
                    <a:bodyPr/>
                    <a:lstStyle/>
                    <a:p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Жалпы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құзыреттер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М1.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Іздену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сыни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талдау,жалпылау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ғылыми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жүйелеу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мақсат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қою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үшін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ақпарат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зерттеу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таңдау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олардың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оңтайлы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жолдары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мен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әдістері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жетістіктері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M2.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Коммуникативті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дағдыларды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қолдану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М3.Педагогикалық 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іс-әрекетті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ұйымдастыру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М4.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Модельдерді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құру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үшін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әртүрлі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ақпарат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көздерін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талдау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пайдалану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мүмкіндігі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М1.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Іздену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сыни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талдау,жалпылау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ғылыми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жүйелеу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мақсат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қою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үшін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ақпарат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зерттеу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таңдау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олардың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оңтайлы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жолдары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мен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әдістері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жетістіктері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M2.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Коммуникативті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дағдыларды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қолдану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М3.Педагогикалық 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іс-әрекетті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ұйымдастыру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М4.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Модельдерді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құру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үшін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әртүрлі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ақпарат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көздерін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талдау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пайдалану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мүмкіндігі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563731"/>
                  </a:ext>
                </a:extLst>
              </a:tr>
              <a:tr h="789621">
                <a:tc>
                  <a:txBody>
                    <a:bodyPr/>
                    <a:lstStyle/>
                    <a:p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Кәсіби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құзыреттер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М5.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Өндірістік-технологиялық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көрсету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құзыреттіліктерді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иелену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М6.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Эксперименттік-зерттеу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жүргізу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құзыреттілікке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болу: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электр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қондырғыларға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сынақ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жүргізу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зерттеу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нәтижелерін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өндіріске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ендіру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М5.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Өндірістік-технологиялық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көрсету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құзыреттіліктерді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иелену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М6.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Эксперименттік-зерттеу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жүргізу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құзыреттілікке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болу: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электр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қондырғыларға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сынақ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жүргізу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зерттеу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нәтижелерін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өндіріске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ендіру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95375"/>
                  </a:ext>
                </a:extLst>
              </a:tr>
              <a:tr h="1559382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М7.Сервистік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пайдалану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монтаждық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көрсету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құзыреттіліктерді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иелену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: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монтаждау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жөндеу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жұмыстарын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нормативтік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құжаттарға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сәйкес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жүргізу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/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М8.Ұйымдастыру-басқару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қызметінде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құзыреттілікке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болу: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ұжым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жұмысының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сапасын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ету</a:t>
                      </a:r>
                      <a:endParaRPr lang="ru-RU" sz="12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М7.Сервистік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пайдалану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монтаждық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көрсету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құзыреттіліктерді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иелену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қабілеті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: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монтаждау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жөндеу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жұмыстарын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нормативтік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құжаттарға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сәйкес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жүргізу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/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М8.Ұйымдастыру-басқару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қызметінде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құзыреттілікке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ие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болу: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ұжым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жұмысының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сапасын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ету</a:t>
                      </a:r>
                      <a:endParaRPr lang="ru-RU" sz="12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590400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047" y="95671"/>
            <a:ext cx="1707945" cy="141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0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5401" y="115251"/>
            <a:ext cx="8258204" cy="1082660"/>
          </a:xfrm>
        </p:spPr>
        <p:txBody>
          <a:bodyPr>
            <a:norm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Инженерия және инженерлік іс» даярлау </a:t>
            </a: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бағыты бойынша ББ</a:t>
            </a:r>
            <a:endParaRPr lang="ru-RU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197522"/>
              </p:ext>
            </p:extLst>
          </p:nvPr>
        </p:nvGraphicFramePr>
        <p:xfrm>
          <a:off x="1742598" y="1140228"/>
          <a:ext cx="8983810" cy="2648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8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4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067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ОП атауы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Білімгер</a:t>
                      </a:r>
                      <a:r>
                        <a:rPr lang="kk-KZ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саны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13">
                <a:tc>
                  <a:txBody>
                    <a:bodyPr/>
                    <a:lstStyle/>
                    <a:p>
                      <a:pPr algn="l"/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6В07153 – Электр энергетикасы 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6В07154 –  Автоматтандыру және басқару 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846">
                <a:tc>
                  <a:txBody>
                    <a:bodyPr/>
                    <a:lstStyle/>
                    <a:p>
                      <a:pPr algn="l"/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6В07189 – Машина жасау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l"/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7М07130 – Электр энергетикасы 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7М07158 – Автоматтандыру және басқару 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6638566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742598" y="3744839"/>
            <a:ext cx="8720938" cy="10826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2800" b="1" dirty="0" smtClean="0">
                <a:ln w="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Соңғы 3 жылда ББ қатысқан рейтинг нәтижелері (Атамекен)</a:t>
            </a:r>
            <a:endParaRPr lang="ru-RU" sz="2800" b="1" dirty="0">
              <a:ln w="0"/>
              <a:solidFill>
                <a:srgbClr val="002060"/>
              </a:solidFill>
            </a:endParaRPr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1426370"/>
              </p:ext>
            </p:extLst>
          </p:nvPr>
        </p:nvGraphicFramePr>
        <p:xfrm>
          <a:off x="1742598" y="4776717"/>
          <a:ext cx="8983810" cy="1668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8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7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3707">
                  <a:extLst>
                    <a:ext uri="{9D8B030D-6E8A-4147-A177-3AD203B41FA5}">
                      <a16:colId xmlns:a16="http://schemas.microsoft.com/office/drawing/2014/main" val="3490061978"/>
                    </a:ext>
                  </a:extLst>
                </a:gridCol>
              </a:tblGrid>
              <a:tr h="423080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ОП атауы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059">
                <a:tc>
                  <a:txBody>
                    <a:bodyPr/>
                    <a:lstStyle/>
                    <a:p>
                      <a:pPr algn="l"/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6В07153 – Электр энергетикасы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29/29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23/29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30/35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3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6В07154 – Автоматтандыру және басқару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26/26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-/26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22/27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719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752" y="146956"/>
            <a:ext cx="10972800" cy="919085"/>
          </a:xfrm>
        </p:spPr>
        <p:txBody>
          <a:bodyPr>
            <a:no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 берушілермен, мемлекеттік билік органдарымен, бизнес өкілдерімен байланыс нәтижелері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517418"/>
              </p:ext>
            </p:extLst>
          </p:nvPr>
        </p:nvGraphicFramePr>
        <p:xfrm>
          <a:off x="782822" y="1066042"/>
          <a:ext cx="10827731" cy="3723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7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6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3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3111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 беруші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 нәтижелері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Растайтын құжат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1411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ru-RU" sz="1400" b="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Кентау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трансформатор </a:t>
                      </a:r>
                      <a:r>
                        <a:rPr lang="ru-RU" sz="1400" b="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зауыты</a:t>
                      </a:r>
                      <a:r>
                        <a:rPr lang="en-US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</a:t>
                      </a:r>
                      <a:r>
                        <a:rPr lang="kk-KZ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 жасалды</a:t>
                      </a:r>
                    </a:p>
                    <a:p>
                      <a:r>
                        <a:rPr lang="kk-KZ" sz="14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 келісім шарттары түзілді</a:t>
                      </a:r>
                    </a:p>
                    <a:p>
                      <a:r>
                        <a:rPr lang="kk-KZ" sz="14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Сауалнама алынды</a:t>
                      </a:r>
                    </a:p>
                    <a:p>
                      <a:r>
                        <a:rPr lang="kk-KZ" sz="14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Дуальды білім беру бағдарламасы жасалды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№17/234 </a:t>
                      </a:r>
                      <a:endParaRPr lang="ru-RU" sz="1400" b="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06.01.2022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010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ru-RU" sz="1400" b="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Кентау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трансформатор </a:t>
                      </a:r>
                      <a:r>
                        <a:rPr lang="ru-RU" sz="1400" b="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зауыты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 АҚ</a:t>
                      </a:r>
                      <a:r>
                        <a:rPr lang="kk-KZ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«Кентау политехникалық колледжі»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Меморандум</a:t>
                      </a:r>
                      <a:r>
                        <a:rPr lang="en-US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kk-KZ" sz="14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 жасалды</a:t>
                      </a:r>
                    </a:p>
                    <a:p>
                      <a:r>
                        <a:rPr lang="kk-KZ" sz="14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 келісім шарттары түзілді</a:t>
                      </a:r>
                    </a:p>
                    <a:p>
                      <a:r>
                        <a:rPr lang="kk-KZ" sz="14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Сауалнама алынды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№14/171</a:t>
                      </a:r>
                      <a:endParaRPr lang="ru-RU" sz="1400" b="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9079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ru-RU" sz="1400" b="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Кентау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Сервис</a:t>
                      </a:r>
                      <a:r>
                        <a:rPr lang="en-US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 </a:t>
                      </a:r>
                      <a:r>
                        <a:rPr lang="kk-KZ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МКК</a:t>
                      </a:r>
                      <a:endParaRPr lang="en-US" sz="1400" b="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Келісім-шарт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№20/405 </a:t>
                      </a:r>
                      <a:endParaRPr lang="ru-RU" sz="1400" b="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12.02.2020-31.12.2025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684742"/>
              </p:ext>
            </p:extLst>
          </p:nvPr>
        </p:nvGraphicFramePr>
        <p:xfrm>
          <a:off x="787220" y="4405642"/>
          <a:ext cx="10823331" cy="2044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5553">
                  <a:extLst>
                    <a:ext uri="{9D8B030D-6E8A-4147-A177-3AD203B41FA5}">
                      <a16:colId xmlns:a16="http://schemas.microsoft.com/office/drawing/2014/main" val="3129632479"/>
                    </a:ext>
                  </a:extLst>
                </a:gridCol>
                <a:gridCol w="3690911">
                  <a:extLst>
                    <a:ext uri="{9D8B030D-6E8A-4147-A177-3AD203B41FA5}">
                      <a16:colId xmlns:a16="http://schemas.microsoft.com/office/drawing/2014/main" val="1103426012"/>
                    </a:ext>
                  </a:extLst>
                </a:gridCol>
                <a:gridCol w="2876867">
                  <a:extLst>
                    <a:ext uri="{9D8B030D-6E8A-4147-A177-3AD203B41FA5}">
                      <a16:colId xmlns:a16="http://schemas.microsoft.com/office/drawing/2014/main" val="2121393083"/>
                    </a:ext>
                  </a:extLst>
                </a:gridCol>
              </a:tblGrid>
              <a:tr h="2044144">
                <a:tc>
                  <a:txBody>
                    <a:bodyPr/>
                    <a:lstStyle/>
                    <a:p>
                      <a:r>
                        <a:rPr lang="kk-K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Түркістан</a:t>
                      </a:r>
                      <a:r>
                        <a:rPr lang="kk-KZ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облысының цифрландыру мемлекеттік  қызмет көрсету және архифтер басқармасының «Цифрлық даму орталығы» КММ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Келісім-шарт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Білімгерлер Өндірістік практика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өтуде</a:t>
                      </a:r>
                      <a:endParaRPr lang="ru-RU" sz="1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№23/4461 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15.12.2023-31.12.2030</a:t>
                      </a:r>
                    </a:p>
                    <a:p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220632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981801"/>
              </p:ext>
            </p:extLst>
          </p:nvPr>
        </p:nvGraphicFramePr>
        <p:xfrm>
          <a:off x="782821" y="5504906"/>
          <a:ext cx="10827729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0646">
                  <a:extLst>
                    <a:ext uri="{9D8B030D-6E8A-4147-A177-3AD203B41FA5}">
                      <a16:colId xmlns:a16="http://schemas.microsoft.com/office/drawing/2014/main" val="3850630744"/>
                    </a:ext>
                  </a:extLst>
                </a:gridCol>
                <a:gridCol w="3739368">
                  <a:extLst>
                    <a:ext uri="{9D8B030D-6E8A-4147-A177-3AD203B41FA5}">
                      <a16:colId xmlns:a16="http://schemas.microsoft.com/office/drawing/2014/main" val="2020888133"/>
                    </a:ext>
                  </a:extLst>
                </a:gridCol>
                <a:gridCol w="2847715">
                  <a:extLst>
                    <a:ext uri="{9D8B030D-6E8A-4147-A177-3AD203B41FA5}">
                      <a16:colId xmlns:a16="http://schemas.microsoft.com/office/drawing/2014/main" val="856982801"/>
                    </a:ext>
                  </a:extLst>
                </a:gridCol>
              </a:tblGrid>
              <a:tr h="944880">
                <a:tc>
                  <a:txBody>
                    <a:bodyPr/>
                    <a:lstStyle/>
                    <a:p>
                      <a:r>
                        <a:rPr lang="kk-KZ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Түркістан қаласы әкімдігінің</a:t>
                      </a:r>
                      <a:r>
                        <a:rPr lang="kk-KZ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«Жылу» мемлекеттік коммуналдық кәсіпорны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Келісім-шарт</a:t>
                      </a:r>
                      <a:endParaRPr lang="ru-RU" sz="1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Білімгерлер Өндірістік практика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өтуде</a:t>
                      </a:r>
                      <a:endParaRPr lang="ru-RU" sz="1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№23/4551 22.12.2023-31.12.2030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636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98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8938"/>
            <a:ext cx="9954986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Қазақстандық, шетелдік жетекші  университеттермен серіктестік жұмыстар нәтижелері</a:t>
            </a:r>
            <a:endParaRPr lang="ru-RU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4712676"/>
              </p:ext>
            </p:extLst>
          </p:nvPr>
        </p:nvGraphicFramePr>
        <p:xfrm>
          <a:off x="881743" y="2057389"/>
          <a:ext cx="10580913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8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2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582"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ОП атауы</a:t>
                      </a:r>
                    </a:p>
                    <a:p>
                      <a:pPr algn="ctr"/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Серіктестік</a:t>
                      </a: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жұмыс нәтижесі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36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6В07153 – Электр энергетикасы БББ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6В07154 – Автоматтандыру және басқару БББ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6В07189-Машина жасау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lang="kk-KZ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7М07130-Электр</a:t>
                      </a:r>
                      <a:r>
                        <a:rPr lang="kk-KZ" sz="1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энергетикасы </a:t>
                      </a: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БББ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lang="kk-KZ" sz="1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7М07158-</a:t>
                      </a: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Автоматтандыру және басқару БББ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Меморандум о сотрудничестве между национальным научно-исследовательским институтом возобновляемых источников энергии при министерстве энергетики г.Ташкент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Меморандум о сотрудничестве между некоммерческим акционерным обществом «Алматинский университет энергетики и связи имени Г.Даукеева». Университетпен 6В07153-Электр энергетикасы </a:t>
                      </a:r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бірлескен</a:t>
                      </a: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БББ дайындалды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Национальный университет «Запорожская политехника». Университтен академиялық ұтқырлық аясында ОПҚ-лары келіп дәріс оқыды.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Ферганский Политехнический Институт. Кафедра ОПҚ-лары ізденуші ретінде докторантурада оқып жатыр.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Джиззакский Политехнический Институт.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040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5271" y="699181"/>
            <a:ext cx="9340637" cy="1143000"/>
          </a:xfrm>
        </p:spPr>
        <p:txBody>
          <a:bodyPr>
            <a:noAutofit/>
          </a:bodyPr>
          <a:lstStyle/>
          <a:p>
            <a:pPr algn="ctr"/>
            <a:r>
              <a:rPr lang="kk-KZ" sz="36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Сауалнамалар (білімгерлердің, </a:t>
            </a:r>
            <a:r>
              <a:rPr lang="kk-KZ" sz="36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жұмыс берушілердің</a:t>
            </a:r>
            <a:r>
              <a:rPr lang="kk-KZ" sz="36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түлектердің, басқа қызығушы тараптардың) нәтижелері</a:t>
            </a:r>
            <a:endParaRPr lang="ru-RU" sz="3600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512"/>
              </p:ext>
            </p:extLst>
          </p:nvPr>
        </p:nvGraphicFramePr>
        <p:xfrm>
          <a:off x="1355270" y="2824846"/>
          <a:ext cx="9976758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8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5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Сауалнамалар түрі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6В07153 – Электр энергетикасы БББ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  <a:defRPr/>
                      </a:pP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6В07154 – Автоматтандыру және басқару БББ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Жұмыс берушілердің ББ-на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5/5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5/</a:t>
                      </a:r>
                      <a:r>
                        <a:rPr lang="kk-KZ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4,9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Оқытушы студенттер көзімен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5/4,7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5/4</a:t>
                      </a:r>
                      <a:r>
                        <a:rPr lang="kk-KZ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,81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365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8a13668232a98a4476d855a35bc4375ec7544"/>
</p:tagLst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3118</TotalTime>
  <Words>1945</Words>
  <Application>Microsoft Office PowerPoint</Application>
  <PresentationFormat>Широкоэкранный</PresentationFormat>
  <Paragraphs>377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Comic Sans MS</vt:lpstr>
      <vt:lpstr>Symbol</vt:lpstr>
      <vt:lpstr>Times New Roman</vt:lpstr>
      <vt:lpstr>Wingdings</vt:lpstr>
      <vt:lpstr>Office Teması</vt:lpstr>
      <vt:lpstr>Тема Office</vt:lpstr>
      <vt:lpstr>Презентация PowerPoint</vt:lpstr>
      <vt:lpstr>«Инженерия және инженерлік іс» даярлау бағыты бойынша ББ</vt:lpstr>
      <vt:lpstr>«Инженерия және инженерлік іс» даярлау бағыты бойынша ББ сипаттамасы</vt:lpstr>
      <vt:lpstr>Презентация PowerPoint</vt:lpstr>
      <vt:lpstr>«Инженерия және инженерлік іс» даярлау бағыты бойынша ББ сипаттамасы</vt:lpstr>
      <vt:lpstr>Инженерия және инженерлік іс» даярлау бағыты бойынша ББ</vt:lpstr>
      <vt:lpstr>Жұмыс берушілермен, мемлекеттік билік органдарымен, бизнес өкілдерімен байланыс нәтижелері</vt:lpstr>
      <vt:lpstr>Қазақстандық, шетелдік жетекші  университеттермен серіктестік жұмыстар нәтижелері</vt:lpstr>
      <vt:lpstr>Сауалнамалар (білімгерлердің, жұмыс берушілердің, түлектердің, басқа қызығушы тараптардың) нәтижелері</vt:lpstr>
      <vt:lpstr>Білімгерлердің контингентін қалыптастыру нәтижелері</vt:lpstr>
      <vt:lpstr>Түлектердің жұмысқа орналасу нәтижелері</vt:lpstr>
      <vt:lpstr>6В071  - Инженерия және инженерлік іс даярлау бағыты бойынша аккредиттелген және аккредиттелетін ББ</vt:lpstr>
      <vt:lpstr>Кафедраның белгіленген басым бағыттары негізгінде ішкі және сыртқы факторларды сәйкестендіру барысында БББ-на SWOT талдау жүргізудің негізгі санаттары:</vt:lpstr>
      <vt:lpstr>Әлемдік үрдістер контексінде БББ жаңарту </vt:lpstr>
      <vt:lpstr>Презентация PowerPoint</vt:lpstr>
      <vt:lpstr>Презентация PowerPoint</vt:lpstr>
      <vt:lpstr> Әлемдік   үрдістер   контексінде БББ жаңғырту </vt:lpstr>
      <vt:lpstr> Әлемдік   үрдістер   контексінде БББ жаңғырту </vt:lpstr>
      <vt:lpstr>«Инженерия және инженерлік іс» даярлау бағыты бойынша  Түлек моделі</vt:lpstr>
      <vt:lpstr> «Инженерия және инженерлік іс» даярлау бағыты бойынша  БІЛІМ БЕРУ БАҒДАРЛАМАЛАРЫН жаңарту  </vt:lpstr>
      <vt:lpstr>Білім беру нәтижелерін анықтаудың заманауи тәсілдері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Fakhriddin SARZHANOV</dc:creator>
  <cp:lastModifiedBy>Oksana</cp:lastModifiedBy>
  <cp:revision>146</cp:revision>
  <dcterms:created xsi:type="dcterms:W3CDTF">2021-04-07T07:40:46Z</dcterms:created>
  <dcterms:modified xsi:type="dcterms:W3CDTF">2025-02-11T04:21:25Z</dcterms:modified>
</cp:coreProperties>
</file>