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1.xml" ContentType="application/vnd.openxmlformats-officedocument.drawingml.chart+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handoutMasterIdLst>
    <p:handoutMasterId r:id="rId81"/>
  </p:handoutMasterIdLst>
  <p:sldIdLst>
    <p:sldId id="256" r:id="rId2"/>
    <p:sldId id="318" r:id="rId3"/>
    <p:sldId id="437" r:id="rId4"/>
    <p:sldId id="438" r:id="rId5"/>
    <p:sldId id="439" r:id="rId6"/>
    <p:sldId id="440" r:id="rId7"/>
    <p:sldId id="441" r:id="rId8"/>
    <p:sldId id="445" r:id="rId9"/>
    <p:sldId id="453" r:id="rId10"/>
    <p:sldId id="446" r:id="rId11"/>
    <p:sldId id="447" r:id="rId12"/>
    <p:sldId id="449" r:id="rId13"/>
    <p:sldId id="450" r:id="rId14"/>
    <p:sldId id="451" r:id="rId15"/>
    <p:sldId id="467" r:id="rId16"/>
    <p:sldId id="469" r:id="rId17"/>
    <p:sldId id="395" r:id="rId18"/>
    <p:sldId id="320" r:id="rId19"/>
    <p:sldId id="372" r:id="rId20"/>
    <p:sldId id="378" r:id="rId21"/>
    <p:sldId id="370" r:id="rId22"/>
    <p:sldId id="379" r:id="rId23"/>
    <p:sldId id="380" r:id="rId24"/>
    <p:sldId id="397" r:id="rId25"/>
    <p:sldId id="381" r:id="rId26"/>
    <p:sldId id="382" r:id="rId27"/>
    <p:sldId id="371" r:id="rId28"/>
    <p:sldId id="425" r:id="rId29"/>
    <p:sldId id="426" r:id="rId30"/>
    <p:sldId id="427" r:id="rId31"/>
    <p:sldId id="428" r:id="rId32"/>
    <p:sldId id="429" r:id="rId33"/>
    <p:sldId id="336" r:id="rId34"/>
    <p:sldId id="384" r:id="rId35"/>
    <p:sldId id="338" r:id="rId36"/>
    <p:sldId id="456" r:id="rId37"/>
    <p:sldId id="457" r:id="rId38"/>
    <p:sldId id="458" r:id="rId39"/>
    <p:sldId id="465" r:id="rId40"/>
    <p:sldId id="466" r:id="rId41"/>
    <p:sldId id="459" r:id="rId42"/>
    <p:sldId id="461" r:id="rId43"/>
    <p:sldId id="462" r:id="rId44"/>
    <p:sldId id="463" r:id="rId45"/>
    <p:sldId id="424" r:id="rId46"/>
    <p:sldId id="455" r:id="rId47"/>
    <p:sldId id="389" r:id="rId48"/>
    <p:sldId id="400" r:id="rId49"/>
    <p:sldId id="358" r:id="rId50"/>
    <p:sldId id="414" r:id="rId51"/>
    <p:sldId id="416" r:id="rId52"/>
    <p:sldId id="417" r:id="rId53"/>
    <p:sldId id="422" r:id="rId54"/>
    <p:sldId id="419" r:id="rId55"/>
    <p:sldId id="418" r:id="rId56"/>
    <p:sldId id="421" r:id="rId57"/>
    <p:sldId id="346" r:id="rId58"/>
    <p:sldId id="347" r:id="rId59"/>
    <p:sldId id="408" r:id="rId60"/>
    <p:sldId id="410" r:id="rId61"/>
    <p:sldId id="405" r:id="rId62"/>
    <p:sldId id="412" r:id="rId63"/>
    <p:sldId id="430" r:id="rId64"/>
    <p:sldId id="431" r:id="rId65"/>
    <p:sldId id="420" r:id="rId66"/>
    <p:sldId id="403" r:id="rId67"/>
    <p:sldId id="404" r:id="rId68"/>
    <p:sldId id="406" r:id="rId69"/>
    <p:sldId id="402" r:id="rId70"/>
    <p:sldId id="411" r:id="rId71"/>
    <p:sldId id="350" r:id="rId72"/>
    <p:sldId id="432" r:id="rId73"/>
    <p:sldId id="407" r:id="rId74"/>
    <p:sldId id="409" r:id="rId75"/>
    <p:sldId id="345" r:id="rId76"/>
    <p:sldId id="349" r:id="rId77"/>
    <p:sldId id="357" r:id="rId78"/>
    <p:sldId id="352" r:id="rId7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87753FDB-8BDE-46C8-AA74-920EDB7D64CC}">
          <p14:sldIdLst>
            <p14:sldId id="256"/>
            <p14:sldId id="318"/>
            <p14:sldId id="437"/>
            <p14:sldId id="438"/>
            <p14:sldId id="439"/>
            <p14:sldId id="440"/>
            <p14:sldId id="441"/>
            <p14:sldId id="445"/>
            <p14:sldId id="453"/>
            <p14:sldId id="446"/>
            <p14:sldId id="447"/>
            <p14:sldId id="449"/>
            <p14:sldId id="450"/>
            <p14:sldId id="451"/>
            <p14:sldId id="467"/>
            <p14:sldId id="469"/>
            <p14:sldId id="395"/>
            <p14:sldId id="320"/>
            <p14:sldId id="372"/>
            <p14:sldId id="378"/>
            <p14:sldId id="370"/>
            <p14:sldId id="379"/>
            <p14:sldId id="380"/>
            <p14:sldId id="397"/>
            <p14:sldId id="381"/>
            <p14:sldId id="382"/>
            <p14:sldId id="371"/>
            <p14:sldId id="425"/>
            <p14:sldId id="426"/>
            <p14:sldId id="427"/>
            <p14:sldId id="428"/>
            <p14:sldId id="429"/>
            <p14:sldId id="336"/>
            <p14:sldId id="384"/>
            <p14:sldId id="338"/>
            <p14:sldId id="456"/>
            <p14:sldId id="457"/>
            <p14:sldId id="458"/>
            <p14:sldId id="465"/>
            <p14:sldId id="466"/>
            <p14:sldId id="459"/>
            <p14:sldId id="461"/>
            <p14:sldId id="462"/>
            <p14:sldId id="463"/>
            <p14:sldId id="424"/>
            <p14:sldId id="455"/>
            <p14:sldId id="389"/>
            <p14:sldId id="400"/>
            <p14:sldId id="358"/>
            <p14:sldId id="414"/>
            <p14:sldId id="416"/>
            <p14:sldId id="417"/>
            <p14:sldId id="422"/>
            <p14:sldId id="419"/>
            <p14:sldId id="418"/>
            <p14:sldId id="421"/>
            <p14:sldId id="346"/>
            <p14:sldId id="347"/>
            <p14:sldId id="408"/>
            <p14:sldId id="410"/>
            <p14:sldId id="405"/>
            <p14:sldId id="412"/>
            <p14:sldId id="430"/>
            <p14:sldId id="431"/>
            <p14:sldId id="420"/>
            <p14:sldId id="403"/>
            <p14:sldId id="404"/>
            <p14:sldId id="406"/>
            <p14:sldId id="402"/>
            <p14:sldId id="411"/>
            <p14:sldId id="350"/>
            <p14:sldId id="432"/>
            <p14:sldId id="407"/>
            <p14:sldId id="409"/>
            <p14:sldId id="345"/>
            <p14:sldId id="349"/>
            <p14:sldId id="357"/>
            <p14:sldId id="352"/>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96AE"/>
    <a:srgbClr val="008C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82" autoAdjust="0"/>
    <p:restoredTop sz="99656" autoAdjust="0"/>
  </p:normalViewPr>
  <p:slideViewPr>
    <p:cSldViewPr snapToGrid="0">
      <p:cViewPr>
        <p:scale>
          <a:sx n="77" d="100"/>
          <a:sy n="77" d="100"/>
        </p:scale>
        <p:origin x="-2604" y="-9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D:\&#1055;&#1056;&#1048;&#1045;&#1052;\&#1055;&#1088;&#1080;&#1077;&#1084;-2022\&#1045;&#1057;&#1045;&#1055;\&#1050;&#1085;&#1080;&#1075;&#1072;1.xlsx" TargetMode="External"/></Relationships>
</file>

<file path=ppt/charts/_rels/chart2.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D:\&#1055;&#1056;&#1048;&#1045;&#1052;\&#1055;&#1088;&#1080;&#1077;&#1084;-2022\&#1045;&#1057;&#1045;&#1055;\&#1050;&#1085;&#1080;&#1075;&#1072;1.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0.05"/>
          <c:y val="5.5555555555555552E-2"/>
          <c:w val="0.93888888888888888"/>
          <c:h val="0.82444444444444442"/>
        </c:manualLayout>
      </c:layout>
      <c:bar3DChart>
        <c:barDir val="col"/>
        <c:grouping val="clustered"/>
        <c:varyColors val="0"/>
        <c:ser>
          <c:idx val="0"/>
          <c:order val="0"/>
          <c:invertIfNegative val="0"/>
          <c:dPt>
            <c:idx val="0"/>
            <c:invertIfNegative val="0"/>
            <c:bubble3D val="0"/>
            <c:spPr>
              <a:solidFill>
                <a:srgbClr val="00B050"/>
              </a:solidFill>
            </c:spPr>
            <c:extLst xmlns:c16r2="http://schemas.microsoft.com/office/drawing/2015/06/chart">
              <c:ext xmlns:c16="http://schemas.microsoft.com/office/drawing/2014/chart" uri="{C3380CC4-5D6E-409C-BE32-E72D297353CC}">
                <c16:uniqueId val="{00000001-8345-472A-8057-4D5DD2183DC1}"/>
              </c:ext>
            </c:extLst>
          </c:dPt>
          <c:dPt>
            <c:idx val="1"/>
            <c:invertIfNegative val="0"/>
            <c:bubble3D val="0"/>
            <c:spPr>
              <a:solidFill>
                <a:srgbClr val="FFC000"/>
              </a:solidFill>
            </c:spPr>
            <c:extLst xmlns:c16r2="http://schemas.microsoft.com/office/drawing/2015/06/chart">
              <c:ext xmlns:c16="http://schemas.microsoft.com/office/drawing/2014/chart" uri="{C3380CC4-5D6E-409C-BE32-E72D297353CC}">
                <c16:uniqueId val="{00000003-8345-472A-8057-4D5DD2183DC1}"/>
              </c:ext>
            </c:extLst>
          </c:dPt>
          <c:dPt>
            <c:idx val="2"/>
            <c:invertIfNegative val="0"/>
            <c:bubble3D val="0"/>
            <c:spPr>
              <a:solidFill>
                <a:srgbClr val="00B0F0"/>
              </a:solidFill>
            </c:spPr>
            <c:extLst xmlns:c16r2="http://schemas.microsoft.com/office/drawing/2015/06/chart">
              <c:ext xmlns:c16="http://schemas.microsoft.com/office/drawing/2014/chart" uri="{C3380CC4-5D6E-409C-BE32-E72D297353CC}">
                <c16:uniqueId val="{00000005-8345-472A-8057-4D5DD2183DC1}"/>
              </c:ext>
            </c:extLst>
          </c:dPt>
          <c:dLbls>
            <c:dLbl>
              <c:idx val="0"/>
              <c:layout>
                <c:manualLayout>
                  <c:x val="1.3888888888888914E-2"/>
                  <c:y val="-8.796296296296296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8345-472A-8057-4D5DD2183DC1}"/>
                </c:ext>
              </c:extLst>
            </c:dLbl>
            <c:dLbl>
              <c:idx val="1"/>
              <c:layout>
                <c:manualLayout>
                  <c:x val="3.3333333333333333E-2"/>
                  <c:y val="-6.944444444444444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8345-472A-8057-4D5DD2183DC1}"/>
                </c:ext>
              </c:extLst>
            </c:dLbl>
            <c:dLbl>
              <c:idx val="2"/>
              <c:layout>
                <c:manualLayout>
                  <c:x val="3.6111111111111108E-2"/>
                  <c:y val="-4.166666666666664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8345-472A-8057-4D5DD2183DC1}"/>
                </c:ext>
              </c:extLst>
            </c:dLbl>
            <c:spPr>
              <a:noFill/>
              <a:ln>
                <a:noFill/>
              </a:ln>
              <a:effectLst/>
            </c:spPr>
            <c:txPr>
              <a:bodyPr/>
              <a:lstStyle/>
              <a:p>
                <a:pPr>
                  <a:defRPr sz="1400" b="1">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Лист1!$A$4:$A$6</c:f>
              <c:strCache>
                <c:ptCount val="3"/>
                <c:pt idx="0">
                  <c:v>2020-2021</c:v>
                </c:pt>
                <c:pt idx="1">
                  <c:v>2021-2022</c:v>
                </c:pt>
                <c:pt idx="2">
                  <c:v>2022-2023</c:v>
                </c:pt>
              </c:strCache>
            </c:strRef>
          </c:cat>
          <c:val>
            <c:numRef>
              <c:f>Лист1!$B$4:$B$6</c:f>
              <c:numCache>
                <c:formatCode>General</c:formatCode>
                <c:ptCount val="3"/>
                <c:pt idx="0">
                  <c:v>703</c:v>
                </c:pt>
                <c:pt idx="1">
                  <c:v>567</c:v>
                </c:pt>
                <c:pt idx="2">
                  <c:v>665</c:v>
                </c:pt>
              </c:numCache>
            </c:numRef>
          </c:val>
          <c:extLst xmlns:c16r2="http://schemas.microsoft.com/office/drawing/2015/06/chart">
            <c:ext xmlns:c16="http://schemas.microsoft.com/office/drawing/2014/chart" uri="{C3380CC4-5D6E-409C-BE32-E72D297353CC}">
              <c16:uniqueId val="{00000006-8345-472A-8057-4D5DD2183DC1}"/>
            </c:ext>
          </c:extLst>
        </c:ser>
        <c:dLbls>
          <c:showLegendKey val="0"/>
          <c:showVal val="1"/>
          <c:showCatName val="0"/>
          <c:showSerName val="0"/>
          <c:showPercent val="0"/>
          <c:showBubbleSize val="0"/>
        </c:dLbls>
        <c:gapWidth val="150"/>
        <c:shape val="box"/>
        <c:axId val="138248576"/>
        <c:axId val="138432896"/>
        <c:axId val="0"/>
      </c:bar3DChart>
      <c:catAx>
        <c:axId val="138248576"/>
        <c:scaling>
          <c:orientation val="minMax"/>
        </c:scaling>
        <c:delete val="0"/>
        <c:axPos val="b"/>
        <c:numFmt formatCode="General" sourceLinked="0"/>
        <c:majorTickMark val="none"/>
        <c:minorTickMark val="none"/>
        <c:tickLblPos val="nextTo"/>
        <c:txPr>
          <a:bodyPr/>
          <a:lstStyle/>
          <a:p>
            <a:pPr>
              <a:defRPr sz="1200" b="1">
                <a:latin typeface="Times New Roman" pitchFamily="18" charset="0"/>
                <a:cs typeface="Times New Roman" pitchFamily="18" charset="0"/>
              </a:defRPr>
            </a:pPr>
            <a:endParaRPr lang="ru-RU"/>
          </a:p>
        </c:txPr>
        <c:crossAx val="138432896"/>
        <c:crosses val="autoZero"/>
        <c:auto val="1"/>
        <c:lblAlgn val="ctr"/>
        <c:lblOffset val="100"/>
        <c:noMultiLvlLbl val="0"/>
      </c:catAx>
      <c:valAx>
        <c:axId val="138432896"/>
        <c:scaling>
          <c:orientation val="minMax"/>
        </c:scaling>
        <c:delete val="1"/>
        <c:axPos val="l"/>
        <c:numFmt formatCode="General" sourceLinked="1"/>
        <c:majorTickMark val="out"/>
        <c:minorTickMark val="none"/>
        <c:tickLblPos val="nextTo"/>
        <c:crossAx val="138248576"/>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3809523809523808E-2"/>
                  <c:y val="-8.045977011494252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6201-4ABC-9583-16B4464390F2}"/>
                </c:ext>
              </c:extLst>
            </c:dLbl>
            <c:dLbl>
              <c:idx val="1"/>
              <c:layout>
                <c:manualLayout>
                  <c:x val="2.3809523809523808E-2"/>
                  <c:y val="-9.770114942528736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6201-4ABC-9583-16B4464390F2}"/>
                </c:ext>
              </c:extLst>
            </c:dLbl>
            <c:dLbl>
              <c:idx val="2"/>
              <c:layout>
                <c:manualLayout>
                  <c:x val="2.5396825396825397E-2"/>
                  <c:y val="-6.321839080459774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6201-4ABC-9583-16B4464390F2}"/>
                </c:ext>
              </c:extLst>
            </c:dLbl>
            <c:dLbl>
              <c:idx val="3"/>
              <c:layout>
                <c:manualLayout>
                  <c:x val="2.5396825396825397E-2"/>
                  <c:y val="-6.896551724137930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6201-4ABC-9583-16B4464390F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Лист1!$B$19:$B$22</c:f>
              <c:strCache>
                <c:ptCount val="4"/>
                <c:pt idx="0">
                  <c:v>ҚР гранты </c:v>
                </c:pt>
                <c:pt idx="1">
                  <c:v>ТТЕ гранты </c:v>
                </c:pt>
                <c:pt idx="2">
                  <c:v>Түркия квотасы </c:v>
                </c:pt>
                <c:pt idx="3">
                  <c:v>Ақылы  </c:v>
                </c:pt>
              </c:strCache>
            </c:strRef>
          </c:cat>
          <c:val>
            <c:numRef>
              <c:f>Лист1!$C$19:$C$22</c:f>
              <c:numCache>
                <c:formatCode>General</c:formatCode>
                <c:ptCount val="4"/>
                <c:pt idx="0">
                  <c:v>665</c:v>
                </c:pt>
                <c:pt idx="1">
                  <c:v>175</c:v>
                </c:pt>
                <c:pt idx="2">
                  <c:v>362</c:v>
                </c:pt>
                <c:pt idx="3">
                  <c:v>776</c:v>
                </c:pt>
              </c:numCache>
            </c:numRef>
          </c:val>
          <c:extLst xmlns:c16r2="http://schemas.microsoft.com/office/drawing/2015/06/chart">
            <c:ext xmlns:c16="http://schemas.microsoft.com/office/drawing/2014/chart" uri="{C3380CC4-5D6E-409C-BE32-E72D297353CC}">
              <c16:uniqueId val="{00000004-6201-4ABC-9583-16B4464390F2}"/>
            </c:ext>
          </c:extLst>
        </c:ser>
        <c:dLbls>
          <c:showLegendKey val="0"/>
          <c:showVal val="1"/>
          <c:showCatName val="0"/>
          <c:showSerName val="0"/>
          <c:showPercent val="0"/>
          <c:showBubbleSize val="0"/>
        </c:dLbls>
        <c:gapWidth val="150"/>
        <c:shape val="box"/>
        <c:axId val="238976000"/>
        <c:axId val="148321024"/>
        <c:axId val="0"/>
      </c:bar3DChart>
      <c:catAx>
        <c:axId val="238976000"/>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48321024"/>
        <c:crosses val="autoZero"/>
        <c:auto val="1"/>
        <c:lblAlgn val="ctr"/>
        <c:lblOffset val="100"/>
        <c:noMultiLvlLbl val="0"/>
      </c:catAx>
      <c:valAx>
        <c:axId val="1483210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389760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1921296296296362E-2"/>
          <c:y val="7.9762962962962994E-2"/>
          <c:w val="0.89418981481481519"/>
          <c:h val="0.8857332166812486"/>
        </c:manualLayout>
      </c:layout>
      <c:lineChart>
        <c:grouping val="stacked"/>
        <c:varyColors val="0"/>
        <c:ser>
          <c:idx val="0"/>
          <c:order val="0"/>
          <c:tx>
            <c:strRef>
              <c:f>Лист1!$B$1</c:f>
              <c:strCache>
                <c:ptCount val="1"/>
                <c:pt idx="0">
                  <c:v>Ряд 1</c:v>
                </c:pt>
              </c:strCache>
            </c:strRef>
          </c:tx>
          <c:cat>
            <c:numRef>
              <c:f>Лист1!$A$2:$A$5</c:f>
              <c:numCache>
                <c:formatCode>General</c:formatCode>
                <c:ptCount val="4"/>
                <c:pt idx="0">
                  <c:v>2019</c:v>
                </c:pt>
                <c:pt idx="1">
                  <c:v>2020</c:v>
                </c:pt>
                <c:pt idx="2">
                  <c:v>2021</c:v>
                </c:pt>
                <c:pt idx="3">
                  <c:v>2022</c:v>
                </c:pt>
              </c:numCache>
            </c:numRef>
          </c:cat>
          <c:val>
            <c:numRef>
              <c:f>Лист1!$B$2:$B$5</c:f>
              <c:numCache>
                <c:formatCode>General</c:formatCode>
                <c:ptCount val="4"/>
                <c:pt idx="0">
                  <c:v>216</c:v>
                </c:pt>
                <c:pt idx="1">
                  <c:v>211</c:v>
                </c:pt>
                <c:pt idx="2">
                  <c:v>175</c:v>
                </c:pt>
                <c:pt idx="3">
                  <c:v>130</c:v>
                </c:pt>
              </c:numCache>
            </c:numRef>
          </c:val>
          <c:smooth val="0"/>
          <c:extLst xmlns:c16r2="http://schemas.microsoft.com/office/drawing/2015/06/chart">
            <c:ext xmlns:c16="http://schemas.microsoft.com/office/drawing/2014/chart" uri="{C3380CC4-5D6E-409C-BE32-E72D297353CC}">
              <c16:uniqueId val="{00000000-D44E-46B9-B091-9F685AD818C7}"/>
            </c:ext>
          </c:extLst>
        </c:ser>
        <c:ser>
          <c:idx val="1"/>
          <c:order val="1"/>
          <c:tx>
            <c:strRef>
              <c:f>Лист1!$C$1</c:f>
              <c:strCache>
                <c:ptCount val="1"/>
                <c:pt idx="0">
                  <c:v>Столбец2</c:v>
                </c:pt>
              </c:strCache>
            </c:strRef>
          </c:tx>
          <c:cat>
            <c:numRef>
              <c:f>Лист1!$A$2:$A$5</c:f>
              <c:numCache>
                <c:formatCode>General</c:formatCode>
                <c:ptCount val="4"/>
                <c:pt idx="0">
                  <c:v>2019</c:v>
                </c:pt>
                <c:pt idx="1">
                  <c:v>2020</c:v>
                </c:pt>
                <c:pt idx="2">
                  <c:v>2021</c:v>
                </c:pt>
                <c:pt idx="3">
                  <c:v>2022</c:v>
                </c:pt>
              </c:numCache>
            </c:numRef>
          </c:cat>
          <c:val>
            <c:numRef>
              <c:f>Лист1!$C$2:$C$5</c:f>
              <c:numCache>
                <c:formatCode>General</c:formatCode>
                <c:ptCount val="4"/>
              </c:numCache>
            </c:numRef>
          </c:val>
          <c:smooth val="0"/>
          <c:extLst xmlns:c16r2="http://schemas.microsoft.com/office/drawing/2015/06/chart">
            <c:ext xmlns:c16="http://schemas.microsoft.com/office/drawing/2014/chart" uri="{C3380CC4-5D6E-409C-BE32-E72D297353CC}">
              <c16:uniqueId val="{00000001-D44E-46B9-B091-9F685AD818C7}"/>
            </c:ext>
          </c:extLst>
        </c:ser>
        <c:ser>
          <c:idx val="2"/>
          <c:order val="2"/>
          <c:tx>
            <c:strRef>
              <c:f>Лист1!$D$1</c:f>
              <c:strCache>
                <c:ptCount val="1"/>
                <c:pt idx="0">
                  <c:v>Столбец1</c:v>
                </c:pt>
              </c:strCache>
            </c:strRef>
          </c:tx>
          <c:marker>
            <c:symbol val="triangle"/>
            <c:size val="5"/>
          </c:marker>
          <c:dLbls>
            <c:dLbl>
              <c:idx val="0"/>
              <c:layout/>
              <c:tx>
                <c:rich>
                  <a:bodyPr/>
                  <a:lstStyle/>
                  <a:p>
                    <a:r>
                      <a:rPr lang="en-US" sz="1200" b="1">
                        <a:solidFill>
                          <a:srgbClr val="FF0000"/>
                        </a:solidFill>
                        <a:latin typeface="Times New Roman" pitchFamily="18" charset="0"/>
                        <a:cs typeface="Times New Roman" pitchFamily="18" charset="0"/>
                      </a:rPr>
                      <a:t>216</a:t>
                    </a:r>
                    <a:r>
                      <a:rPr lang="en-US" sz="1200" b="1">
                        <a:solidFill>
                          <a:srgbClr val="002060"/>
                        </a:solidFill>
                        <a:latin typeface="Times New Roman" pitchFamily="18" charset="0"/>
                        <a:cs typeface="Times New Roman" pitchFamily="18" charset="0"/>
                      </a:rPr>
                      <a:t>/300</a:t>
                    </a:r>
                    <a:endParaRPr lang="en-US"/>
                  </a:p>
                </c:rich>
              </c:tx>
              <c:dLblPos val="t"/>
              <c:showLegendKey val="0"/>
              <c:showVal val="1"/>
              <c:showCatName val="0"/>
              <c:showSerName val="1"/>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2-D44E-46B9-B091-9F685AD818C7}"/>
                </c:ext>
              </c:extLst>
            </c:dLbl>
            <c:dLbl>
              <c:idx val="1"/>
              <c:layout/>
              <c:tx>
                <c:rich>
                  <a:bodyPr/>
                  <a:lstStyle/>
                  <a:p>
                    <a:r>
                      <a:rPr lang="en-US" sz="1200" b="1">
                        <a:solidFill>
                          <a:srgbClr val="FF0000"/>
                        </a:solidFill>
                        <a:latin typeface="Times New Roman" pitchFamily="18" charset="0"/>
                        <a:cs typeface="Times New Roman" pitchFamily="18" charset="0"/>
                      </a:rPr>
                      <a:t>213</a:t>
                    </a:r>
                    <a:r>
                      <a:rPr lang="en-US" sz="1200" b="1">
                        <a:solidFill>
                          <a:srgbClr val="002060"/>
                        </a:solidFill>
                        <a:latin typeface="Times New Roman" pitchFamily="18" charset="0"/>
                        <a:cs typeface="Times New Roman" pitchFamily="18" charset="0"/>
                      </a:rPr>
                      <a:t>/350</a:t>
                    </a:r>
                    <a:endParaRPr lang="en-US"/>
                  </a:p>
                </c:rich>
              </c:tx>
              <c:dLblPos val="t"/>
              <c:showLegendKey val="0"/>
              <c:showVal val="1"/>
              <c:showCatName val="0"/>
              <c:showSerName val="1"/>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3-D44E-46B9-B091-9F685AD818C7}"/>
                </c:ext>
              </c:extLst>
            </c:dLbl>
            <c:dLbl>
              <c:idx val="2"/>
              <c:layout/>
              <c:tx>
                <c:rich>
                  <a:bodyPr/>
                  <a:lstStyle/>
                  <a:p>
                    <a:r>
                      <a:rPr lang="en-US" sz="1200" b="1">
                        <a:solidFill>
                          <a:srgbClr val="FF0000"/>
                        </a:solidFill>
                        <a:latin typeface="Times New Roman" pitchFamily="18" charset="0"/>
                        <a:cs typeface="Times New Roman" pitchFamily="18" charset="0"/>
                      </a:rPr>
                      <a:t>175</a:t>
                    </a:r>
                    <a:r>
                      <a:rPr lang="en-US" sz="1200" b="1">
                        <a:solidFill>
                          <a:srgbClr val="002060"/>
                        </a:solidFill>
                        <a:latin typeface="Times New Roman" pitchFamily="18" charset="0"/>
                        <a:cs typeface="Times New Roman" pitchFamily="18" charset="0"/>
                      </a:rPr>
                      <a:t>/400</a:t>
                    </a:r>
                    <a:endParaRPr lang="en-US"/>
                  </a:p>
                </c:rich>
              </c:tx>
              <c:dLblPos val="r"/>
              <c:showLegendKey val="0"/>
              <c:showVal val="1"/>
              <c:showCatName val="0"/>
              <c:showSerName val="1"/>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4-D44E-46B9-B091-9F685AD818C7}"/>
                </c:ext>
              </c:extLst>
            </c:dLbl>
            <c:dLbl>
              <c:idx val="3"/>
              <c:layout/>
              <c:tx>
                <c:rich>
                  <a:bodyPr/>
                  <a:lstStyle/>
                  <a:p>
                    <a:r>
                      <a:rPr lang="en-US" sz="1200" b="1">
                        <a:solidFill>
                          <a:srgbClr val="FF0000"/>
                        </a:solidFill>
                        <a:latin typeface="Times New Roman" pitchFamily="18" charset="0"/>
                        <a:cs typeface="Times New Roman" pitchFamily="18" charset="0"/>
                      </a:rPr>
                      <a:t>130</a:t>
                    </a:r>
                    <a:r>
                      <a:rPr lang="en-US" sz="1200" b="1">
                        <a:solidFill>
                          <a:srgbClr val="002060"/>
                        </a:solidFill>
                        <a:latin typeface="Times New Roman" pitchFamily="18" charset="0"/>
                        <a:cs typeface="Times New Roman" pitchFamily="18" charset="0"/>
                      </a:rPr>
                      <a:t>/450</a:t>
                    </a:r>
                    <a:endParaRPr lang="en-US"/>
                  </a:p>
                </c:rich>
              </c:tx>
              <c:dLblPos val="t"/>
              <c:showLegendKey val="0"/>
              <c:showVal val="1"/>
              <c:showCatName val="0"/>
              <c:showSerName val="1"/>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5-D44E-46B9-B091-9F685AD818C7}"/>
                </c:ext>
              </c:extLst>
            </c:dLbl>
            <c:spPr>
              <a:noFill/>
              <a:ln>
                <a:noFill/>
              </a:ln>
              <a:effectLst/>
            </c:spPr>
            <c:txPr>
              <a:bodyPr/>
              <a:lstStyle/>
              <a:p>
                <a:pPr>
                  <a:defRPr sz="1200" b="1">
                    <a:solidFill>
                      <a:srgbClr val="002060"/>
                    </a:solidFill>
                    <a:latin typeface="Times New Roman" pitchFamily="18" charset="0"/>
                    <a:cs typeface="Times New Roman" pitchFamily="18" charset="0"/>
                  </a:defRPr>
                </a:pPr>
                <a:endParaRPr lang="ru-RU"/>
              </a:p>
            </c:txPr>
            <c:dLblPos val="r"/>
            <c:showLegendKey val="0"/>
            <c:showVal val="1"/>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Лист1!$A$2:$A$5</c:f>
              <c:numCache>
                <c:formatCode>General</c:formatCode>
                <c:ptCount val="4"/>
                <c:pt idx="0">
                  <c:v>2019</c:v>
                </c:pt>
                <c:pt idx="1">
                  <c:v>2020</c:v>
                </c:pt>
                <c:pt idx="2">
                  <c:v>2021</c:v>
                </c:pt>
                <c:pt idx="3">
                  <c:v>2022</c:v>
                </c:pt>
              </c:numCache>
            </c:numRef>
          </c:cat>
          <c:val>
            <c:numRef>
              <c:f>Лист1!$D$2:$D$5</c:f>
              <c:numCache>
                <c:formatCode>General</c:formatCode>
                <c:ptCount val="4"/>
              </c:numCache>
            </c:numRef>
          </c:val>
          <c:smooth val="0"/>
          <c:extLst xmlns:c16r2="http://schemas.microsoft.com/office/drawing/2015/06/chart">
            <c:ext xmlns:c16="http://schemas.microsoft.com/office/drawing/2014/chart" uri="{C3380CC4-5D6E-409C-BE32-E72D297353CC}">
              <c16:uniqueId val="{00000006-D44E-46B9-B091-9F685AD818C7}"/>
            </c:ext>
          </c:extLst>
        </c:ser>
        <c:dLbls>
          <c:showLegendKey val="0"/>
          <c:showVal val="0"/>
          <c:showCatName val="0"/>
          <c:showSerName val="0"/>
          <c:showPercent val="0"/>
          <c:showBubbleSize val="0"/>
        </c:dLbls>
        <c:marker val="1"/>
        <c:smooth val="0"/>
        <c:axId val="286601600"/>
        <c:axId val="286603136"/>
      </c:lineChart>
      <c:catAx>
        <c:axId val="286601600"/>
        <c:scaling>
          <c:orientation val="minMax"/>
        </c:scaling>
        <c:delete val="0"/>
        <c:axPos val="t"/>
        <c:numFmt formatCode="General" sourceLinked="1"/>
        <c:majorTickMark val="out"/>
        <c:minorTickMark val="none"/>
        <c:tickLblPos val="nextTo"/>
        <c:txPr>
          <a:bodyPr/>
          <a:lstStyle/>
          <a:p>
            <a:pPr>
              <a:defRPr sz="1200" b="1">
                <a:solidFill>
                  <a:srgbClr val="0070C0"/>
                </a:solidFill>
                <a:latin typeface="Times New Roman" pitchFamily="18" charset="0"/>
                <a:cs typeface="Times New Roman" pitchFamily="18" charset="0"/>
              </a:defRPr>
            </a:pPr>
            <a:endParaRPr lang="ru-RU"/>
          </a:p>
        </c:txPr>
        <c:crossAx val="286603136"/>
        <c:crosses val="autoZero"/>
        <c:auto val="1"/>
        <c:lblAlgn val="ctr"/>
        <c:lblOffset val="100"/>
        <c:noMultiLvlLbl val="0"/>
      </c:catAx>
      <c:valAx>
        <c:axId val="286603136"/>
        <c:scaling>
          <c:orientation val="maxMin"/>
          <c:min val="0"/>
        </c:scaling>
        <c:delete val="0"/>
        <c:axPos val="l"/>
        <c:majorGridlines/>
        <c:numFmt formatCode="General" sourceLinked="1"/>
        <c:majorTickMark val="out"/>
        <c:minorTickMark val="none"/>
        <c:tickLblPos val="nextTo"/>
        <c:txPr>
          <a:bodyPr/>
          <a:lstStyle/>
          <a:p>
            <a:pPr>
              <a:defRPr sz="1200" b="1">
                <a:solidFill>
                  <a:srgbClr val="0070C0"/>
                </a:solidFill>
                <a:latin typeface="Times New Roman" pitchFamily="18" charset="0"/>
                <a:cs typeface="Times New Roman" pitchFamily="18" charset="0"/>
              </a:defRPr>
            </a:pPr>
            <a:endParaRPr lang="ru-RU"/>
          </a:p>
        </c:txPr>
        <c:crossAx val="286601600"/>
        <c:crosses val="autoZero"/>
        <c:crossBetween val="between"/>
      </c:valAx>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c:spPr>
    </c:plotArea>
    <c:plotVisOnly val="1"/>
    <c:dispBlanksAs val="zero"/>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002060"/>
                </a:solidFill>
                <a:latin typeface="+mn-lt"/>
                <a:ea typeface="+mn-ea"/>
                <a:cs typeface="+mn-cs"/>
              </a:defRPr>
            </a:pPr>
            <a:r>
              <a:rPr lang="en-US" sz="1200" b="1" dirty="0">
                <a:solidFill>
                  <a:srgbClr val="002060"/>
                </a:solidFill>
                <a:latin typeface="Times New Roman" panose="02020603050405020304" pitchFamily="18" charset="0"/>
                <a:cs typeface="Times New Roman" panose="02020603050405020304" pitchFamily="18" charset="0"/>
              </a:rPr>
              <a:t>Webometrics - </a:t>
            </a:r>
            <a:r>
              <a:rPr lang="kk-KZ" sz="1200" b="1" dirty="0">
                <a:solidFill>
                  <a:srgbClr val="002060"/>
                </a:solidFill>
                <a:latin typeface="Times New Roman" panose="02020603050405020304" pitchFamily="18" charset="0"/>
                <a:cs typeface="Times New Roman" panose="02020603050405020304" pitchFamily="18" charset="0"/>
              </a:rPr>
              <a:t>әлемдік рейтинг</a:t>
            </a:r>
            <a:endParaRPr lang="ru-RU" sz="1200" b="1" dirty="0">
              <a:solidFill>
                <a:srgbClr val="002060"/>
              </a:solidFill>
              <a:latin typeface="Times New Roman" panose="02020603050405020304" pitchFamily="18" charset="0"/>
              <a:cs typeface="Times New Roman" panose="02020603050405020304" pitchFamily="18" charset="0"/>
            </a:endParaRPr>
          </a:p>
        </c:rich>
      </c:tx>
      <c:layout>
        <c:manualLayout>
          <c:xMode val="edge"/>
          <c:yMode val="edge"/>
          <c:x val="0.16774449389478499"/>
          <c:y val="1.9841269841269851E-2"/>
        </c:manualLayout>
      </c:layout>
      <c:overlay val="0"/>
      <c:spPr>
        <a:noFill/>
        <a:ln>
          <a:noFill/>
        </a:ln>
        <a:effectLst/>
      </c:spPr>
    </c:title>
    <c:autoTitleDeleted val="0"/>
    <c:plotArea>
      <c:layout>
        <c:manualLayout>
          <c:layoutTarget val="inner"/>
          <c:xMode val="edge"/>
          <c:yMode val="edge"/>
          <c:x val="0.14365628209517298"/>
          <c:y val="0.17856455443069624"/>
          <c:w val="0.82373502225265349"/>
          <c:h val="0.77381639795025592"/>
        </c:manualLayout>
      </c:layout>
      <c:lineChart>
        <c:grouping val="standard"/>
        <c:varyColors val="0"/>
        <c:ser>
          <c:idx val="0"/>
          <c:order val="0"/>
          <c:tx>
            <c:strRef>
              <c:f>Лист1!$B$1</c:f>
              <c:strCache>
                <c:ptCount val="1"/>
                <c:pt idx="0">
                  <c:v>Ряд 1</c:v>
                </c:pt>
              </c:strCache>
            </c:strRef>
          </c:tx>
          <c:spPr>
            <a:ln w="28575" cap="rnd">
              <a:solidFill>
                <a:srgbClr val="C00000"/>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2060"/>
                    </a:solidFill>
                    <a:latin typeface="+mn-lt"/>
                    <a:ea typeface="+mn-ea"/>
                    <a:cs typeface="+mn-cs"/>
                  </a:defRPr>
                </a:pPr>
                <a:endParaRPr lang="ru-RU"/>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2016</c:v>
                </c:pt>
                <c:pt idx="1">
                  <c:v>2017</c:v>
                </c:pt>
                <c:pt idx="2">
                  <c:v>2018</c:v>
                </c:pt>
                <c:pt idx="3">
                  <c:v>2019</c:v>
                </c:pt>
                <c:pt idx="4">
                  <c:v>2020</c:v>
                </c:pt>
                <c:pt idx="5">
                  <c:v>2021</c:v>
                </c:pt>
              </c:numCache>
            </c:numRef>
          </c:cat>
          <c:val>
            <c:numRef>
              <c:f>Лист1!$B$2:$B$7</c:f>
              <c:numCache>
                <c:formatCode>General</c:formatCode>
                <c:ptCount val="6"/>
                <c:pt idx="0">
                  <c:v>20538</c:v>
                </c:pt>
                <c:pt idx="1">
                  <c:v>15665</c:v>
                </c:pt>
                <c:pt idx="2">
                  <c:v>13745</c:v>
                </c:pt>
                <c:pt idx="3">
                  <c:v>6256</c:v>
                </c:pt>
                <c:pt idx="4">
                  <c:v>7755</c:v>
                </c:pt>
                <c:pt idx="5">
                  <c:v>5935</c:v>
                </c:pt>
              </c:numCache>
            </c:numRef>
          </c:val>
          <c:smooth val="0"/>
          <c:extLst xmlns:c16r2="http://schemas.microsoft.com/office/drawing/2015/06/chart">
            <c:ext xmlns:c16="http://schemas.microsoft.com/office/drawing/2014/chart" uri="{C3380CC4-5D6E-409C-BE32-E72D297353CC}">
              <c16:uniqueId val="{00000000-8DDA-43A4-B2F6-A99A39F4DCF7}"/>
            </c:ext>
          </c:extLst>
        </c:ser>
        <c:dLbls>
          <c:showLegendKey val="0"/>
          <c:showVal val="0"/>
          <c:showCatName val="0"/>
          <c:showSerName val="0"/>
          <c:showPercent val="0"/>
          <c:showBubbleSize val="0"/>
        </c:dLbls>
        <c:marker val="1"/>
        <c:smooth val="0"/>
        <c:axId val="286635904"/>
        <c:axId val="286637440"/>
      </c:lineChart>
      <c:catAx>
        <c:axId val="286635904"/>
        <c:scaling>
          <c:orientation val="minMax"/>
        </c:scaling>
        <c:delete val="0"/>
        <c:axPos val="t"/>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rgbClr val="002060"/>
                </a:solidFill>
                <a:latin typeface="+mn-lt"/>
                <a:ea typeface="+mn-ea"/>
                <a:cs typeface="+mn-cs"/>
              </a:defRPr>
            </a:pPr>
            <a:endParaRPr lang="ru-RU"/>
          </a:p>
        </c:txPr>
        <c:crossAx val="286637440"/>
        <c:crosses val="autoZero"/>
        <c:auto val="1"/>
        <c:lblAlgn val="ctr"/>
        <c:lblOffset val="100"/>
        <c:noMultiLvlLbl val="0"/>
      </c:catAx>
      <c:valAx>
        <c:axId val="286637440"/>
        <c:scaling>
          <c:orientation val="maxMin"/>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rgbClr val="002060"/>
                </a:solidFill>
                <a:latin typeface="+mn-lt"/>
                <a:ea typeface="+mn-ea"/>
                <a:cs typeface="+mn-cs"/>
              </a:defRPr>
            </a:pPr>
            <a:endParaRPr lang="ru-RU"/>
          </a:p>
        </c:txPr>
        <c:crossAx val="286635904"/>
        <c:crosses val="autoZero"/>
        <c:crossBetween val="between"/>
      </c:valAx>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002060"/>
                </a:solidFill>
                <a:latin typeface="+mn-lt"/>
                <a:ea typeface="+mn-ea"/>
                <a:cs typeface="+mn-cs"/>
              </a:defRPr>
            </a:pPr>
            <a:r>
              <a:rPr lang="en-US" sz="1200" b="1" dirty="0">
                <a:solidFill>
                  <a:srgbClr val="002060"/>
                </a:solidFill>
                <a:latin typeface="Times New Roman" panose="02020603050405020304" pitchFamily="18" charset="0"/>
                <a:cs typeface="Times New Roman" panose="02020603050405020304" pitchFamily="18" charset="0"/>
              </a:rPr>
              <a:t>Webometrics - </a:t>
            </a:r>
            <a:r>
              <a:rPr lang="kk-KZ" sz="1200" b="1" dirty="0">
                <a:solidFill>
                  <a:srgbClr val="002060"/>
                </a:solidFill>
                <a:latin typeface="Times New Roman" panose="02020603050405020304" pitchFamily="18" charset="0"/>
                <a:cs typeface="Times New Roman" panose="02020603050405020304" pitchFamily="18" charset="0"/>
              </a:rPr>
              <a:t>ұлттық рейтинг</a:t>
            </a:r>
            <a:endParaRPr lang="ru-RU" sz="1200" b="1" dirty="0">
              <a:solidFill>
                <a:srgbClr val="002060"/>
              </a:solidFill>
              <a:latin typeface="Times New Roman" panose="02020603050405020304" pitchFamily="18" charset="0"/>
              <a:cs typeface="Times New Roman" panose="02020603050405020304" pitchFamily="18" charset="0"/>
            </a:endParaRPr>
          </a:p>
        </c:rich>
      </c:tx>
      <c:layout>
        <c:manualLayout>
          <c:xMode val="edge"/>
          <c:yMode val="edge"/>
          <c:x val="0.16774449389478499"/>
          <c:y val="1.9841269841269851E-2"/>
        </c:manualLayout>
      </c:layout>
      <c:overlay val="0"/>
      <c:spPr>
        <a:noFill/>
        <a:ln>
          <a:noFill/>
        </a:ln>
        <a:effectLst/>
      </c:spPr>
    </c:title>
    <c:autoTitleDeleted val="0"/>
    <c:plotArea>
      <c:layout>
        <c:manualLayout>
          <c:layoutTarget val="inner"/>
          <c:xMode val="edge"/>
          <c:yMode val="edge"/>
          <c:x val="0.14322149948647742"/>
          <c:y val="0.20237407824021986"/>
          <c:w val="0.85677850051352344"/>
          <c:h val="0.77381639795025592"/>
        </c:manualLayout>
      </c:layout>
      <c:lineChart>
        <c:grouping val="standard"/>
        <c:varyColors val="0"/>
        <c:ser>
          <c:idx val="0"/>
          <c:order val="0"/>
          <c:tx>
            <c:strRef>
              <c:f>Лист1!$B$1</c:f>
              <c:strCache>
                <c:ptCount val="1"/>
                <c:pt idx="0">
                  <c:v>Ряд 1</c:v>
                </c:pt>
              </c:strCache>
            </c:strRef>
          </c:tx>
          <c:spPr>
            <a:ln w="28575" cap="rnd">
              <a:solidFill>
                <a:srgbClr val="C00000"/>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2016</c:v>
                </c:pt>
                <c:pt idx="1">
                  <c:v>2017</c:v>
                </c:pt>
                <c:pt idx="2">
                  <c:v>2018</c:v>
                </c:pt>
                <c:pt idx="3">
                  <c:v>2019</c:v>
                </c:pt>
                <c:pt idx="4">
                  <c:v>2020</c:v>
                </c:pt>
                <c:pt idx="5">
                  <c:v>2021</c:v>
                </c:pt>
              </c:numCache>
            </c:numRef>
          </c:cat>
          <c:val>
            <c:numRef>
              <c:f>Лист1!$B$2:$B$7</c:f>
              <c:numCache>
                <c:formatCode>General</c:formatCode>
                <c:ptCount val="6"/>
                <c:pt idx="1">
                  <c:v>92</c:v>
                </c:pt>
                <c:pt idx="2">
                  <c:v>50</c:v>
                </c:pt>
                <c:pt idx="3">
                  <c:v>34</c:v>
                </c:pt>
                <c:pt idx="4">
                  <c:v>18</c:v>
                </c:pt>
                <c:pt idx="5">
                  <c:v>12</c:v>
                </c:pt>
              </c:numCache>
            </c:numRef>
          </c:val>
          <c:smooth val="0"/>
          <c:extLst xmlns:c16r2="http://schemas.microsoft.com/office/drawing/2015/06/chart">
            <c:ext xmlns:c16="http://schemas.microsoft.com/office/drawing/2014/chart" uri="{C3380CC4-5D6E-409C-BE32-E72D297353CC}">
              <c16:uniqueId val="{00000000-8E03-4E44-878C-88CDBD7CEEE5}"/>
            </c:ext>
          </c:extLst>
        </c:ser>
        <c:dLbls>
          <c:showLegendKey val="0"/>
          <c:showVal val="0"/>
          <c:showCatName val="0"/>
          <c:showSerName val="0"/>
          <c:showPercent val="0"/>
          <c:showBubbleSize val="0"/>
        </c:dLbls>
        <c:marker val="1"/>
        <c:smooth val="0"/>
        <c:axId val="142385152"/>
        <c:axId val="142386688"/>
      </c:lineChart>
      <c:catAx>
        <c:axId val="142385152"/>
        <c:scaling>
          <c:orientation val="minMax"/>
        </c:scaling>
        <c:delete val="0"/>
        <c:axPos val="t"/>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rgbClr val="002060"/>
                </a:solidFill>
                <a:latin typeface="+mn-lt"/>
                <a:ea typeface="+mn-ea"/>
                <a:cs typeface="+mn-cs"/>
              </a:defRPr>
            </a:pPr>
            <a:endParaRPr lang="ru-RU"/>
          </a:p>
        </c:txPr>
        <c:crossAx val="142386688"/>
        <c:crosses val="autoZero"/>
        <c:auto val="1"/>
        <c:lblAlgn val="ctr"/>
        <c:lblOffset val="100"/>
        <c:noMultiLvlLbl val="0"/>
      </c:catAx>
      <c:valAx>
        <c:axId val="142386688"/>
        <c:scaling>
          <c:orientation val="maxMin"/>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rgbClr val="002060"/>
                </a:solidFill>
                <a:latin typeface="+mn-lt"/>
                <a:ea typeface="+mn-ea"/>
                <a:cs typeface="+mn-cs"/>
              </a:defRPr>
            </a:pPr>
            <a:endParaRPr lang="ru-RU"/>
          </a:p>
        </c:txPr>
        <c:crossAx val="142385152"/>
        <c:crosses val="autoZero"/>
        <c:crossBetween val="between"/>
      </c:valAx>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7"/>
    </mc:Choice>
    <mc:Fallback>
      <c:style val="7"/>
    </mc:Fallback>
  </mc:AlternateContent>
  <c:chart>
    <c:title>
      <c:layout/>
      <c:overlay val="0"/>
      <c:spPr>
        <a:noFill/>
        <a:ln>
          <a:noFill/>
        </a:ln>
        <a:effectLst/>
      </c:spPr>
      <c:txPr>
        <a:bodyPr rot="0" spcFirstLastPara="1" vertOverflow="ellipsis" vert="horz" wrap="square" anchor="ctr" anchorCtr="1"/>
        <a:lstStyle/>
        <a:p>
          <a:pPr>
            <a:defRPr sz="1680" b="0" i="0" u="none" strike="noStrike" kern="1200" baseline="0">
              <a:solidFill>
                <a:schemeClr val="dk1">
                  <a:lumMod val="65000"/>
                  <a:lumOff val="35000"/>
                </a:schemeClr>
              </a:solidFill>
              <a:effectLst/>
              <a:latin typeface="Times New Roman" panose="02020603050405020304" pitchFamily="18" charset="0"/>
              <a:ea typeface="+mn-ea"/>
              <a:cs typeface="Times New Roman" panose="02020603050405020304" pitchFamily="18" charset="0"/>
            </a:defRPr>
          </a:pPr>
          <a:endParaRPr lang="ru-RU"/>
        </a:p>
      </c:txPr>
    </c:title>
    <c:autoTitleDeleted val="0"/>
    <c:plotArea>
      <c:layout/>
      <c:barChart>
        <c:barDir val="col"/>
        <c:grouping val="clustered"/>
        <c:varyColors val="0"/>
        <c:ser>
          <c:idx val="0"/>
          <c:order val="0"/>
          <c:tx>
            <c:strRef>
              <c:f>Лист1!$B$1</c:f>
              <c:strCache>
                <c:ptCount val="1"/>
                <c:pt idx="0">
                  <c:v>Жатақхана төлемақысы </c:v>
                </c:pt>
              </c:strCache>
            </c:strRef>
          </c:tx>
          <c:spPr>
            <a:gradFill>
              <a:gsLst>
                <a:gs pos="0">
                  <a:schemeClr val="accent5"/>
                </a:gs>
                <a:gs pos="100000">
                  <a:schemeClr val="accent5">
                    <a:lumMod val="84000"/>
                  </a:schemeClr>
                </a:gs>
              </a:gsLst>
              <a:lin ang="5400000" scaled="1"/>
            </a:gradFill>
            <a:ln>
              <a:noFill/>
            </a:ln>
            <a:effectLst>
              <a:outerShdw blurRad="76200" dir="18900000" sy="23000" kx="-1200000" algn="bl" rotWithShape="0">
                <a:prstClr val="black">
                  <a:alpha val="20000"/>
                </a:prstClr>
              </a:outerShdw>
            </a:effectLst>
          </c:spPr>
          <c:invertIfNegative val="0"/>
          <c:dLbls>
            <c:dLbl>
              <c:idx val="1"/>
              <c:layout>
                <c:manualLayout>
                  <c:x val="-1.5171156930925125E-3"/>
                  <c:y val="7.0504575412108861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3BE6-479E-B49B-DFE8C7834A65}"/>
                </c:ext>
              </c:extLst>
            </c:dLbl>
            <c:spPr>
              <a:noFill/>
              <a:ln>
                <a:noFill/>
              </a:ln>
              <a:effectLst/>
            </c:spPr>
            <c:txPr>
              <a:bodyPr rot="0" spcFirstLastPara="1" vertOverflow="ellipsis" vert="horz" wrap="square" anchor="ctr" anchorCtr="1"/>
              <a:lstStyle/>
              <a:p>
                <a:pPr>
                  <a:defRPr sz="1400" b="1" i="0" u="none" strike="noStrike" kern="1200" baseline="0">
                    <a:solidFill>
                      <a:schemeClr val="lt1"/>
                    </a:solidFill>
                    <a:latin typeface="Times New Roman" panose="02020603050405020304" pitchFamily="18" charset="0"/>
                    <a:ea typeface="+mn-ea"/>
                    <a:cs typeface="Times New Roman" panose="02020603050405020304" pitchFamily="18" charset="0"/>
                  </a:defRPr>
                </a:pPr>
                <a:endParaRPr lang="ru-RU"/>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Лист1!$A$2:$A$5</c:f>
              <c:strCache>
                <c:ptCount val="4"/>
                <c:pt idx="0">
                  <c:v>2019-2020 оқу жылы</c:v>
                </c:pt>
                <c:pt idx="1">
                  <c:v>2020-2021 оқу жылы (ПАНДЕМИЯ)</c:v>
                </c:pt>
                <c:pt idx="2">
                  <c:v>2021-2022 оқу жылы</c:v>
                </c:pt>
                <c:pt idx="3">
                  <c:v>2022-2023 оқу жылы </c:v>
                </c:pt>
              </c:strCache>
            </c:strRef>
          </c:cat>
          <c:val>
            <c:numRef>
              <c:f>Лист1!$B$2:$B$5</c:f>
              <c:numCache>
                <c:formatCode>#,##0</c:formatCode>
                <c:ptCount val="4"/>
                <c:pt idx="0">
                  <c:v>60000000</c:v>
                </c:pt>
                <c:pt idx="1">
                  <c:v>17000000</c:v>
                </c:pt>
                <c:pt idx="2">
                  <c:v>168000000</c:v>
                </c:pt>
                <c:pt idx="3">
                  <c:v>110000000</c:v>
                </c:pt>
              </c:numCache>
            </c:numRef>
          </c:val>
          <c:extLst xmlns:c16r2="http://schemas.microsoft.com/office/drawing/2015/06/chart">
            <c:ext xmlns:c16="http://schemas.microsoft.com/office/drawing/2014/chart" uri="{C3380CC4-5D6E-409C-BE32-E72D297353CC}">
              <c16:uniqueId val="{00000000-C1E4-4876-B517-74ED7CB085BA}"/>
            </c:ext>
          </c:extLst>
        </c:ser>
        <c:dLbls>
          <c:dLblPos val="inEnd"/>
          <c:showLegendKey val="0"/>
          <c:showVal val="1"/>
          <c:showCatName val="0"/>
          <c:showSerName val="0"/>
          <c:showPercent val="0"/>
          <c:showBubbleSize val="0"/>
        </c:dLbls>
        <c:gapWidth val="41"/>
        <c:axId val="295595392"/>
        <c:axId val="295700736"/>
      </c:barChart>
      <c:catAx>
        <c:axId val="29559539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dk1">
                    <a:lumMod val="65000"/>
                    <a:lumOff val="35000"/>
                  </a:schemeClr>
                </a:solidFill>
                <a:effectLst/>
                <a:latin typeface="Times New Roman" panose="02020603050405020304" pitchFamily="18" charset="0"/>
                <a:ea typeface="+mn-ea"/>
                <a:cs typeface="Times New Roman" panose="02020603050405020304" pitchFamily="18" charset="0"/>
              </a:defRPr>
            </a:pPr>
            <a:endParaRPr lang="ru-RU"/>
          </a:p>
        </c:txPr>
        <c:crossAx val="295700736"/>
        <c:crosses val="autoZero"/>
        <c:auto val="1"/>
        <c:lblAlgn val="ctr"/>
        <c:lblOffset val="100"/>
        <c:noMultiLvlLbl val="0"/>
      </c:catAx>
      <c:valAx>
        <c:axId val="295700736"/>
        <c:scaling>
          <c:orientation val="minMax"/>
        </c:scaling>
        <c:delete val="1"/>
        <c:axPos val="l"/>
        <c:numFmt formatCode="#,##0" sourceLinked="1"/>
        <c:majorTickMark val="none"/>
        <c:minorTickMark val="none"/>
        <c:tickLblPos val="nextTo"/>
        <c:crossAx val="295595392"/>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400" b="0" i="0" u="none" strike="noStrike" kern="1200" baseline="0">
              <a:solidFill>
                <a:schemeClr val="dk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sz="1400">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_rels/data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image" Target="../media/image86.png"/><Relationship Id="rId5" Type="http://schemas.openxmlformats.org/officeDocument/2006/relationships/image" Target="../media/image90.jpeg"/><Relationship Id="rId4" Type="http://schemas.openxmlformats.org/officeDocument/2006/relationships/image" Target="../media/image89.jpeg"/></Relationships>
</file>

<file path=ppt/diagrams/_rels/data1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image" Target="../media/image96.png"/></Relationships>
</file>

<file path=ppt/diagrams/_rels/data1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 Id="rId4" Type="http://schemas.openxmlformats.org/officeDocument/2006/relationships/image" Target="../media/image101.jpeg"/></Relationships>
</file>

<file path=ppt/diagrams/_rels/data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image" Target="../media/image3.png"/></Relationships>
</file>

<file path=ppt/diagrams/_rels/data5.xml.rels><?xml version="1.0" encoding="UTF-8" standalone="yes"?>
<Relationships xmlns="http://schemas.openxmlformats.org/package/2006/relationships"><Relationship Id="rId1" Type="http://schemas.openxmlformats.org/officeDocument/2006/relationships/image" Target="../media/image5.jpg"/></Relationships>
</file>

<file path=ppt/diagrams/_rels/data6.xml.rels><?xml version="1.0" encoding="UTF-8" standalone="yes"?>
<Relationships xmlns="http://schemas.openxmlformats.org/package/2006/relationships"><Relationship Id="rId1" Type="http://schemas.openxmlformats.org/officeDocument/2006/relationships/image" Target="../media/image6.jpeg"/></Relationships>
</file>

<file path=ppt/diagrams/_rels/data7.xml.rels><?xml version="1.0" encoding="UTF-8" standalone="yes"?>
<Relationships xmlns="http://schemas.openxmlformats.org/package/2006/relationships"><Relationship Id="rId1" Type="http://schemas.openxmlformats.org/officeDocument/2006/relationships/image" Target="../media/image7.jpg"/></Relationships>
</file>

<file path=ppt/diagrams/_rels/data8.xml.rels><?xml version="1.0" encoding="UTF-8" standalone="yes"?>
<Relationships xmlns="http://schemas.openxmlformats.org/package/2006/relationships"><Relationship Id="rId1" Type="http://schemas.openxmlformats.org/officeDocument/2006/relationships/image" Target="../media/image8.jpeg"/></Relationships>
</file>

<file path=ppt/diagrams/_rels/drawing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image" Target="../media/image86.png"/><Relationship Id="rId5" Type="http://schemas.openxmlformats.org/officeDocument/2006/relationships/image" Target="../media/image90.jpeg"/><Relationship Id="rId4" Type="http://schemas.openxmlformats.org/officeDocument/2006/relationships/image" Target="../media/image89.jpeg"/></Relationships>
</file>

<file path=ppt/diagrams/_rels/drawing1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image" Target="../media/image96.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 Id="rId4" Type="http://schemas.openxmlformats.org/officeDocument/2006/relationships/image" Target="../media/image101.jpeg"/></Relationships>
</file>

<file path=ppt/diagrams/_rels/drawing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image" Target="../media/image3.png"/></Relationships>
</file>

<file path=ppt/diagrams/_rels/drawing5.xml.rels><?xml version="1.0" encoding="UTF-8" standalone="yes"?>
<Relationships xmlns="http://schemas.openxmlformats.org/package/2006/relationships"><Relationship Id="rId1" Type="http://schemas.openxmlformats.org/officeDocument/2006/relationships/image" Target="../media/image5.jpg"/></Relationships>
</file>

<file path=ppt/diagrams/_rels/drawing6.xml.rels><?xml version="1.0" encoding="UTF-8" standalone="yes"?>
<Relationships xmlns="http://schemas.openxmlformats.org/package/2006/relationships"><Relationship Id="rId1" Type="http://schemas.openxmlformats.org/officeDocument/2006/relationships/image" Target="../media/image6.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7.jpg"/></Relationships>
</file>

<file path=ppt/diagrams/_rels/drawing8.xml.rels><?xml version="1.0" encoding="UTF-8" standalone="yes"?>
<Relationships xmlns="http://schemas.openxmlformats.org/package/2006/relationships"><Relationship Id="rId1" Type="http://schemas.openxmlformats.org/officeDocument/2006/relationships/image" Target="../media/image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FD361B-D7B2-447C-A82A-50C0B0A68392}"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ru-RU"/>
        </a:p>
      </dgm:t>
    </dgm:pt>
    <dgm:pt modelId="{75628DFD-B6A4-42C3-B21F-41B1D1A087B2}">
      <dgm:prSet phldrT="[Текст]" custT="1"/>
      <dgm:spPr>
        <a:solidFill>
          <a:srgbClr val="008CA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kk-KZ" sz="1600" b="1" i="0" u="none" dirty="0">
              <a:latin typeface="Times New Roman" panose="02020603050405020304" pitchFamily="18" charset="0"/>
              <a:cs typeface="Times New Roman" panose="02020603050405020304" pitchFamily="18" charset="0"/>
            </a:rPr>
            <a:t>1. Университетті басқару жүйесін жетілдіру</a:t>
          </a:r>
          <a:endParaRPr lang="ru-RU" sz="1600" b="1" i="0" u="none" dirty="0">
            <a:latin typeface="Times New Roman" panose="02020603050405020304" pitchFamily="18" charset="0"/>
            <a:cs typeface="Times New Roman" panose="02020603050405020304" pitchFamily="18" charset="0"/>
          </a:endParaRPr>
        </a:p>
      </dgm:t>
    </dgm:pt>
    <dgm:pt modelId="{1A0A934E-C3AD-4E17-A399-AE0F19E43D1A}" type="parTrans" cxnId="{99CB264A-0EBA-4321-B057-483C7A8709DC}">
      <dgm:prSet/>
      <dgm:spPr/>
      <dgm:t>
        <a:bodyPr/>
        <a:lstStyle/>
        <a:p>
          <a:endParaRPr lang="ru-RU" sz="1300" i="0" u="none">
            <a:latin typeface="+mn-lt"/>
            <a:cs typeface="Times New Roman" panose="02020603050405020304" pitchFamily="18" charset="0"/>
          </a:endParaRPr>
        </a:p>
      </dgm:t>
    </dgm:pt>
    <dgm:pt modelId="{01E8627C-FE4E-4223-A23F-F8C1765231C8}" type="sibTrans" cxnId="{99CB264A-0EBA-4321-B057-483C7A8709DC}">
      <dgm:prSet/>
      <dgm:spPr/>
      <dgm:t>
        <a:bodyPr/>
        <a:lstStyle/>
        <a:p>
          <a:endParaRPr lang="ru-RU" sz="1300" i="0" u="none">
            <a:latin typeface="+mn-lt"/>
            <a:cs typeface="Times New Roman" panose="02020603050405020304" pitchFamily="18" charset="0"/>
          </a:endParaRPr>
        </a:p>
      </dgm:t>
    </dgm:pt>
    <dgm:pt modelId="{3B6BA60E-46A4-4E1D-9F62-07E41234591A}">
      <dgm:prSet custT="1"/>
      <dgm:spPr>
        <a:solidFill>
          <a:srgbClr val="008CA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ru-RU" sz="1600" b="1" i="0" u="none" dirty="0">
              <a:latin typeface="Times New Roman" panose="02020603050405020304" pitchFamily="18" charset="0"/>
              <a:cs typeface="Times New Roman" panose="02020603050405020304" pitchFamily="18" charset="0"/>
            </a:rPr>
            <a:t>2. </a:t>
          </a:r>
          <a:r>
            <a:rPr lang="ru-RU" sz="1600" b="1" i="0" u="none" dirty="0" err="1">
              <a:latin typeface="Times New Roman" panose="02020603050405020304" pitchFamily="18" charset="0"/>
              <a:cs typeface="Times New Roman" panose="02020603050405020304" pitchFamily="18" charset="0"/>
            </a:rPr>
            <a:t>Академиялық </a:t>
          </a:r>
          <a:r>
            <a:rPr lang="ru-RU" sz="1600" b="1" i="0" u="none" dirty="0">
              <a:latin typeface="Times New Roman" panose="02020603050405020304" pitchFamily="18" charset="0"/>
              <a:cs typeface="Times New Roman" panose="02020603050405020304" pitchFamily="18" charset="0"/>
            </a:rPr>
            <a:t>трансформацияда көшбасшылық позицияларға қол жеткізу</a:t>
          </a:r>
        </a:p>
      </dgm:t>
    </dgm:pt>
    <dgm:pt modelId="{F0B94F8D-0F19-4402-885D-48D52B104371}" type="parTrans" cxnId="{89962BF4-2048-4AEF-8485-F5366DD74D7D}">
      <dgm:prSet/>
      <dgm:spPr/>
      <dgm:t>
        <a:bodyPr/>
        <a:lstStyle/>
        <a:p>
          <a:endParaRPr lang="ru-RU" sz="1300" i="0" u="none">
            <a:latin typeface="+mn-lt"/>
            <a:cs typeface="Times New Roman" panose="02020603050405020304" pitchFamily="18" charset="0"/>
          </a:endParaRPr>
        </a:p>
      </dgm:t>
    </dgm:pt>
    <dgm:pt modelId="{D4E12FF1-3FA2-4503-8DF8-C2E345200BEC}" type="sibTrans" cxnId="{89962BF4-2048-4AEF-8485-F5366DD74D7D}">
      <dgm:prSet/>
      <dgm:spPr/>
      <dgm:t>
        <a:bodyPr/>
        <a:lstStyle/>
        <a:p>
          <a:endParaRPr lang="ru-RU" sz="1300" i="0" u="none">
            <a:latin typeface="+mn-lt"/>
            <a:cs typeface="Times New Roman" panose="02020603050405020304" pitchFamily="18" charset="0"/>
          </a:endParaRPr>
        </a:p>
      </dgm:t>
    </dgm:pt>
    <dgm:pt modelId="{F6C20C38-BDC4-4DDF-8CD2-C1F3D257A0CD}">
      <dgm:prSet custT="1"/>
      <dgm:spPr>
        <a:solidFill>
          <a:srgbClr val="008CA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kk-KZ" sz="1600" b="1" i="0" u="none" dirty="0">
              <a:latin typeface="Times New Roman" panose="02020603050405020304" pitchFamily="18" charset="0"/>
              <a:cs typeface="Times New Roman" panose="02020603050405020304" pitchFamily="18" charset="0"/>
            </a:rPr>
            <a:t>3. </a:t>
          </a:r>
          <a:r>
            <a:rPr lang="ru-RU" sz="1600" b="1" i="0" u="none" dirty="0" err="1">
              <a:latin typeface="Times New Roman" panose="02020603050405020304" pitchFamily="18" charset="0"/>
              <a:cs typeface="Times New Roman" panose="02020603050405020304" pitchFamily="18" charset="0"/>
            </a:rPr>
            <a:t>Ғылым</a:t>
          </a:r>
          <a:r>
            <a:rPr lang="ru-RU" sz="1600" b="1" i="0" u="none" dirty="0">
              <a:latin typeface="Times New Roman" panose="02020603050405020304" pitchFamily="18" charset="0"/>
              <a:cs typeface="Times New Roman" panose="02020603050405020304" pitchFamily="18" charset="0"/>
            </a:rPr>
            <a:t> мен инновация </a:t>
          </a:r>
          <a:r>
            <a:rPr lang="ru-RU" sz="1600" b="1" i="0" u="none" dirty="0" err="1">
              <a:latin typeface="Times New Roman" panose="02020603050405020304" pitchFamily="18" charset="0"/>
              <a:cs typeface="Times New Roman" panose="02020603050405020304" pitchFamily="18" charset="0"/>
            </a:rPr>
            <a:t>экожүйесінің</a:t>
          </a:r>
          <a:r>
            <a:rPr lang="ru-RU" sz="1600" b="1" i="0" u="none" dirty="0">
              <a:latin typeface="Times New Roman" panose="02020603050405020304" pitchFamily="18" charset="0"/>
              <a:cs typeface="Times New Roman" panose="02020603050405020304" pitchFamily="18" charset="0"/>
            </a:rPr>
            <a:t> </a:t>
          </a:r>
          <a:r>
            <a:rPr lang="ru-RU" sz="1600" b="1" i="0" u="none" dirty="0" err="1">
              <a:latin typeface="Times New Roman" panose="02020603050405020304" pitchFamily="18" charset="0"/>
              <a:cs typeface="Times New Roman" panose="02020603050405020304" pitchFamily="18" charset="0"/>
            </a:rPr>
            <a:t>дамуы</a:t>
          </a:r>
          <a:r>
            <a:rPr lang="ru-RU" sz="1600" b="1" i="0" u="none" dirty="0">
              <a:latin typeface="Times New Roman" panose="02020603050405020304" pitchFamily="18" charset="0"/>
              <a:cs typeface="Times New Roman" panose="02020603050405020304" pitchFamily="18" charset="0"/>
            </a:rPr>
            <a:t> </a:t>
          </a:r>
          <a:endParaRPr lang="ru-RU" sz="1600" i="0" u="none" dirty="0">
            <a:latin typeface="Times New Roman" panose="02020603050405020304" pitchFamily="18" charset="0"/>
            <a:cs typeface="Times New Roman" panose="02020603050405020304" pitchFamily="18" charset="0"/>
          </a:endParaRPr>
        </a:p>
      </dgm:t>
    </dgm:pt>
    <dgm:pt modelId="{F08FB018-B00E-4876-B1E1-4F4AFE97BA5B}" type="parTrans" cxnId="{FDA78527-4C13-4B22-A684-C78CBE863E8D}">
      <dgm:prSet/>
      <dgm:spPr/>
      <dgm:t>
        <a:bodyPr/>
        <a:lstStyle/>
        <a:p>
          <a:endParaRPr lang="ru-RU" sz="1300" i="0" u="none">
            <a:latin typeface="+mn-lt"/>
            <a:cs typeface="Times New Roman" panose="02020603050405020304" pitchFamily="18" charset="0"/>
          </a:endParaRPr>
        </a:p>
      </dgm:t>
    </dgm:pt>
    <dgm:pt modelId="{3B62F4BE-2259-4B84-A10F-381123724AE8}" type="sibTrans" cxnId="{FDA78527-4C13-4B22-A684-C78CBE863E8D}">
      <dgm:prSet/>
      <dgm:spPr/>
      <dgm:t>
        <a:bodyPr/>
        <a:lstStyle/>
        <a:p>
          <a:endParaRPr lang="ru-RU" sz="1300" i="0" u="none">
            <a:latin typeface="+mn-lt"/>
            <a:cs typeface="Times New Roman" panose="02020603050405020304" pitchFamily="18" charset="0"/>
          </a:endParaRPr>
        </a:p>
      </dgm:t>
    </dgm:pt>
    <dgm:pt modelId="{289FFB39-45FB-46DE-B38C-470545FC3814}">
      <dgm:prSet custT="1"/>
      <dgm:spPr>
        <a:solidFill>
          <a:srgbClr val="008CA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kk-KZ" sz="1400" b="1" i="0" u="none" dirty="0">
              <a:latin typeface="Times New Roman" panose="02020603050405020304" pitchFamily="18" charset="0"/>
              <a:cs typeface="Times New Roman" panose="02020603050405020304" pitchFamily="18" charset="0"/>
            </a:rPr>
            <a:t>4. Медициналық кадрларды академиялық, ғылыми және клиникалық даярлаудың интеграцияланған моделін әзірлеу</a:t>
          </a:r>
          <a:endParaRPr lang="ru-RU" sz="1400" i="0" u="none" dirty="0">
            <a:latin typeface="Times New Roman" panose="02020603050405020304" pitchFamily="18" charset="0"/>
            <a:cs typeface="Times New Roman" panose="02020603050405020304" pitchFamily="18" charset="0"/>
          </a:endParaRPr>
        </a:p>
      </dgm:t>
    </dgm:pt>
    <dgm:pt modelId="{D78CE284-F110-4275-92BA-DBF4B2A4C9FF}" type="parTrans" cxnId="{E7F5346E-865F-480A-AFB3-878FA5A65CC4}">
      <dgm:prSet/>
      <dgm:spPr/>
      <dgm:t>
        <a:bodyPr/>
        <a:lstStyle/>
        <a:p>
          <a:endParaRPr lang="ru-RU" sz="1300" i="0" u="none">
            <a:latin typeface="+mn-lt"/>
            <a:cs typeface="Times New Roman" panose="02020603050405020304" pitchFamily="18" charset="0"/>
          </a:endParaRPr>
        </a:p>
      </dgm:t>
    </dgm:pt>
    <dgm:pt modelId="{52FBBFDC-D246-49CD-87A4-0EAB29E04D57}" type="sibTrans" cxnId="{E7F5346E-865F-480A-AFB3-878FA5A65CC4}">
      <dgm:prSet/>
      <dgm:spPr/>
      <dgm:t>
        <a:bodyPr/>
        <a:lstStyle/>
        <a:p>
          <a:endParaRPr lang="ru-RU" sz="1300" i="0" u="none">
            <a:latin typeface="+mn-lt"/>
            <a:cs typeface="Times New Roman" panose="02020603050405020304" pitchFamily="18" charset="0"/>
          </a:endParaRPr>
        </a:p>
      </dgm:t>
    </dgm:pt>
    <dgm:pt modelId="{BF52C7FD-6727-4837-91E5-44B9B50B06DD}">
      <dgm:prSet custT="1"/>
      <dgm:spPr>
        <a:solidFill>
          <a:srgbClr val="008CA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kk-KZ" sz="1600" b="1" i="0" u="none" dirty="0">
              <a:latin typeface="Times New Roman" panose="02020603050405020304" pitchFamily="18" charset="0"/>
              <a:cs typeface="Times New Roman" panose="02020603050405020304" pitchFamily="18" charset="0"/>
            </a:rPr>
            <a:t>5. Қоғам және аймақтың дамуына үлес қосу</a:t>
          </a:r>
          <a:r>
            <a:rPr lang="tr-TR" sz="1600" b="1" i="0" u="none" dirty="0">
              <a:latin typeface="Times New Roman" panose="02020603050405020304" pitchFamily="18" charset="0"/>
              <a:cs typeface="Times New Roman" panose="02020603050405020304" pitchFamily="18" charset="0"/>
            </a:rPr>
            <a:t> </a:t>
          </a:r>
          <a:endParaRPr lang="ru-RU" sz="1600" i="0" u="none" dirty="0">
            <a:latin typeface="Times New Roman" panose="02020603050405020304" pitchFamily="18" charset="0"/>
            <a:cs typeface="Times New Roman" panose="02020603050405020304" pitchFamily="18" charset="0"/>
          </a:endParaRPr>
        </a:p>
      </dgm:t>
    </dgm:pt>
    <dgm:pt modelId="{0DB2C5E6-94F2-462D-95C1-7688D9C240C6}" type="parTrans" cxnId="{503F0895-1E79-4DDB-A564-8EDE88ABD560}">
      <dgm:prSet/>
      <dgm:spPr/>
      <dgm:t>
        <a:bodyPr/>
        <a:lstStyle/>
        <a:p>
          <a:endParaRPr lang="ru-RU" sz="1300" i="0" u="none">
            <a:latin typeface="+mn-lt"/>
            <a:cs typeface="Times New Roman" panose="02020603050405020304" pitchFamily="18" charset="0"/>
          </a:endParaRPr>
        </a:p>
      </dgm:t>
    </dgm:pt>
    <dgm:pt modelId="{938F0F11-89D5-4360-857E-09EF5222CDFF}" type="sibTrans" cxnId="{503F0895-1E79-4DDB-A564-8EDE88ABD560}">
      <dgm:prSet/>
      <dgm:spPr/>
      <dgm:t>
        <a:bodyPr/>
        <a:lstStyle/>
        <a:p>
          <a:endParaRPr lang="ru-RU" sz="1300" i="0" u="none">
            <a:latin typeface="+mn-lt"/>
            <a:cs typeface="Times New Roman" panose="02020603050405020304" pitchFamily="18" charset="0"/>
          </a:endParaRPr>
        </a:p>
      </dgm:t>
    </dgm:pt>
    <dgm:pt modelId="{0A1028C1-64F3-415A-9045-D9EE83079386}">
      <dgm:prSet custT="1"/>
      <dgm:spPr>
        <a:solidFill>
          <a:srgbClr val="008CA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kk-KZ" sz="1600" b="1" i="0" u="none" dirty="0">
              <a:latin typeface="Times New Roman" panose="02020603050405020304" pitchFamily="18" charset="0"/>
              <a:cs typeface="Times New Roman" panose="02020603050405020304" pitchFamily="18" charset="0"/>
            </a:rPr>
            <a:t>6. </a:t>
          </a:r>
          <a:r>
            <a:rPr lang="ru-RU" sz="1600" b="1" i="0" u="none" dirty="0" err="1">
              <a:latin typeface="Times New Roman" panose="02020603050405020304" pitchFamily="18" charset="0"/>
              <a:cs typeface="Times New Roman" panose="02020603050405020304" pitchFamily="18" charset="0"/>
            </a:rPr>
            <a:t>Университеттің</a:t>
          </a:r>
          <a:r>
            <a:rPr lang="ru-RU" sz="1600" b="1" i="0" u="none" dirty="0">
              <a:latin typeface="Times New Roman" panose="02020603050405020304" pitchFamily="18" charset="0"/>
              <a:cs typeface="Times New Roman" panose="02020603050405020304" pitchFamily="18" charset="0"/>
            </a:rPr>
            <a:t> </a:t>
          </a:r>
          <a:r>
            <a:rPr lang="ru-RU" sz="1600" b="1" i="0" u="none" dirty="0" err="1">
              <a:latin typeface="Times New Roman" panose="02020603050405020304" pitchFamily="18" charset="0"/>
              <a:cs typeface="Times New Roman" panose="02020603050405020304" pitchFamily="18" charset="0"/>
            </a:rPr>
            <a:t>инфрақұрылымы</a:t>
          </a:r>
          <a:r>
            <a:rPr lang="ru-RU" sz="1600" b="1" i="0" u="none" dirty="0">
              <a:latin typeface="Times New Roman" panose="02020603050405020304" pitchFamily="18" charset="0"/>
              <a:cs typeface="Times New Roman" panose="02020603050405020304" pitchFamily="18" charset="0"/>
            </a:rPr>
            <a:t> мен </a:t>
          </a:r>
          <a:r>
            <a:rPr lang="ru-RU" sz="1600" b="1" i="0" u="none" dirty="0" err="1">
              <a:latin typeface="Times New Roman" panose="02020603050405020304" pitchFamily="18" charset="0"/>
              <a:cs typeface="Times New Roman" panose="02020603050405020304" pitchFamily="18" charset="0"/>
            </a:rPr>
            <a:t>ресурстарын</a:t>
          </a:r>
          <a:r>
            <a:rPr lang="ru-RU" sz="1600" b="1" i="0" u="none" dirty="0">
              <a:latin typeface="Times New Roman" panose="02020603050405020304" pitchFamily="18" charset="0"/>
              <a:cs typeface="Times New Roman" panose="02020603050405020304" pitchFamily="18" charset="0"/>
            </a:rPr>
            <a:t> </a:t>
          </a:r>
          <a:r>
            <a:rPr lang="ru-RU" sz="1600" b="1" i="0" u="none" dirty="0" err="1">
              <a:latin typeface="Times New Roman" panose="02020603050405020304" pitchFamily="18" charset="0"/>
              <a:cs typeface="Times New Roman" panose="02020603050405020304" pitchFamily="18" charset="0"/>
            </a:rPr>
            <a:t>дамыту</a:t>
          </a:r>
          <a:endParaRPr lang="ru-RU" sz="1600" i="0" u="none" dirty="0">
            <a:latin typeface="Times New Roman" panose="02020603050405020304" pitchFamily="18" charset="0"/>
            <a:cs typeface="Times New Roman" panose="02020603050405020304" pitchFamily="18" charset="0"/>
          </a:endParaRPr>
        </a:p>
      </dgm:t>
    </dgm:pt>
    <dgm:pt modelId="{D5771766-10F3-4DE9-A93F-51858EF87877}" type="parTrans" cxnId="{3A84B3B5-8C20-49DA-B54C-7308441CA7DF}">
      <dgm:prSet/>
      <dgm:spPr/>
      <dgm:t>
        <a:bodyPr/>
        <a:lstStyle/>
        <a:p>
          <a:endParaRPr lang="ru-RU" sz="1300" i="0" u="none">
            <a:latin typeface="+mn-lt"/>
            <a:cs typeface="Times New Roman" panose="02020603050405020304" pitchFamily="18" charset="0"/>
          </a:endParaRPr>
        </a:p>
      </dgm:t>
    </dgm:pt>
    <dgm:pt modelId="{BD1E5A8B-8317-4E8B-9B0A-5E93D66640DB}" type="sibTrans" cxnId="{3A84B3B5-8C20-49DA-B54C-7308441CA7DF}">
      <dgm:prSet/>
      <dgm:spPr/>
      <dgm:t>
        <a:bodyPr/>
        <a:lstStyle/>
        <a:p>
          <a:endParaRPr lang="ru-RU" sz="1300" i="0" u="none">
            <a:latin typeface="+mn-lt"/>
            <a:cs typeface="Times New Roman" panose="02020603050405020304" pitchFamily="18" charset="0"/>
          </a:endParaRPr>
        </a:p>
      </dgm:t>
    </dgm:pt>
    <dgm:pt modelId="{DF69F864-074A-4FD0-963D-A22A22185586}">
      <dgm:prSet custT="1"/>
      <dgm:spPr>
        <a:solidFill>
          <a:srgbClr val="008CA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kk-KZ" sz="1600" b="1" i="0" u="none" dirty="0">
              <a:latin typeface="Times New Roman" panose="02020603050405020304" pitchFamily="18" charset="0"/>
              <a:cs typeface="Times New Roman" panose="02020603050405020304" pitchFamily="18" charset="0"/>
            </a:rPr>
            <a:t>7. </a:t>
          </a:r>
          <a:r>
            <a:rPr lang="ru-RU" sz="1600" b="1" i="0" u="none" dirty="0">
              <a:latin typeface="Times New Roman" panose="02020603050405020304" pitchFamily="18" charset="0"/>
              <a:cs typeface="Times New Roman" panose="02020603050405020304" pitchFamily="18" charset="0"/>
            </a:rPr>
            <a:t>«</a:t>
          </a:r>
          <a:r>
            <a:rPr lang="ru-RU" sz="1600" b="1" i="0" u="none" dirty="0" err="1">
              <a:latin typeface="Times New Roman" panose="02020603050405020304" pitchFamily="18" charset="0"/>
              <a:cs typeface="Times New Roman" panose="02020603050405020304" pitchFamily="18" charset="0"/>
            </a:rPr>
            <a:t>Түркістан</a:t>
          </a:r>
          <a:r>
            <a:rPr lang="ru-RU" sz="1600" b="1" i="0" u="none" dirty="0">
              <a:latin typeface="Times New Roman" panose="02020603050405020304" pitchFamily="18" charset="0"/>
              <a:cs typeface="Times New Roman" panose="02020603050405020304" pitchFamily="18" charset="0"/>
            </a:rPr>
            <a:t> - </a:t>
          </a:r>
          <a:r>
            <a:rPr lang="ru-RU" sz="1600" b="1" i="0" u="none" dirty="0" err="1">
              <a:latin typeface="Times New Roman" panose="02020603050405020304" pitchFamily="18" charset="0"/>
              <a:cs typeface="Times New Roman" panose="02020603050405020304" pitchFamily="18" charset="0"/>
            </a:rPr>
            <a:t>түркі</a:t>
          </a:r>
          <a:r>
            <a:rPr lang="ru-RU" sz="1600" b="1" i="0" u="none" dirty="0">
              <a:latin typeface="Times New Roman" panose="02020603050405020304" pitchFamily="18" charset="0"/>
              <a:cs typeface="Times New Roman" panose="02020603050405020304" pitchFamily="18" charset="0"/>
            </a:rPr>
            <a:t> </a:t>
          </a:r>
          <a:r>
            <a:rPr lang="ru-RU" sz="1600" b="1" i="0" u="none" dirty="0" err="1">
              <a:latin typeface="Times New Roman" panose="02020603050405020304" pitchFamily="18" charset="0"/>
              <a:cs typeface="Times New Roman" panose="02020603050405020304" pitchFamily="18" charset="0"/>
            </a:rPr>
            <a:t>әлемінің</a:t>
          </a:r>
          <a:r>
            <a:rPr lang="ru-RU" sz="1600" b="1" i="0" u="none" dirty="0">
              <a:latin typeface="Times New Roman" panose="02020603050405020304" pitchFamily="18" charset="0"/>
              <a:cs typeface="Times New Roman" panose="02020603050405020304" pitchFamily="18" charset="0"/>
            </a:rPr>
            <a:t> </a:t>
          </a:r>
          <a:r>
            <a:rPr lang="ru-RU" sz="1600" b="1" i="0" u="none" dirty="0" err="1">
              <a:latin typeface="Times New Roman" panose="02020603050405020304" pitchFamily="18" charset="0"/>
              <a:cs typeface="Times New Roman" panose="02020603050405020304" pitchFamily="18" charset="0"/>
            </a:rPr>
            <a:t>рухани</a:t>
          </a:r>
          <a:r>
            <a:rPr lang="ru-RU" sz="1600" b="1" i="0" u="none" dirty="0">
              <a:latin typeface="Times New Roman" panose="02020603050405020304" pitchFamily="18" charset="0"/>
              <a:cs typeface="Times New Roman" panose="02020603050405020304" pitchFamily="18" charset="0"/>
            </a:rPr>
            <a:t> </a:t>
          </a:r>
          <a:r>
            <a:rPr lang="ru-RU" sz="1600" b="1" i="0" u="none" dirty="0" err="1">
              <a:latin typeface="Times New Roman" panose="02020603050405020304" pitchFamily="18" charset="0"/>
              <a:cs typeface="Times New Roman" panose="02020603050405020304" pitchFamily="18" charset="0"/>
            </a:rPr>
            <a:t>астанасы</a:t>
          </a:r>
          <a:r>
            <a:rPr lang="ru-RU" sz="1600" b="1" i="0" u="none" dirty="0">
              <a:latin typeface="Times New Roman" panose="02020603050405020304" pitchFamily="18" charset="0"/>
              <a:cs typeface="Times New Roman" panose="02020603050405020304" pitchFamily="18" charset="0"/>
            </a:rPr>
            <a:t>»</a:t>
          </a:r>
          <a:endParaRPr lang="ru-RU" sz="1600" i="0" u="none" dirty="0">
            <a:latin typeface="Times New Roman" panose="02020603050405020304" pitchFamily="18" charset="0"/>
            <a:cs typeface="Times New Roman" panose="02020603050405020304" pitchFamily="18" charset="0"/>
          </a:endParaRPr>
        </a:p>
      </dgm:t>
    </dgm:pt>
    <dgm:pt modelId="{B9397085-38E5-42A0-8B66-1A01D0F98425}" type="parTrans" cxnId="{3BE003B4-C489-4C5A-A9FC-86BB8E12628A}">
      <dgm:prSet/>
      <dgm:spPr/>
      <dgm:t>
        <a:bodyPr/>
        <a:lstStyle/>
        <a:p>
          <a:endParaRPr lang="ru-RU" sz="1300" i="0" u="none">
            <a:latin typeface="+mn-lt"/>
            <a:cs typeface="Times New Roman" panose="02020603050405020304" pitchFamily="18" charset="0"/>
          </a:endParaRPr>
        </a:p>
      </dgm:t>
    </dgm:pt>
    <dgm:pt modelId="{22A17F59-6B9A-4642-A328-E7F6CD6AB66F}" type="sibTrans" cxnId="{3BE003B4-C489-4C5A-A9FC-86BB8E12628A}">
      <dgm:prSet/>
      <dgm:spPr/>
      <dgm:t>
        <a:bodyPr/>
        <a:lstStyle/>
        <a:p>
          <a:endParaRPr lang="ru-RU" sz="1300" i="0" u="none">
            <a:latin typeface="+mn-lt"/>
            <a:cs typeface="Times New Roman" panose="02020603050405020304" pitchFamily="18" charset="0"/>
          </a:endParaRPr>
        </a:p>
      </dgm:t>
    </dgm:pt>
    <dgm:pt modelId="{3B1E3580-BCD0-461B-8717-36CAB75B00B2}" type="pres">
      <dgm:prSet presAssocID="{3BFD361B-D7B2-447C-A82A-50C0B0A68392}" presName="linear" presStyleCnt="0">
        <dgm:presLayoutVars>
          <dgm:animLvl val="lvl"/>
          <dgm:resizeHandles val="exact"/>
        </dgm:presLayoutVars>
      </dgm:prSet>
      <dgm:spPr/>
      <dgm:t>
        <a:bodyPr/>
        <a:lstStyle/>
        <a:p>
          <a:endParaRPr lang="ru-RU"/>
        </a:p>
      </dgm:t>
    </dgm:pt>
    <dgm:pt modelId="{EC217DD6-AE7F-4E1C-B503-0C1F7937CD17}" type="pres">
      <dgm:prSet presAssocID="{75628DFD-B6A4-42C3-B21F-41B1D1A087B2}" presName="parentText" presStyleLbl="node1" presStyleIdx="0" presStyleCnt="7" custLinFactNeighborX="-2041">
        <dgm:presLayoutVars>
          <dgm:chMax val="0"/>
          <dgm:bulletEnabled val="1"/>
        </dgm:presLayoutVars>
      </dgm:prSet>
      <dgm:spPr/>
      <dgm:t>
        <a:bodyPr/>
        <a:lstStyle/>
        <a:p>
          <a:endParaRPr lang="ru-RU"/>
        </a:p>
      </dgm:t>
    </dgm:pt>
    <dgm:pt modelId="{6B210187-9334-42CD-AA2C-35A56E11A2E5}" type="pres">
      <dgm:prSet presAssocID="{01E8627C-FE4E-4223-A23F-F8C1765231C8}" presName="spacer" presStyleCnt="0"/>
      <dgm:spPr/>
    </dgm:pt>
    <dgm:pt modelId="{A917FC2C-E6FC-499E-A5A1-F6B2D1A5927E}" type="pres">
      <dgm:prSet presAssocID="{3B6BA60E-46A4-4E1D-9F62-07E41234591A}" presName="parentText" presStyleLbl="node1" presStyleIdx="1" presStyleCnt="7">
        <dgm:presLayoutVars>
          <dgm:chMax val="0"/>
          <dgm:bulletEnabled val="1"/>
        </dgm:presLayoutVars>
      </dgm:prSet>
      <dgm:spPr/>
      <dgm:t>
        <a:bodyPr/>
        <a:lstStyle/>
        <a:p>
          <a:endParaRPr lang="ru-RU"/>
        </a:p>
      </dgm:t>
    </dgm:pt>
    <dgm:pt modelId="{3CBB5E23-6E8B-4772-ADCA-4A9C36CB5D5C}" type="pres">
      <dgm:prSet presAssocID="{D4E12FF1-3FA2-4503-8DF8-C2E345200BEC}" presName="spacer" presStyleCnt="0"/>
      <dgm:spPr/>
    </dgm:pt>
    <dgm:pt modelId="{FEC9AD02-5A5B-436D-93D4-AE060A01DF43}" type="pres">
      <dgm:prSet presAssocID="{F6C20C38-BDC4-4DDF-8CD2-C1F3D257A0CD}" presName="parentText" presStyleLbl="node1" presStyleIdx="2" presStyleCnt="7">
        <dgm:presLayoutVars>
          <dgm:chMax val="0"/>
          <dgm:bulletEnabled val="1"/>
        </dgm:presLayoutVars>
      </dgm:prSet>
      <dgm:spPr/>
      <dgm:t>
        <a:bodyPr/>
        <a:lstStyle/>
        <a:p>
          <a:endParaRPr lang="ru-RU"/>
        </a:p>
      </dgm:t>
    </dgm:pt>
    <dgm:pt modelId="{E0B5313F-D272-435F-9CD1-2BEDEC2321D5}" type="pres">
      <dgm:prSet presAssocID="{3B62F4BE-2259-4B84-A10F-381123724AE8}" presName="spacer" presStyleCnt="0"/>
      <dgm:spPr/>
    </dgm:pt>
    <dgm:pt modelId="{8F815A45-54EE-4E07-8530-DF84B0C524B0}" type="pres">
      <dgm:prSet presAssocID="{289FFB39-45FB-46DE-B38C-470545FC3814}" presName="parentText" presStyleLbl="node1" presStyleIdx="3" presStyleCnt="7">
        <dgm:presLayoutVars>
          <dgm:chMax val="0"/>
          <dgm:bulletEnabled val="1"/>
        </dgm:presLayoutVars>
      </dgm:prSet>
      <dgm:spPr/>
      <dgm:t>
        <a:bodyPr/>
        <a:lstStyle/>
        <a:p>
          <a:endParaRPr lang="ru-RU"/>
        </a:p>
      </dgm:t>
    </dgm:pt>
    <dgm:pt modelId="{C29678F3-ABE8-40F0-AAB9-54DC92BD9DB1}" type="pres">
      <dgm:prSet presAssocID="{52FBBFDC-D246-49CD-87A4-0EAB29E04D57}" presName="spacer" presStyleCnt="0"/>
      <dgm:spPr/>
    </dgm:pt>
    <dgm:pt modelId="{C285FF2F-3BFF-4132-A378-99E863B3155B}" type="pres">
      <dgm:prSet presAssocID="{BF52C7FD-6727-4837-91E5-44B9B50B06DD}" presName="parentText" presStyleLbl="node1" presStyleIdx="4" presStyleCnt="7" custLinFactY="1150" custLinFactNeighborX="1190" custLinFactNeighborY="100000">
        <dgm:presLayoutVars>
          <dgm:chMax val="0"/>
          <dgm:bulletEnabled val="1"/>
        </dgm:presLayoutVars>
      </dgm:prSet>
      <dgm:spPr/>
      <dgm:t>
        <a:bodyPr/>
        <a:lstStyle/>
        <a:p>
          <a:endParaRPr lang="ru-RU"/>
        </a:p>
      </dgm:t>
    </dgm:pt>
    <dgm:pt modelId="{A5DA5305-4A15-444C-99CE-76AFF7989B23}" type="pres">
      <dgm:prSet presAssocID="{938F0F11-89D5-4360-857E-09EF5222CDFF}" presName="spacer" presStyleCnt="0"/>
      <dgm:spPr/>
    </dgm:pt>
    <dgm:pt modelId="{F64A025B-9FFD-42FD-9107-A337836682EF}" type="pres">
      <dgm:prSet presAssocID="{0A1028C1-64F3-415A-9045-D9EE83079386}" presName="parentText" presStyleLbl="node1" presStyleIdx="5" presStyleCnt="7">
        <dgm:presLayoutVars>
          <dgm:chMax val="0"/>
          <dgm:bulletEnabled val="1"/>
        </dgm:presLayoutVars>
      </dgm:prSet>
      <dgm:spPr/>
      <dgm:t>
        <a:bodyPr/>
        <a:lstStyle/>
        <a:p>
          <a:endParaRPr lang="ru-RU"/>
        </a:p>
      </dgm:t>
    </dgm:pt>
    <dgm:pt modelId="{57B0095D-1945-45FB-BCE3-24A0E2FC7C1E}" type="pres">
      <dgm:prSet presAssocID="{BD1E5A8B-8317-4E8B-9B0A-5E93D66640DB}" presName="spacer" presStyleCnt="0"/>
      <dgm:spPr/>
    </dgm:pt>
    <dgm:pt modelId="{99D4BD40-3EE5-415E-ABC2-4101D11EC6ED}" type="pres">
      <dgm:prSet presAssocID="{DF69F864-074A-4FD0-963D-A22A22185586}" presName="parentText" presStyleLbl="node1" presStyleIdx="6" presStyleCnt="7" custLinFactY="-2528" custLinFactNeighborY="-100000">
        <dgm:presLayoutVars>
          <dgm:chMax val="0"/>
          <dgm:bulletEnabled val="1"/>
        </dgm:presLayoutVars>
      </dgm:prSet>
      <dgm:spPr/>
      <dgm:t>
        <a:bodyPr/>
        <a:lstStyle/>
        <a:p>
          <a:endParaRPr lang="ru-RU"/>
        </a:p>
      </dgm:t>
    </dgm:pt>
  </dgm:ptLst>
  <dgm:cxnLst>
    <dgm:cxn modelId="{503F0895-1E79-4DDB-A564-8EDE88ABD560}" srcId="{3BFD361B-D7B2-447C-A82A-50C0B0A68392}" destId="{BF52C7FD-6727-4837-91E5-44B9B50B06DD}" srcOrd="4" destOrd="0" parTransId="{0DB2C5E6-94F2-462D-95C1-7688D9C240C6}" sibTransId="{938F0F11-89D5-4360-857E-09EF5222CDFF}"/>
    <dgm:cxn modelId="{89962BF4-2048-4AEF-8485-F5366DD74D7D}" srcId="{3BFD361B-D7B2-447C-A82A-50C0B0A68392}" destId="{3B6BA60E-46A4-4E1D-9F62-07E41234591A}" srcOrd="1" destOrd="0" parTransId="{F0B94F8D-0F19-4402-885D-48D52B104371}" sibTransId="{D4E12FF1-3FA2-4503-8DF8-C2E345200BEC}"/>
    <dgm:cxn modelId="{FDA78527-4C13-4B22-A684-C78CBE863E8D}" srcId="{3BFD361B-D7B2-447C-A82A-50C0B0A68392}" destId="{F6C20C38-BDC4-4DDF-8CD2-C1F3D257A0CD}" srcOrd="2" destOrd="0" parTransId="{F08FB018-B00E-4876-B1E1-4F4AFE97BA5B}" sibTransId="{3B62F4BE-2259-4B84-A10F-381123724AE8}"/>
    <dgm:cxn modelId="{6F8EDF2E-7DD6-4691-8EDA-DE38E5ED2777}" type="presOf" srcId="{F6C20C38-BDC4-4DDF-8CD2-C1F3D257A0CD}" destId="{FEC9AD02-5A5B-436D-93D4-AE060A01DF43}" srcOrd="0" destOrd="0" presId="urn:microsoft.com/office/officeart/2005/8/layout/vList2"/>
    <dgm:cxn modelId="{3A84B3B5-8C20-49DA-B54C-7308441CA7DF}" srcId="{3BFD361B-D7B2-447C-A82A-50C0B0A68392}" destId="{0A1028C1-64F3-415A-9045-D9EE83079386}" srcOrd="5" destOrd="0" parTransId="{D5771766-10F3-4DE9-A93F-51858EF87877}" sibTransId="{BD1E5A8B-8317-4E8B-9B0A-5E93D66640DB}"/>
    <dgm:cxn modelId="{99CB264A-0EBA-4321-B057-483C7A8709DC}" srcId="{3BFD361B-D7B2-447C-A82A-50C0B0A68392}" destId="{75628DFD-B6A4-42C3-B21F-41B1D1A087B2}" srcOrd="0" destOrd="0" parTransId="{1A0A934E-C3AD-4E17-A399-AE0F19E43D1A}" sibTransId="{01E8627C-FE4E-4223-A23F-F8C1765231C8}"/>
    <dgm:cxn modelId="{17B71DAC-7696-42FC-9035-F3804CB52378}" type="presOf" srcId="{BF52C7FD-6727-4837-91E5-44B9B50B06DD}" destId="{C285FF2F-3BFF-4132-A378-99E863B3155B}" srcOrd="0" destOrd="0" presId="urn:microsoft.com/office/officeart/2005/8/layout/vList2"/>
    <dgm:cxn modelId="{6B3CACA6-4D0C-41F5-9EDC-F00FC40230DA}" type="presOf" srcId="{3BFD361B-D7B2-447C-A82A-50C0B0A68392}" destId="{3B1E3580-BCD0-461B-8717-36CAB75B00B2}" srcOrd="0" destOrd="0" presId="urn:microsoft.com/office/officeart/2005/8/layout/vList2"/>
    <dgm:cxn modelId="{659FAED1-981D-4E2B-89A3-5D4C59FBF76D}" type="presOf" srcId="{DF69F864-074A-4FD0-963D-A22A22185586}" destId="{99D4BD40-3EE5-415E-ABC2-4101D11EC6ED}" srcOrd="0" destOrd="0" presId="urn:microsoft.com/office/officeart/2005/8/layout/vList2"/>
    <dgm:cxn modelId="{3A0A57F6-187C-4FE0-893E-D6B7EA6FA029}" type="presOf" srcId="{75628DFD-B6A4-42C3-B21F-41B1D1A087B2}" destId="{EC217DD6-AE7F-4E1C-B503-0C1F7937CD17}" srcOrd="0" destOrd="0" presId="urn:microsoft.com/office/officeart/2005/8/layout/vList2"/>
    <dgm:cxn modelId="{6B3ADE9D-C225-46FF-BC22-C4C3E6667565}" type="presOf" srcId="{3B6BA60E-46A4-4E1D-9F62-07E41234591A}" destId="{A917FC2C-E6FC-499E-A5A1-F6B2D1A5927E}" srcOrd="0" destOrd="0" presId="urn:microsoft.com/office/officeart/2005/8/layout/vList2"/>
    <dgm:cxn modelId="{2B907D60-C0A9-4320-B17A-1C4E8B0D2145}" type="presOf" srcId="{0A1028C1-64F3-415A-9045-D9EE83079386}" destId="{F64A025B-9FFD-42FD-9107-A337836682EF}" srcOrd="0" destOrd="0" presId="urn:microsoft.com/office/officeart/2005/8/layout/vList2"/>
    <dgm:cxn modelId="{678A84BA-7AE0-4062-81B9-CCD0AABCA88E}" type="presOf" srcId="{289FFB39-45FB-46DE-B38C-470545FC3814}" destId="{8F815A45-54EE-4E07-8530-DF84B0C524B0}" srcOrd="0" destOrd="0" presId="urn:microsoft.com/office/officeart/2005/8/layout/vList2"/>
    <dgm:cxn modelId="{3BE003B4-C489-4C5A-A9FC-86BB8E12628A}" srcId="{3BFD361B-D7B2-447C-A82A-50C0B0A68392}" destId="{DF69F864-074A-4FD0-963D-A22A22185586}" srcOrd="6" destOrd="0" parTransId="{B9397085-38E5-42A0-8B66-1A01D0F98425}" sibTransId="{22A17F59-6B9A-4642-A328-E7F6CD6AB66F}"/>
    <dgm:cxn modelId="{E7F5346E-865F-480A-AFB3-878FA5A65CC4}" srcId="{3BFD361B-D7B2-447C-A82A-50C0B0A68392}" destId="{289FFB39-45FB-46DE-B38C-470545FC3814}" srcOrd="3" destOrd="0" parTransId="{D78CE284-F110-4275-92BA-DBF4B2A4C9FF}" sibTransId="{52FBBFDC-D246-49CD-87A4-0EAB29E04D57}"/>
    <dgm:cxn modelId="{86CF089A-F1AC-487C-BC52-94212AB44224}" type="presParOf" srcId="{3B1E3580-BCD0-461B-8717-36CAB75B00B2}" destId="{EC217DD6-AE7F-4E1C-B503-0C1F7937CD17}" srcOrd="0" destOrd="0" presId="urn:microsoft.com/office/officeart/2005/8/layout/vList2"/>
    <dgm:cxn modelId="{A578B832-CE9F-4F75-B22A-DAB49DAFDC50}" type="presParOf" srcId="{3B1E3580-BCD0-461B-8717-36CAB75B00B2}" destId="{6B210187-9334-42CD-AA2C-35A56E11A2E5}" srcOrd="1" destOrd="0" presId="urn:microsoft.com/office/officeart/2005/8/layout/vList2"/>
    <dgm:cxn modelId="{8E97CC77-CCE2-4318-B6B6-303568FE35E5}" type="presParOf" srcId="{3B1E3580-BCD0-461B-8717-36CAB75B00B2}" destId="{A917FC2C-E6FC-499E-A5A1-F6B2D1A5927E}" srcOrd="2" destOrd="0" presId="urn:microsoft.com/office/officeart/2005/8/layout/vList2"/>
    <dgm:cxn modelId="{D6ECA911-5FA0-4F9F-9E32-40C14C140A19}" type="presParOf" srcId="{3B1E3580-BCD0-461B-8717-36CAB75B00B2}" destId="{3CBB5E23-6E8B-4772-ADCA-4A9C36CB5D5C}" srcOrd="3" destOrd="0" presId="urn:microsoft.com/office/officeart/2005/8/layout/vList2"/>
    <dgm:cxn modelId="{680356F7-63C6-4092-888D-59139696D0FD}" type="presParOf" srcId="{3B1E3580-BCD0-461B-8717-36CAB75B00B2}" destId="{FEC9AD02-5A5B-436D-93D4-AE060A01DF43}" srcOrd="4" destOrd="0" presId="urn:microsoft.com/office/officeart/2005/8/layout/vList2"/>
    <dgm:cxn modelId="{A0C93054-D29B-47F0-B7AC-9B8C8077B15C}" type="presParOf" srcId="{3B1E3580-BCD0-461B-8717-36CAB75B00B2}" destId="{E0B5313F-D272-435F-9CD1-2BEDEC2321D5}" srcOrd="5" destOrd="0" presId="urn:microsoft.com/office/officeart/2005/8/layout/vList2"/>
    <dgm:cxn modelId="{1AE34AF7-79D8-4060-BF03-FDB1E07D6537}" type="presParOf" srcId="{3B1E3580-BCD0-461B-8717-36CAB75B00B2}" destId="{8F815A45-54EE-4E07-8530-DF84B0C524B0}" srcOrd="6" destOrd="0" presId="urn:microsoft.com/office/officeart/2005/8/layout/vList2"/>
    <dgm:cxn modelId="{64268102-2227-4E8D-8248-AE73B0BD9251}" type="presParOf" srcId="{3B1E3580-BCD0-461B-8717-36CAB75B00B2}" destId="{C29678F3-ABE8-40F0-AAB9-54DC92BD9DB1}" srcOrd="7" destOrd="0" presId="urn:microsoft.com/office/officeart/2005/8/layout/vList2"/>
    <dgm:cxn modelId="{63E1D790-B198-49A5-9E6E-BF3DC0A6B611}" type="presParOf" srcId="{3B1E3580-BCD0-461B-8717-36CAB75B00B2}" destId="{C285FF2F-3BFF-4132-A378-99E863B3155B}" srcOrd="8" destOrd="0" presId="urn:microsoft.com/office/officeart/2005/8/layout/vList2"/>
    <dgm:cxn modelId="{A4FDC6D7-7480-43FE-97DE-E5DFF69820BC}" type="presParOf" srcId="{3B1E3580-BCD0-461B-8717-36CAB75B00B2}" destId="{A5DA5305-4A15-444C-99CE-76AFF7989B23}" srcOrd="9" destOrd="0" presId="urn:microsoft.com/office/officeart/2005/8/layout/vList2"/>
    <dgm:cxn modelId="{DD257483-63ED-4AF9-B234-F6A92ED46C70}" type="presParOf" srcId="{3B1E3580-BCD0-461B-8717-36CAB75B00B2}" destId="{F64A025B-9FFD-42FD-9107-A337836682EF}" srcOrd="10" destOrd="0" presId="urn:microsoft.com/office/officeart/2005/8/layout/vList2"/>
    <dgm:cxn modelId="{0CBFF217-4CE4-4299-B133-E7E161646668}" type="presParOf" srcId="{3B1E3580-BCD0-461B-8717-36CAB75B00B2}" destId="{57B0095D-1945-45FB-BCE3-24A0E2FC7C1E}" srcOrd="11" destOrd="0" presId="urn:microsoft.com/office/officeart/2005/8/layout/vList2"/>
    <dgm:cxn modelId="{93CF915E-0E19-4986-B539-83D9CA05A21A}" type="presParOf" srcId="{3B1E3580-BCD0-461B-8717-36CAB75B00B2}" destId="{99D4BD40-3EE5-415E-ABC2-4101D11EC6ED}"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4517B17-436C-47F2-A07F-AE8A956CD14F}" type="doc">
      <dgm:prSet loTypeId="urn:microsoft.com/office/officeart/2008/layout/VerticalCurvedList" loCatId="list" qsTypeId="urn:microsoft.com/office/officeart/2005/8/quickstyle/simple5" qsCatId="simple" csTypeId="urn:microsoft.com/office/officeart/2005/8/colors/accent1_2" csCatId="accent1" phldr="1"/>
      <dgm:spPr/>
      <dgm:t>
        <a:bodyPr/>
        <a:lstStyle/>
        <a:p>
          <a:endParaRPr lang="ru-RU"/>
        </a:p>
      </dgm:t>
    </dgm:pt>
    <dgm:pt modelId="{04CBE92B-D6B0-47E9-B37A-F2D6C469FE79}">
      <dgm:prSet phldrT="[Текст]" custT="1"/>
      <dgm:spPr>
        <a:solidFill>
          <a:srgbClr val="0596AE"/>
        </a:solidFill>
      </dgm:spPr>
      <dgm:t>
        <a:bodyPr/>
        <a:lstStyle/>
        <a:p>
          <a:r>
            <a:rPr lang="kk-KZ" sz="1400" spc="-1" noProof="0" dirty="0">
              <a:latin typeface="Times New Roman" pitchFamily="18" charset="0"/>
              <a:cs typeface="Times New Roman" pitchFamily="18" charset="0"/>
            </a:rPr>
            <a:t>Халықаралық конференциялар мен конгрестер – 40 </a:t>
          </a:r>
          <a:endParaRPr lang="kk-KZ" sz="1400" noProof="0" dirty="0"/>
        </a:p>
      </dgm:t>
    </dgm:pt>
    <dgm:pt modelId="{29728A72-D031-4F60-89AC-EBAC77B4DA65}" type="parTrans" cxnId="{07EE7F46-4C23-473E-8F0F-CA4645872FF2}">
      <dgm:prSet/>
      <dgm:spPr/>
      <dgm:t>
        <a:bodyPr/>
        <a:lstStyle/>
        <a:p>
          <a:endParaRPr lang="ru-RU"/>
        </a:p>
      </dgm:t>
    </dgm:pt>
    <dgm:pt modelId="{B7768154-2D47-4CA1-B009-92A497962730}" type="sibTrans" cxnId="{07EE7F46-4C23-473E-8F0F-CA4645872FF2}">
      <dgm:prSet/>
      <dgm:spPr>
        <a:solidFill>
          <a:srgbClr val="0596AE"/>
        </a:solidFill>
        <a:ln>
          <a:solidFill>
            <a:srgbClr val="008CA3"/>
          </a:solidFill>
        </a:ln>
      </dgm:spPr>
      <dgm:t>
        <a:bodyPr/>
        <a:lstStyle/>
        <a:p>
          <a:endParaRPr lang="ru-RU"/>
        </a:p>
      </dgm:t>
    </dgm:pt>
    <dgm:pt modelId="{CE6C5A9D-6236-4FC7-8F94-82E0AED21CE0}">
      <dgm:prSet phldrT="[Текст]" custT="1"/>
      <dgm:spPr>
        <a:solidFill>
          <a:srgbClr val="0596AE"/>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kk-KZ" sz="1400" spc="-1" noProof="0">
              <a:latin typeface="Times New Roman" pitchFamily="18" charset="0"/>
              <a:cs typeface="Times New Roman" pitchFamily="18" charset="0"/>
            </a:rPr>
            <a:t>Ғылыми семинарлар – 153 </a:t>
          </a:r>
          <a:endParaRPr lang="kk-KZ" sz="1400" noProof="0" dirty="0"/>
        </a:p>
      </dgm:t>
    </dgm:pt>
    <dgm:pt modelId="{2122AC6B-D3D1-43D9-9D35-43DA3E45D70E}" type="parTrans" cxnId="{B5DB65DA-2426-46DF-B290-6AE82AAA381D}">
      <dgm:prSet/>
      <dgm:spPr/>
      <dgm:t>
        <a:bodyPr/>
        <a:lstStyle/>
        <a:p>
          <a:endParaRPr lang="ru-RU"/>
        </a:p>
      </dgm:t>
    </dgm:pt>
    <dgm:pt modelId="{D8801872-0022-43A4-ABB4-E43E78D8BB3E}" type="sibTrans" cxnId="{B5DB65DA-2426-46DF-B290-6AE82AAA381D}">
      <dgm:prSet/>
      <dgm:spPr/>
      <dgm:t>
        <a:bodyPr/>
        <a:lstStyle/>
        <a:p>
          <a:endParaRPr lang="ru-RU"/>
        </a:p>
      </dgm:t>
    </dgm:pt>
    <dgm:pt modelId="{71BC969F-8EC9-4C5D-8EFA-E099F60DC1C5}">
      <dgm:prSet phldrT="[Текст]" custT="1"/>
      <dgm:spPr>
        <a:solidFill>
          <a:srgbClr val="0596AE"/>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kk-KZ" sz="1400" noProof="0">
              <a:latin typeface="Times New Roman" pitchFamily="18" charset="0"/>
              <a:cs typeface="Times New Roman" pitchFamily="18" charset="0"/>
            </a:rPr>
            <a:t>Республикалық конференция</a:t>
          </a:r>
          <a:r>
            <a:rPr lang="ru-RU" sz="1400">
              <a:latin typeface="Times New Roman" pitchFamily="18" charset="0"/>
              <a:cs typeface="Times New Roman" pitchFamily="18" charset="0"/>
            </a:rPr>
            <a:t>, конгресс</a:t>
          </a:r>
          <a:r>
            <a:rPr lang="kk-KZ" sz="1400" spc="-1">
              <a:latin typeface="Times New Roman" pitchFamily="18" charset="0"/>
              <a:cs typeface="Times New Roman" pitchFamily="18" charset="0"/>
            </a:rPr>
            <a:t>– 10  </a:t>
          </a:r>
          <a:endParaRPr lang="kk-KZ" sz="1400" noProof="0" dirty="0">
            <a:latin typeface="Times New Roman" pitchFamily="18" charset="0"/>
            <a:cs typeface="Times New Roman" pitchFamily="18" charset="0"/>
          </a:endParaRPr>
        </a:p>
      </dgm:t>
    </dgm:pt>
    <dgm:pt modelId="{4FD135FC-9FE0-456C-B53D-A975B6A4AE70}" type="parTrans" cxnId="{0AAFBC21-45FA-4998-A2CF-DF7B2B9BF418}">
      <dgm:prSet/>
      <dgm:spPr/>
      <dgm:t>
        <a:bodyPr/>
        <a:lstStyle/>
        <a:p>
          <a:endParaRPr lang="ru-RU"/>
        </a:p>
      </dgm:t>
    </dgm:pt>
    <dgm:pt modelId="{CDFD5CA0-D52F-4469-915F-0B538A7EC8BD}" type="sibTrans" cxnId="{0AAFBC21-45FA-4998-A2CF-DF7B2B9BF418}">
      <dgm:prSet/>
      <dgm:spPr/>
      <dgm:t>
        <a:bodyPr/>
        <a:lstStyle/>
        <a:p>
          <a:endParaRPr lang="ru-RU"/>
        </a:p>
      </dgm:t>
    </dgm:pt>
    <dgm:pt modelId="{CEA77222-0C9A-4306-AD0B-2689D7B8A46C}">
      <dgm:prSet phldrT="[Текст]" custT="1"/>
      <dgm:spPr>
        <a:solidFill>
          <a:srgbClr val="0596AE"/>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kk-KZ" sz="1400" noProof="0" dirty="0">
              <a:latin typeface="Times New Roman" pitchFamily="18" charset="0"/>
              <a:cs typeface="Times New Roman" pitchFamily="18" charset="0"/>
            </a:rPr>
            <a:t>Дөңгелек үстел - 37</a:t>
          </a:r>
        </a:p>
      </dgm:t>
    </dgm:pt>
    <dgm:pt modelId="{4FB906D0-5FE0-4ED1-85C8-A7E90F49A32F}" type="parTrans" cxnId="{D749BA52-F752-4FBD-B55B-EC02CF2105C6}">
      <dgm:prSet/>
      <dgm:spPr/>
      <dgm:t>
        <a:bodyPr/>
        <a:lstStyle/>
        <a:p>
          <a:endParaRPr lang="ru-RU"/>
        </a:p>
      </dgm:t>
    </dgm:pt>
    <dgm:pt modelId="{2C5D3C96-A14A-4E12-AF20-9258CB8155F9}" type="sibTrans" cxnId="{D749BA52-F752-4FBD-B55B-EC02CF2105C6}">
      <dgm:prSet/>
      <dgm:spPr/>
      <dgm:t>
        <a:bodyPr/>
        <a:lstStyle/>
        <a:p>
          <a:endParaRPr lang="ru-RU"/>
        </a:p>
      </dgm:t>
    </dgm:pt>
    <dgm:pt modelId="{B9A58EF5-9886-4A9D-8CCB-376E2B849735}">
      <dgm:prSet phldrT="[Текст]" custT="1"/>
      <dgm:spPr>
        <a:solidFill>
          <a:srgbClr val="0596AE"/>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kk-KZ" sz="1400" noProof="0">
              <a:latin typeface="Times New Roman" pitchFamily="18" charset="0"/>
              <a:cs typeface="Times New Roman" pitchFamily="18" charset="0"/>
            </a:rPr>
            <a:t>Телеконференция - 6</a:t>
          </a:r>
          <a:endParaRPr lang="kk-KZ" sz="1400" noProof="0" dirty="0">
            <a:latin typeface="Times New Roman" pitchFamily="18" charset="0"/>
            <a:cs typeface="Times New Roman" pitchFamily="18" charset="0"/>
          </a:endParaRPr>
        </a:p>
      </dgm:t>
    </dgm:pt>
    <dgm:pt modelId="{AA11CA38-241F-4458-93A5-00801BDFA3AA}" type="parTrans" cxnId="{5EC30372-D1F3-4199-88AF-FBCF7E30A8C3}">
      <dgm:prSet/>
      <dgm:spPr/>
      <dgm:t>
        <a:bodyPr/>
        <a:lstStyle/>
        <a:p>
          <a:endParaRPr lang="ru-RU"/>
        </a:p>
      </dgm:t>
    </dgm:pt>
    <dgm:pt modelId="{1D2F9112-66EE-48F8-9890-352B44945F4B}" type="sibTrans" cxnId="{5EC30372-D1F3-4199-88AF-FBCF7E30A8C3}">
      <dgm:prSet/>
      <dgm:spPr/>
      <dgm:t>
        <a:bodyPr/>
        <a:lstStyle/>
        <a:p>
          <a:endParaRPr lang="ru-RU"/>
        </a:p>
      </dgm:t>
    </dgm:pt>
    <dgm:pt modelId="{E417FEF6-4C6D-4A7C-9F27-B334D7631059}" type="pres">
      <dgm:prSet presAssocID="{94517B17-436C-47F2-A07F-AE8A956CD14F}" presName="Name0" presStyleCnt="0">
        <dgm:presLayoutVars>
          <dgm:chMax val="7"/>
          <dgm:chPref val="7"/>
          <dgm:dir/>
        </dgm:presLayoutVars>
      </dgm:prSet>
      <dgm:spPr/>
      <dgm:t>
        <a:bodyPr/>
        <a:lstStyle/>
        <a:p>
          <a:endParaRPr lang="ru-RU"/>
        </a:p>
      </dgm:t>
    </dgm:pt>
    <dgm:pt modelId="{9A7CC386-6BC7-406F-9DAA-AC7473DCC888}" type="pres">
      <dgm:prSet presAssocID="{94517B17-436C-47F2-A07F-AE8A956CD14F}" presName="Name1" presStyleCnt="0"/>
      <dgm:spPr/>
    </dgm:pt>
    <dgm:pt modelId="{9895D14A-FA1B-485B-8333-0671645101F7}" type="pres">
      <dgm:prSet presAssocID="{94517B17-436C-47F2-A07F-AE8A956CD14F}" presName="cycle" presStyleCnt="0"/>
      <dgm:spPr/>
    </dgm:pt>
    <dgm:pt modelId="{4DE6EA0B-739D-4A8C-BFE9-EA350C1940F8}" type="pres">
      <dgm:prSet presAssocID="{94517B17-436C-47F2-A07F-AE8A956CD14F}" presName="srcNode" presStyleLbl="node1" presStyleIdx="0" presStyleCnt="5"/>
      <dgm:spPr/>
    </dgm:pt>
    <dgm:pt modelId="{200F67DE-FDC5-4AA4-9135-1B352C6814A8}" type="pres">
      <dgm:prSet presAssocID="{94517B17-436C-47F2-A07F-AE8A956CD14F}" presName="conn" presStyleLbl="parChTrans1D2" presStyleIdx="0" presStyleCnt="1"/>
      <dgm:spPr/>
      <dgm:t>
        <a:bodyPr/>
        <a:lstStyle/>
        <a:p>
          <a:endParaRPr lang="ru-RU"/>
        </a:p>
      </dgm:t>
    </dgm:pt>
    <dgm:pt modelId="{A225BCC3-A0C8-46E3-8621-EEFB100538FF}" type="pres">
      <dgm:prSet presAssocID="{94517B17-436C-47F2-A07F-AE8A956CD14F}" presName="extraNode" presStyleLbl="node1" presStyleIdx="0" presStyleCnt="5"/>
      <dgm:spPr/>
    </dgm:pt>
    <dgm:pt modelId="{96A8D596-0405-46CB-9126-50E023F10086}" type="pres">
      <dgm:prSet presAssocID="{94517B17-436C-47F2-A07F-AE8A956CD14F}" presName="dstNode" presStyleLbl="node1" presStyleIdx="0" presStyleCnt="5"/>
      <dgm:spPr/>
    </dgm:pt>
    <dgm:pt modelId="{CE4AB5D3-27DF-48F8-883D-565610C0FCC2}" type="pres">
      <dgm:prSet presAssocID="{04CBE92B-D6B0-47E9-B37A-F2D6C469FE79}" presName="text_1" presStyleLbl="node1" presStyleIdx="0" presStyleCnt="5">
        <dgm:presLayoutVars>
          <dgm:bulletEnabled val="1"/>
        </dgm:presLayoutVars>
      </dgm:prSet>
      <dgm:spPr/>
      <dgm:t>
        <a:bodyPr/>
        <a:lstStyle/>
        <a:p>
          <a:endParaRPr lang="ru-RU"/>
        </a:p>
      </dgm:t>
    </dgm:pt>
    <dgm:pt modelId="{6E7DFB6D-B8C1-476E-B40A-DE402B646985}" type="pres">
      <dgm:prSet presAssocID="{04CBE92B-D6B0-47E9-B37A-F2D6C469FE79}" presName="accent_1" presStyleCnt="0"/>
      <dgm:spPr/>
    </dgm:pt>
    <dgm:pt modelId="{EC9E9367-4241-423C-9189-107B9505D325}" type="pres">
      <dgm:prSet presAssocID="{04CBE92B-D6B0-47E9-B37A-F2D6C469FE79}" presName="accentRepeatNode" presStyleLbl="solidFgAcc1" presStyleIdx="0" presStyleCnt="5"/>
      <dgm:spPr>
        <a:blipFill rotWithShape="0">
          <a:blip xmlns:r="http://schemas.openxmlformats.org/officeDocument/2006/relationships" r:embed="rId1"/>
          <a:stretch>
            <a:fillRect/>
          </a:stretch>
        </a:blipFill>
      </dgm:spPr>
    </dgm:pt>
    <dgm:pt modelId="{ABCB1053-F13A-49B1-BE74-EE9742F1CDF9}" type="pres">
      <dgm:prSet presAssocID="{71BC969F-8EC9-4C5D-8EFA-E099F60DC1C5}" presName="text_2" presStyleLbl="node1" presStyleIdx="1" presStyleCnt="5">
        <dgm:presLayoutVars>
          <dgm:bulletEnabled val="1"/>
        </dgm:presLayoutVars>
      </dgm:prSet>
      <dgm:spPr/>
      <dgm:t>
        <a:bodyPr/>
        <a:lstStyle/>
        <a:p>
          <a:endParaRPr lang="ru-RU"/>
        </a:p>
      </dgm:t>
    </dgm:pt>
    <dgm:pt modelId="{8C30409D-655D-41D0-8A69-BDB3C8A1C7BE}" type="pres">
      <dgm:prSet presAssocID="{71BC969F-8EC9-4C5D-8EFA-E099F60DC1C5}" presName="accent_2" presStyleCnt="0"/>
      <dgm:spPr/>
    </dgm:pt>
    <dgm:pt modelId="{79574943-F20F-4739-8659-F6C1C80C43A9}" type="pres">
      <dgm:prSet presAssocID="{71BC969F-8EC9-4C5D-8EFA-E099F60DC1C5}" presName="accentRepeatNode" presStyleLbl="solidFgAcc1" presStyleIdx="1" presStyleCnt="5"/>
      <dgm:spPr>
        <a:blipFill rotWithShape="0">
          <a:blip xmlns:r="http://schemas.openxmlformats.org/officeDocument/2006/relationships" r:embed="rId2"/>
          <a:stretch>
            <a:fillRect/>
          </a:stretch>
        </a:blipFill>
      </dgm:spPr>
    </dgm:pt>
    <dgm:pt modelId="{644768A7-FC40-45D9-A71F-D956067D5090}" type="pres">
      <dgm:prSet presAssocID="{CE6C5A9D-6236-4FC7-8F94-82E0AED21CE0}" presName="text_3" presStyleLbl="node1" presStyleIdx="2" presStyleCnt="5" custLinFactNeighborY="2786">
        <dgm:presLayoutVars>
          <dgm:bulletEnabled val="1"/>
        </dgm:presLayoutVars>
      </dgm:prSet>
      <dgm:spPr/>
      <dgm:t>
        <a:bodyPr/>
        <a:lstStyle/>
        <a:p>
          <a:endParaRPr lang="ru-RU"/>
        </a:p>
      </dgm:t>
    </dgm:pt>
    <dgm:pt modelId="{F16160CE-1B87-45A3-9F3A-6DC7545B50CC}" type="pres">
      <dgm:prSet presAssocID="{CE6C5A9D-6236-4FC7-8F94-82E0AED21CE0}" presName="accent_3" presStyleCnt="0"/>
      <dgm:spPr/>
    </dgm:pt>
    <dgm:pt modelId="{AAA04EFC-8D20-421E-B039-BFF1C4CBA7A3}" type="pres">
      <dgm:prSet presAssocID="{CE6C5A9D-6236-4FC7-8F94-82E0AED21CE0}" presName="accentRepeatNode" presStyleLbl="solidFgAcc1" presStyleIdx="2" presStyleCnt="5"/>
      <dgm:spPr>
        <a:blipFill rotWithShape="0">
          <a:blip xmlns:r="http://schemas.openxmlformats.org/officeDocument/2006/relationships" r:embed="rId3"/>
          <a:stretch>
            <a:fillRect/>
          </a:stretch>
        </a:blipFill>
      </dgm:spPr>
    </dgm:pt>
    <dgm:pt modelId="{B7851EE9-477F-483F-86C8-D39413D3E0F2}" type="pres">
      <dgm:prSet presAssocID="{B9A58EF5-9886-4A9D-8CCB-376E2B849735}" presName="text_4" presStyleLbl="node1" presStyleIdx="3" presStyleCnt="5">
        <dgm:presLayoutVars>
          <dgm:bulletEnabled val="1"/>
        </dgm:presLayoutVars>
      </dgm:prSet>
      <dgm:spPr/>
      <dgm:t>
        <a:bodyPr/>
        <a:lstStyle/>
        <a:p>
          <a:endParaRPr lang="ru-RU"/>
        </a:p>
      </dgm:t>
    </dgm:pt>
    <dgm:pt modelId="{DC4BF26D-BD69-4D49-A37C-5D14C4F186D4}" type="pres">
      <dgm:prSet presAssocID="{B9A58EF5-9886-4A9D-8CCB-376E2B849735}" presName="accent_4" presStyleCnt="0"/>
      <dgm:spPr/>
    </dgm:pt>
    <dgm:pt modelId="{2E4B9FF4-790D-414F-9F74-FF92CB36CF96}" type="pres">
      <dgm:prSet presAssocID="{B9A58EF5-9886-4A9D-8CCB-376E2B849735}" presName="accentRepeatNode" presStyleLbl="solidFgAcc1" presStyleIdx="3" presStyleCnt="5"/>
      <dgm:spPr>
        <a:blipFill rotWithShape="0">
          <a:blip xmlns:r="http://schemas.openxmlformats.org/officeDocument/2006/relationships" r:embed="rId4"/>
          <a:stretch>
            <a:fillRect/>
          </a:stretch>
        </a:blipFill>
      </dgm:spPr>
    </dgm:pt>
    <dgm:pt modelId="{04583ADA-33E8-4163-A4C6-A7791464F856}" type="pres">
      <dgm:prSet presAssocID="{CEA77222-0C9A-4306-AD0B-2689D7B8A46C}" presName="text_5" presStyleLbl="node1" presStyleIdx="4" presStyleCnt="5">
        <dgm:presLayoutVars>
          <dgm:bulletEnabled val="1"/>
        </dgm:presLayoutVars>
      </dgm:prSet>
      <dgm:spPr/>
      <dgm:t>
        <a:bodyPr/>
        <a:lstStyle/>
        <a:p>
          <a:endParaRPr lang="ru-RU"/>
        </a:p>
      </dgm:t>
    </dgm:pt>
    <dgm:pt modelId="{2B101F6A-C3A4-46A2-9DEC-C8ED8C2D824A}" type="pres">
      <dgm:prSet presAssocID="{CEA77222-0C9A-4306-AD0B-2689D7B8A46C}" presName="accent_5" presStyleCnt="0"/>
      <dgm:spPr/>
    </dgm:pt>
    <dgm:pt modelId="{5F5A9C32-D176-4DE6-808A-EA574FD39D87}" type="pres">
      <dgm:prSet presAssocID="{CEA77222-0C9A-4306-AD0B-2689D7B8A46C}" presName="accentRepeatNode" presStyleLbl="solidFgAcc1" presStyleIdx="4" presStyleCnt="5"/>
      <dgm:spPr>
        <a:blipFill rotWithShape="0">
          <a:blip xmlns:r="http://schemas.openxmlformats.org/officeDocument/2006/relationships" r:embed="rId5"/>
          <a:stretch>
            <a:fillRect/>
          </a:stretch>
        </a:blipFill>
      </dgm:spPr>
    </dgm:pt>
  </dgm:ptLst>
  <dgm:cxnLst>
    <dgm:cxn modelId="{D749BA52-F752-4FBD-B55B-EC02CF2105C6}" srcId="{94517B17-436C-47F2-A07F-AE8A956CD14F}" destId="{CEA77222-0C9A-4306-AD0B-2689D7B8A46C}" srcOrd="4" destOrd="0" parTransId="{4FB906D0-5FE0-4ED1-85C8-A7E90F49A32F}" sibTransId="{2C5D3C96-A14A-4E12-AF20-9258CB8155F9}"/>
    <dgm:cxn modelId="{B5DB65DA-2426-46DF-B290-6AE82AAA381D}" srcId="{94517B17-436C-47F2-A07F-AE8A956CD14F}" destId="{CE6C5A9D-6236-4FC7-8F94-82E0AED21CE0}" srcOrd="2" destOrd="0" parTransId="{2122AC6B-D3D1-43D9-9D35-43DA3E45D70E}" sibTransId="{D8801872-0022-43A4-ABB4-E43E78D8BB3E}"/>
    <dgm:cxn modelId="{5EC30372-D1F3-4199-88AF-FBCF7E30A8C3}" srcId="{94517B17-436C-47F2-A07F-AE8A956CD14F}" destId="{B9A58EF5-9886-4A9D-8CCB-376E2B849735}" srcOrd="3" destOrd="0" parTransId="{AA11CA38-241F-4458-93A5-00801BDFA3AA}" sibTransId="{1D2F9112-66EE-48F8-9890-352B44945F4B}"/>
    <dgm:cxn modelId="{AC4D5A61-9A11-467E-98B0-535713E511B1}" type="presOf" srcId="{94517B17-436C-47F2-A07F-AE8A956CD14F}" destId="{E417FEF6-4C6D-4A7C-9F27-B334D7631059}" srcOrd="0" destOrd="0" presId="urn:microsoft.com/office/officeart/2008/layout/VerticalCurvedList"/>
    <dgm:cxn modelId="{5BD34C8A-CFA9-4313-9C36-9B6EC4A97D7B}" type="presOf" srcId="{B7768154-2D47-4CA1-B009-92A497962730}" destId="{200F67DE-FDC5-4AA4-9135-1B352C6814A8}" srcOrd="0" destOrd="0" presId="urn:microsoft.com/office/officeart/2008/layout/VerticalCurvedList"/>
    <dgm:cxn modelId="{EE004CB6-BD10-49B3-ABEB-123CC5619162}" type="presOf" srcId="{CEA77222-0C9A-4306-AD0B-2689D7B8A46C}" destId="{04583ADA-33E8-4163-A4C6-A7791464F856}" srcOrd="0" destOrd="0" presId="urn:microsoft.com/office/officeart/2008/layout/VerticalCurvedList"/>
    <dgm:cxn modelId="{0AAFBC21-45FA-4998-A2CF-DF7B2B9BF418}" srcId="{94517B17-436C-47F2-A07F-AE8A956CD14F}" destId="{71BC969F-8EC9-4C5D-8EFA-E099F60DC1C5}" srcOrd="1" destOrd="0" parTransId="{4FD135FC-9FE0-456C-B53D-A975B6A4AE70}" sibTransId="{CDFD5CA0-D52F-4469-915F-0B538A7EC8BD}"/>
    <dgm:cxn modelId="{07EE7F46-4C23-473E-8F0F-CA4645872FF2}" srcId="{94517B17-436C-47F2-A07F-AE8A956CD14F}" destId="{04CBE92B-D6B0-47E9-B37A-F2D6C469FE79}" srcOrd="0" destOrd="0" parTransId="{29728A72-D031-4F60-89AC-EBAC77B4DA65}" sibTransId="{B7768154-2D47-4CA1-B009-92A497962730}"/>
    <dgm:cxn modelId="{BFAD5C38-0243-476F-9410-8B6A05B24CD9}" type="presOf" srcId="{CE6C5A9D-6236-4FC7-8F94-82E0AED21CE0}" destId="{644768A7-FC40-45D9-A71F-D956067D5090}" srcOrd="0" destOrd="0" presId="urn:microsoft.com/office/officeart/2008/layout/VerticalCurvedList"/>
    <dgm:cxn modelId="{FC251962-433B-49F7-A804-D7270B2D72BD}" type="presOf" srcId="{04CBE92B-D6B0-47E9-B37A-F2D6C469FE79}" destId="{CE4AB5D3-27DF-48F8-883D-565610C0FCC2}" srcOrd="0" destOrd="0" presId="urn:microsoft.com/office/officeart/2008/layout/VerticalCurvedList"/>
    <dgm:cxn modelId="{3818C961-83A1-458A-9401-902D5CC83BA5}" type="presOf" srcId="{71BC969F-8EC9-4C5D-8EFA-E099F60DC1C5}" destId="{ABCB1053-F13A-49B1-BE74-EE9742F1CDF9}" srcOrd="0" destOrd="0" presId="urn:microsoft.com/office/officeart/2008/layout/VerticalCurvedList"/>
    <dgm:cxn modelId="{5664009B-2C5D-4ACA-B3ED-6CBDF02B7B9C}" type="presOf" srcId="{B9A58EF5-9886-4A9D-8CCB-376E2B849735}" destId="{B7851EE9-477F-483F-86C8-D39413D3E0F2}" srcOrd="0" destOrd="0" presId="urn:microsoft.com/office/officeart/2008/layout/VerticalCurvedList"/>
    <dgm:cxn modelId="{EBBB37AA-8438-4D0D-92B8-08904BFD2889}" type="presParOf" srcId="{E417FEF6-4C6D-4A7C-9F27-B334D7631059}" destId="{9A7CC386-6BC7-406F-9DAA-AC7473DCC888}" srcOrd="0" destOrd="0" presId="urn:microsoft.com/office/officeart/2008/layout/VerticalCurvedList"/>
    <dgm:cxn modelId="{8377E21D-BB16-48FF-941E-CB9C9E0D8A59}" type="presParOf" srcId="{9A7CC386-6BC7-406F-9DAA-AC7473DCC888}" destId="{9895D14A-FA1B-485B-8333-0671645101F7}" srcOrd="0" destOrd="0" presId="urn:microsoft.com/office/officeart/2008/layout/VerticalCurvedList"/>
    <dgm:cxn modelId="{F5F3F0E0-DD8B-4A6F-983B-CA9BD293EFC8}" type="presParOf" srcId="{9895D14A-FA1B-485B-8333-0671645101F7}" destId="{4DE6EA0B-739D-4A8C-BFE9-EA350C1940F8}" srcOrd="0" destOrd="0" presId="urn:microsoft.com/office/officeart/2008/layout/VerticalCurvedList"/>
    <dgm:cxn modelId="{36DD4CD9-FB29-4EA6-8F6F-173686C19939}" type="presParOf" srcId="{9895D14A-FA1B-485B-8333-0671645101F7}" destId="{200F67DE-FDC5-4AA4-9135-1B352C6814A8}" srcOrd="1" destOrd="0" presId="urn:microsoft.com/office/officeart/2008/layout/VerticalCurvedList"/>
    <dgm:cxn modelId="{A4CA792D-5DE8-43B2-A604-C02AC9CC249B}" type="presParOf" srcId="{9895D14A-FA1B-485B-8333-0671645101F7}" destId="{A225BCC3-A0C8-46E3-8621-EEFB100538FF}" srcOrd="2" destOrd="0" presId="urn:microsoft.com/office/officeart/2008/layout/VerticalCurvedList"/>
    <dgm:cxn modelId="{F52C006D-9694-4645-B9D7-32D62ED25E30}" type="presParOf" srcId="{9895D14A-FA1B-485B-8333-0671645101F7}" destId="{96A8D596-0405-46CB-9126-50E023F10086}" srcOrd="3" destOrd="0" presId="urn:microsoft.com/office/officeart/2008/layout/VerticalCurvedList"/>
    <dgm:cxn modelId="{614BE987-A183-44FA-A656-7F614B7792A8}" type="presParOf" srcId="{9A7CC386-6BC7-406F-9DAA-AC7473DCC888}" destId="{CE4AB5D3-27DF-48F8-883D-565610C0FCC2}" srcOrd="1" destOrd="0" presId="urn:microsoft.com/office/officeart/2008/layout/VerticalCurvedList"/>
    <dgm:cxn modelId="{FBCAF12B-1091-4862-A065-EDB7C4EA8717}" type="presParOf" srcId="{9A7CC386-6BC7-406F-9DAA-AC7473DCC888}" destId="{6E7DFB6D-B8C1-476E-B40A-DE402B646985}" srcOrd="2" destOrd="0" presId="urn:microsoft.com/office/officeart/2008/layout/VerticalCurvedList"/>
    <dgm:cxn modelId="{9A3EB964-AC9D-4C86-82E1-4F04EE26B636}" type="presParOf" srcId="{6E7DFB6D-B8C1-476E-B40A-DE402B646985}" destId="{EC9E9367-4241-423C-9189-107B9505D325}" srcOrd="0" destOrd="0" presId="urn:microsoft.com/office/officeart/2008/layout/VerticalCurvedList"/>
    <dgm:cxn modelId="{55AA48B1-6BD7-46B6-B260-65A8C7AC0B9E}" type="presParOf" srcId="{9A7CC386-6BC7-406F-9DAA-AC7473DCC888}" destId="{ABCB1053-F13A-49B1-BE74-EE9742F1CDF9}" srcOrd="3" destOrd="0" presId="urn:microsoft.com/office/officeart/2008/layout/VerticalCurvedList"/>
    <dgm:cxn modelId="{FB702824-A301-4FD0-9056-6A44D7E7D7D8}" type="presParOf" srcId="{9A7CC386-6BC7-406F-9DAA-AC7473DCC888}" destId="{8C30409D-655D-41D0-8A69-BDB3C8A1C7BE}" srcOrd="4" destOrd="0" presId="urn:microsoft.com/office/officeart/2008/layout/VerticalCurvedList"/>
    <dgm:cxn modelId="{22C9CE29-04D8-4183-9679-1EBFA3D31CC6}" type="presParOf" srcId="{8C30409D-655D-41D0-8A69-BDB3C8A1C7BE}" destId="{79574943-F20F-4739-8659-F6C1C80C43A9}" srcOrd="0" destOrd="0" presId="urn:microsoft.com/office/officeart/2008/layout/VerticalCurvedList"/>
    <dgm:cxn modelId="{667581E1-0F1C-45B5-8B28-3EB42E1EB894}" type="presParOf" srcId="{9A7CC386-6BC7-406F-9DAA-AC7473DCC888}" destId="{644768A7-FC40-45D9-A71F-D956067D5090}" srcOrd="5" destOrd="0" presId="urn:microsoft.com/office/officeart/2008/layout/VerticalCurvedList"/>
    <dgm:cxn modelId="{A530FE56-3081-47BB-B3E4-F74C83AEC3C6}" type="presParOf" srcId="{9A7CC386-6BC7-406F-9DAA-AC7473DCC888}" destId="{F16160CE-1B87-45A3-9F3A-6DC7545B50CC}" srcOrd="6" destOrd="0" presId="urn:microsoft.com/office/officeart/2008/layout/VerticalCurvedList"/>
    <dgm:cxn modelId="{BB803050-2B24-46BE-939A-C0A28DF1C21F}" type="presParOf" srcId="{F16160CE-1B87-45A3-9F3A-6DC7545B50CC}" destId="{AAA04EFC-8D20-421E-B039-BFF1C4CBA7A3}" srcOrd="0" destOrd="0" presId="urn:microsoft.com/office/officeart/2008/layout/VerticalCurvedList"/>
    <dgm:cxn modelId="{D3FAA60B-5659-4196-8ACB-2998FF9FD1D2}" type="presParOf" srcId="{9A7CC386-6BC7-406F-9DAA-AC7473DCC888}" destId="{B7851EE9-477F-483F-86C8-D39413D3E0F2}" srcOrd="7" destOrd="0" presId="urn:microsoft.com/office/officeart/2008/layout/VerticalCurvedList"/>
    <dgm:cxn modelId="{F401AF1E-F852-45C9-9FF9-3200E5D614C6}" type="presParOf" srcId="{9A7CC386-6BC7-406F-9DAA-AC7473DCC888}" destId="{DC4BF26D-BD69-4D49-A37C-5D14C4F186D4}" srcOrd="8" destOrd="0" presId="urn:microsoft.com/office/officeart/2008/layout/VerticalCurvedList"/>
    <dgm:cxn modelId="{840C5D9B-0037-4430-AA20-8B4620F4297E}" type="presParOf" srcId="{DC4BF26D-BD69-4D49-A37C-5D14C4F186D4}" destId="{2E4B9FF4-790D-414F-9F74-FF92CB36CF96}" srcOrd="0" destOrd="0" presId="urn:microsoft.com/office/officeart/2008/layout/VerticalCurvedList"/>
    <dgm:cxn modelId="{F4A27BE2-4C21-4AB5-A806-2D485199BD94}" type="presParOf" srcId="{9A7CC386-6BC7-406F-9DAA-AC7473DCC888}" destId="{04583ADA-33E8-4163-A4C6-A7791464F856}" srcOrd="9" destOrd="0" presId="urn:microsoft.com/office/officeart/2008/layout/VerticalCurvedList"/>
    <dgm:cxn modelId="{C45E7D9F-92CD-44FA-AA82-EA59BEB38422}" type="presParOf" srcId="{9A7CC386-6BC7-406F-9DAA-AC7473DCC888}" destId="{2B101F6A-C3A4-46A2-9DEC-C8ED8C2D824A}" srcOrd="10" destOrd="0" presId="urn:microsoft.com/office/officeart/2008/layout/VerticalCurvedList"/>
    <dgm:cxn modelId="{FBC05173-CB55-4E81-9BEE-91BD3CCB2B9E}" type="presParOf" srcId="{2B101F6A-C3A4-46A2-9DEC-C8ED8C2D824A}" destId="{5F5A9C32-D176-4DE6-808A-EA574FD39D8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4517B17-436C-47F2-A07F-AE8A956CD14F}" type="doc">
      <dgm:prSet loTypeId="urn:microsoft.com/office/officeart/2008/layout/VerticalCurvedList" loCatId="list" qsTypeId="urn:microsoft.com/office/officeart/2005/8/quickstyle/simple5" qsCatId="simple" csTypeId="urn:microsoft.com/office/officeart/2005/8/colors/accent1_2" csCatId="accent1" phldr="1"/>
      <dgm:spPr/>
      <dgm:t>
        <a:bodyPr/>
        <a:lstStyle/>
        <a:p>
          <a:endParaRPr lang="ru-RU"/>
        </a:p>
      </dgm:t>
    </dgm:pt>
    <dgm:pt modelId="{6EAB59C4-AB1C-44BD-85C4-918340518AE6}">
      <dgm:prSet phldrT="[Текст]" custT="1"/>
      <dgm:spPr>
        <a:solidFill>
          <a:srgbClr val="0596AE"/>
        </a:solidFill>
      </dgm:spPr>
      <dgm:t>
        <a:bodyPr/>
        <a:lstStyle/>
        <a:p>
          <a:pPr>
            <a:spcAft>
              <a:spcPts val="0"/>
            </a:spcAft>
          </a:pPr>
          <a:r>
            <a:rPr lang="kk-KZ" sz="1400" spc="-1" noProof="0" dirty="0">
              <a:latin typeface="Times New Roman" pitchFamily="18" charset="0"/>
              <a:cs typeface="Times New Roman" pitchFamily="18" charset="0"/>
            </a:rPr>
            <a:t> Ясауи Академиялық үстемдік орталығын құру үшін </a:t>
          </a:r>
          <a:r>
            <a:rPr lang="kk-KZ" sz="1400" b="1" spc="-1" noProof="0" dirty="0">
              <a:latin typeface="Times New Roman" pitchFamily="18" charset="0"/>
              <a:cs typeface="Times New Roman" pitchFamily="18" charset="0"/>
            </a:rPr>
            <a:t>Өңірлік ЖОО жобасына  (4 млрд теңге</a:t>
          </a:r>
          <a:r>
            <a:rPr lang="kk-KZ" sz="1400" spc="-1" noProof="0" dirty="0">
              <a:latin typeface="Times New Roman" pitchFamily="18" charset="0"/>
              <a:cs typeface="Times New Roman" pitchFamily="18" charset="0"/>
            </a:rPr>
            <a:t>) өтінім білдіріліп, екінші кезеңінен сәтті өтті.</a:t>
          </a:r>
          <a:endParaRPr lang="kk-KZ" sz="1400" noProof="0" dirty="0">
            <a:latin typeface="Times New Roman" pitchFamily="18" charset="0"/>
            <a:cs typeface="Times New Roman" pitchFamily="18" charset="0"/>
          </a:endParaRPr>
        </a:p>
      </dgm:t>
    </dgm:pt>
    <dgm:pt modelId="{7957EB5A-16D3-47A0-865F-50D4DF1EF970}" type="parTrans" cxnId="{C2A339A0-6219-4782-9B70-8F956DDC6055}">
      <dgm:prSet/>
      <dgm:spPr/>
      <dgm:t>
        <a:bodyPr/>
        <a:lstStyle/>
        <a:p>
          <a:endParaRPr lang="ru-RU"/>
        </a:p>
      </dgm:t>
    </dgm:pt>
    <dgm:pt modelId="{974FCA7B-532B-490A-9C85-CD942AA85A8F}" type="sibTrans" cxnId="{C2A339A0-6219-4782-9B70-8F956DDC6055}">
      <dgm:prSet/>
      <dgm:spPr/>
      <dgm:t>
        <a:bodyPr/>
        <a:lstStyle/>
        <a:p>
          <a:endParaRPr lang="ru-RU"/>
        </a:p>
      </dgm:t>
    </dgm:pt>
    <dgm:pt modelId="{CE6C5A9D-6236-4FC7-8F94-82E0AED21CE0}">
      <dgm:prSet phldrT="[Текст]" custT="1"/>
      <dgm:spPr>
        <a:solidFill>
          <a:srgbClr val="0596AE"/>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kk-KZ" sz="1300" dirty="0">
              <a:latin typeface="Times New Roman" panose="02020603050405020304" pitchFamily="18" charset="0"/>
              <a:cs typeface="Times New Roman" panose="02020603050405020304" pitchFamily="18" charset="0"/>
            </a:rPr>
            <a:t>Университеттің ғылыми жарияланымдарының сапасы мен санын арттыру мақсатында:        </a:t>
          </a:r>
          <a:endParaRPr lang="ru-RU" sz="1300" dirty="0">
            <a:latin typeface="Times New Roman" panose="02020603050405020304" pitchFamily="18" charset="0"/>
            <a:cs typeface="Times New Roman" panose="02020603050405020304" pitchFamily="18" charset="0"/>
          </a:endParaRPr>
        </a:p>
        <a:p>
          <a:pPr marL="0" indent="0" defTabSz="914400">
            <a:lnSpc>
              <a:spcPct val="100000"/>
            </a:lnSpc>
            <a:spcBef>
              <a:spcPts val="0"/>
            </a:spcBef>
            <a:spcAft>
              <a:spcPts val="0"/>
            </a:spcAft>
            <a:buNone/>
          </a:pPr>
          <a:r>
            <a:rPr lang="kk-KZ" sz="1300" dirty="0">
              <a:latin typeface="Times New Roman" panose="02020603050405020304" pitchFamily="18" charset="0"/>
              <a:cs typeface="Times New Roman" panose="02020603050405020304" pitchFamily="18" charset="0"/>
            </a:rPr>
            <a:t>1) ИФ журналдарға мақала жариялауды ынталандыру мөлшерін </a:t>
          </a:r>
          <a:r>
            <a:rPr lang="kk-KZ" sz="1300" b="1" dirty="0">
              <a:latin typeface="Times New Roman" panose="02020603050405020304" pitchFamily="18" charset="0"/>
              <a:cs typeface="Times New Roman" panose="02020603050405020304" pitchFamily="18" charset="0"/>
            </a:rPr>
            <a:t>арттыру туралы шешім қабылданды;           </a:t>
          </a:r>
          <a:endParaRPr lang="ru-RU" sz="1300" dirty="0">
            <a:latin typeface="Times New Roman" panose="02020603050405020304" pitchFamily="18" charset="0"/>
            <a:cs typeface="Times New Roman" panose="02020603050405020304" pitchFamily="18" charset="0"/>
          </a:endParaRPr>
        </a:p>
        <a:p>
          <a:pPr marL="0" indent="0" defTabSz="914400">
            <a:lnSpc>
              <a:spcPct val="100000"/>
            </a:lnSpc>
            <a:spcBef>
              <a:spcPts val="0"/>
            </a:spcBef>
            <a:spcAft>
              <a:spcPts val="0"/>
            </a:spcAft>
            <a:buNone/>
          </a:pPr>
          <a:r>
            <a:rPr lang="kk-KZ" sz="1300" dirty="0">
              <a:latin typeface="Times New Roman" panose="02020603050405020304" pitchFamily="18" charset="0"/>
              <a:cs typeface="Times New Roman" panose="02020603050405020304" pitchFamily="18" charset="0"/>
            </a:rPr>
            <a:t>2) Clarivate Analytics (Web of Science),  Scopus базалар бойынша жыл бойы 13 оқыту-түсіндірме іс-шаралары мен семинарлар ұйымдастырылды</a:t>
          </a:r>
          <a:endParaRPr lang="kk-KZ" sz="1300" noProof="0" dirty="0">
            <a:latin typeface="Times New Roman" panose="02020603050405020304" pitchFamily="18" charset="0"/>
            <a:cs typeface="Times New Roman" panose="02020603050405020304" pitchFamily="18" charset="0"/>
          </a:endParaRPr>
        </a:p>
      </dgm:t>
    </dgm:pt>
    <dgm:pt modelId="{2122AC6B-D3D1-43D9-9D35-43DA3E45D70E}" type="parTrans" cxnId="{B5DB65DA-2426-46DF-B290-6AE82AAA381D}">
      <dgm:prSet/>
      <dgm:spPr/>
      <dgm:t>
        <a:bodyPr/>
        <a:lstStyle/>
        <a:p>
          <a:endParaRPr lang="ru-RU"/>
        </a:p>
      </dgm:t>
    </dgm:pt>
    <dgm:pt modelId="{D8801872-0022-43A4-ABB4-E43E78D8BB3E}" type="sibTrans" cxnId="{B5DB65DA-2426-46DF-B290-6AE82AAA381D}">
      <dgm:prSet/>
      <dgm:spPr>
        <a:ln>
          <a:solidFill>
            <a:srgbClr val="008CA3"/>
          </a:solidFill>
        </a:ln>
      </dgm:spPr>
      <dgm:t>
        <a:bodyPr/>
        <a:lstStyle/>
        <a:p>
          <a:endParaRPr lang="ru-RU"/>
        </a:p>
      </dgm:t>
    </dgm:pt>
    <dgm:pt modelId="{15A90F00-74E1-4398-A778-5DEE9EFD4685}">
      <dgm:prSet phldrT="[Текст]" custT="1"/>
      <dgm:spPr>
        <a:solidFill>
          <a:srgbClr val="0596AE"/>
        </a:solidFill>
      </dgm:spPr>
      <dgm:t>
        <a:bodyPr/>
        <a:lstStyle/>
        <a:p>
          <a:pPr>
            <a:spcAft>
              <a:spcPts val="0"/>
            </a:spcAft>
          </a:pPr>
          <a:r>
            <a:rPr lang="kk-KZ" sz="1400" dirty="0">
              <a:latin typeface="Times New Roman" pitchFamily="18" charset="0"/>
              <a:cs typeface="Times New Roman" pitchFamily="18" charset="0"/>
            </a:rPr>
            <a:t>Республикалық СҒЗЖ ІІ-кезеңіне талапқа сәйкес келетін 138 жұмыс жіберілді.</a:t>
          </a:r>
          <a:endParaRPr lang="kk-KZ" sz="1400" noProof="0" dirty="0">
            <a:latin typeface="Times New Roman" pitchFamily="18" charset="0"/>
            <a:cs typeface="Times New Roman" pitchFamily="18" charset="0"/>
          </a:endParaRPr>
        </a:p>
      </dgm:t>
    </dgm:pt>
    <dgm:pt modelId="{FB36B82F-1B63-4239-AF13-A256F8446534}" type="parTrans" cxnId="{436D3A63-67E6-4A99-8BBA-7D8FAD2440E2}">
      <dgm:prSet/>
      <dgm:spPr/>
      <dgm:t>
        <a:bodyPr/>
        <a:lstStyle/>
        <a:p>
          <a:endParaRPr lang="ru-RU"/>
        </a:p>
      </dgm:t>
    </dgm:pt>
    <dgm:pt modelId="{71E46E82-50F0-46EB-8931-7A16AF7A5097}" type="sibTrans" cxnId="{436D3A63-67E6-4A99-8BBA-7D8FAD2440E2}">
      <dgm:prSet/>
      <dgm:spPr/>
      <dgm:t>
        <a:bodyPr/>
        <a:lstStyle/>
        <a:p>
          <a:endParaRPr lang="ru-RU"/>
        </a:p>
      </dgm:t>
    </dgm:pt>
    <dgm:pt modelId="{EE18378A-B765-4657-997C-BA2757D4DE5F}">
      <dgm:prSet phldrT="[Текст]" custT="1"/>
      <dgm:spPr>
        <a:solidFill>
          <a:srgbClr val="0596AE"/>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kk-KZ" sz="1400" dirty="0">
              <a:latin typeface="Times New Roman" pitchFamily="18" charset="0"/>
              <a:cs typeface="Times New Roman" pitchFamily="18" charset="0"/>
            </a:rPr>
            <a:t>ҚР БжҒМ 2022-2024 жылдарға арналған ғылыми және (немесе) ғылыми-техникалық жобалары бойынша гранттық қаржыландыруға арналған конкурстың құжаттамасы туралы семинар ұйымдастырылып, 25 ғылыми жоба ұсынылып, </a:t>
          </a:r>
          <a:r>
            <a:rPr lang="kk-KZ" sz="1400" b="1" dirty="0">
              <a:latin typeface="Times New Roman" pitchFamily="18" charset="0"/>
              <a:cs typeface="Times New Roman" pitchFamily="18" charset="0"/>
            </a:rPr>
            <a:t>365,5 млн. </a:t>
          </a:r>
          <a:r>
            <a:rPr lang="kk-KZ" sz="1400" dirty="0">
              <a:latin typeface="Times New Roman" pitchFamily="18" charset="0"/>
              <a:cs typeface="Times New Roman" pitchFamily="18" charset="0"/>
            </a:rPr>
            <a:t>теңге мөлшерінде </a:t>
          </a:r>
          <a:r>
            <a:rPr lang="kk-KZ" sz="1400" b="1" dirty="0">
              <a:latin typeface="Times New Roman" pitchFamily="18" charset="0"/>
              <a:cs typeface="Times New Roman" pitchFamily="18" charset="0"/>
            </a:rPr>
            <a:t>7</a:t>
          </a:r>
          <a:r>
            <a:rPr lang="kk-KZ" sz="1400" dirty="0">
              <a:latin typeface="Times New Roman" pitchFamily="18" charset="0"/>
              <a:cs typeface="Times New Roman" pitchFamily="18" charset="0"/>
            </a:rPr>
            <a:t> ғылыми жоба грант жеңіп алды.</a:t>
          </a:r>
          <a:endParaRPr lang="kk-KZ" sz="1400" noProof="0" dirty="0"/>
        </a:p>
      </dgm:t>
    </dgm:pt>
    <dgm:pt modelId="{0D1CC13D-5B6E-4FFD-BD39-791FE0D3B8B1}" type="parTrans" cxnId="{5EAD6545-3215-4382-961E-E3B91205B71A}">
      <dgm:prSet/>
      <dgm:spPr/>
      <dgm:t>
        <a:bodyPr/>
        <a:lstStyle/>
        <a:p>
          <a:endParaRPr lang="ru-RU"/>
        </a:p>
      </dgm:t>
    </dgm:pt>
    <dgm:pt modelId="{E020834A-E5D6-46E0-8419-496728AB15F2}" type="sibTrans" cxnId="{5EAD6545-3215-4382-961E-E3B91205B71A}">
      <dgm:prSet/>
      <dgm:spPr/>
      <dgm:t>
        <a:bodyPr/>
        <a:lstStyle/>
        <a:p>
          <a:endParaRPr lang="ru-RU"/>
        </a:p>
      </dgm:t>
    </dgm:pt>
    <dgm:pt modelId="{E417FEF6-4C6D-4A7C-9F27-B334D7631059}" type="pres">
      <dgm:prSet presAssocID="{94517B17-436C-47F2-A07F-AE8A956CD14F}" presName="Name0" presStyleCnt="0">
        <dgm:presLayoutVars>
          <dgm:chMax val="7"/>
          <dgm:chPref val="7"/>
          <dgm:dir/>
        </dgm:presLayoutVars>
      </dgm:prSet>
      <dgm:spPr/>
      <dgm:t>
        <a:bodyPr/>
        <a:lstStyle/>
        <a:p>
          <a:endParaRPr lang="ru-RU"/>
        </a:p>
      </dgm:t>
    </dgm:pt>
    <dgm:pt modelId="{9A7CC386-6BC7-406F-9DAA-AC7473DCC888}" type="pres">
      <dgm:prSet presAssocID="{94517B17-436C-47F2-A07F-AE8A956CD14F}" presName="Name1" presStyleCnt="0"/>
      <dgm:spPr/>
    </dgm:pt>
    <dgm:pt modelId="{9895D14A-FA1B-485B-8333-0671645101F7}" type="pres">
      <dgm:prSet presAssocID="{94517B17-436C-47F2-A07F-AE8A956CD14F}" presName="cycle" presStyleCnt="0"/>
      <dgm:spPr/>
    </dgm:pt>
    <dgm:pt modelId="{4DE6EA0B-739D-4A8C-BFE9-EA350C1940F8}" type="pres">
      <dgm:prSet presAssocID="{94517B17-436C-47F2-A07F-AE8A956CD14F}" presName="srcNode" presStyleLbl="node1" presStyleIdx="0" presStyleCnt="4"/>
      <dgm:spPr/>
    </dgm:pt>
    <dgm:pt modelId="{200F67DE-FDC5-4AA4-9135-1B352C6814A8}" type="pres">
      <dgm:prSet presAssocID="{94517B17-436C-47F2-A07F-AE8A956CD14F}" presName="conn" presStyleLbl="parChTrans1D2" presStyleIdx="0" presStyleCnt="1"/>
      <dgm:spPr/>
      <dgm:t>
        <a:bodyPr/>
        <a:lstStyle/>
        <a:p>
          <a:endParaRPr lang="ru-RU"/>
        </a:p>
      </dgm:t>
    </dgm:pt>
    <dgm:pt modelId="{A225BCC3-A0C8-46E3-8621-EEFB100538FF}" type="pres">
      <dgm:prSet presAssocID="{94517B17-436C-47F2-A07F-AE8A956CD14F}" presName="extraNode" presStyleLbl="node1" presStyleIdx="0" presStyleCnt="4"/>
      <dgm:spPr/>
    </dgm:pt>
    <dgm:pt modelId="{96A8D596-0405-46CB-9126-50E023F10086}" type="pres">
      <dgm:prSet presAssocID="{94517B17-436C-47F2-A07F-AE8A956CD14F}" presName="dstNode" presStyleLbl="node1" presStyleIdx="0" presStyleCnt="4"/>
      <dgm:spPr/>
    </dgm:pt>
    <dgm:pt modelId="{81C3A564-998E-4E46-B92B-468E750EF57B}" type="pres">
      <dgm:prSet presAssocID="{CE6C5A9D-6236-4FC7-8F94-82E0AED21CE0}" presName="text_1" presStyleLbl="node1" presStyleIdx="0" presStyleCnt="4" custScaleY="131216">
        <dgm:presLayoutVars>
          <dgm:bulletEnabled val="1"/>
        </dgm:presLayoutVars>
      </dgm:prSet>
      <dgm:spPr/>
      <dgm:t>
        <a:bodyPr/>
        <a:lstStyle/>
        <a:p>
          <a:endParaRPr lang="ru-RU"/>
        </a:p>
      </dgm:t>
    </dgm:pt>
    <dgm:pt modelId="{37B32C56-D68C-4E5E-99DF-0E5255E70097}" type="pres">
      <dgm:prSet presAssocID="{CE6C5A9D-6236-4FC7-8F94-82E0AED21CE0}" presName="accent_1" presStyleCnt="0"/>
      <dgm:spPr/>
    </dgm:pt>
    <dgm:pt modelId="{AAA04EFC-8D20-421E-B039-BFF1C4CBA7A3}" type="pres">
      <dgm:prSet presAssocID="{CE6C5A9D-6236-4FC7-8F94-82E0AED21CE0}" presName="accentRepeatNode" presStyleLbl="solidFgAcc1" presStyleIdx="0" presStyleCnt="4"/>
      <dgm:spPr>
        <a:blipFill rotWithShape="0">
          <a:blip xmlns:r="http://schemas.openxmlformats.org/officeDocument/2006/relationships" r:embed="rId1"/>
          <a:stretch>
            <a:fillRect/>
          </a:stretch>
        </a:blipFill>
      </dgm:spPr>
    </dgm:pt>
    <dgm:pt modelId="{F2208F3F-54FF-47C0-8610-57193B131BE9}" type="pres">
      <dgm:prSet presAssocID="{EE18378A-B765-4657-997C-BA2757D4DE5F}" presName="text_2" presStyleLbl="node1" presStyleIdx="1" presStyleCnt="4" custScaleX="101642" custScaleY="117144">
        <dgm:presLayoutVars>
          <dgm:bulletEnabled val="1"/>
        </dgm:presLayoutVars>
      </dgm:prSet>
      <dgm:spPr/>
      <dgm:t>
        <a:bodyPr/>
        <a:lstStyle/>
        <a:p>
          <a:endParaRPr lang="ru-RU"/>
        </a:p>
      </dgm:t>
    </dgm:pt>
    <dgm:pt modelId="{C351FB37-DD71-4570-A5BC-36513BBF5019}" type="pres">
      <dgm:prSet presAssocID="{EE18378A-B765-4657-997C-BA2757D4DE5F}" presName="accent_2" presStyleCnt="0"/>
      <dgm:spPr/>
    </dgm:pt>
    <dgm:pt modelId="{C6586001-7D51-403B-BD1E-002040F1095B}" type="pres">
      <dgm:prSet presAssocID="{EE18378A-B765-4657-997C-BA2757D4DE5F}" presName="accentRepeatNode" presStyleLbl="solidFgAcc1" presStyleIdx="1" presStyleCnt="4"/>
      <dgm:spPr>
        <a:blipFill rotWithShape="0">
          <a:blip xmlns:r="http://schemas.openxmlformats.org/officeDocument/2006/relationships" r:embed="rId2"/>
          <a:stretch>
            <a:fillRect/>
          </a:stretch>
        </a:blipFill>
      </dgm:spPr>
    </dgm:pt>
    <dgm:pt modelId="{24792F6E-4E9A-42B4-BA8B-7777ECBB69B3}" type="pres">
      <dgm:prSet presAssocID="{6EAB59C4-AB1C-44BD-85C4-918340518AE6}" presName="text_3" presStyleLbl="node1" presStyleIdx="2" presStyleCnt="4" custScaleY="100548">
        <dgm:presLayoutVars>
          <dgm:bulletEnabled val="1"/>
        </dgm:presLayoutVars>
      </dgm:prSet>
      <dgm:spPr/>
      <dgm:t>
        <a:bodyPr/>
        <a:lstStyle/>
        <a:p>
          <a:endParaRPr lang="ru-RU"/>
        </a:p>
      </dgm:t>
    </dgm:pt>
    <dgm:pt modelId="{B57AE720-69CC-4CF0-8710-0E6DC9F00451}" type="pres">
      <dgm:prSet presAssocID="{6EAB59C4-AB1C-44BD-85C4-918340518AE6}" presName="accent_3" presStyleCnt="0"/>
      <dgm:spPr/>
    </dgm:pt>
    <dgm:pt modelId="{A8CD6633-DA54-426A-9319-6425843A5F50}" type="pres">
      <dgm:prSet presAssocID="{6EAB59C4-AB1C-44BD-85C4-918340518AE6}" presName="accentRepeatNode" presStyleLbl="solidFgAcc1" presStyleIdx="2" presStyleCnt="4"/>
      <dgm:spPr>
        <a:blipFill rotWithShape="0">
          <a:blip xmlns:r="http://schemas.openxmlformats.org/officeDocument/2006/relationships" r:embed="rId1"/>
          <a:stretch>
            <a:fillRect/>
          </a:stretch>
        </a:blipFill>
      </dgm:spPr>
    </dgm:pt>
    <dgm:pt modelId="{DBA72BB3-DF16-4DE5-802C-4F25B5E3C868}" type="pres">
      <dgm:prSet presAssocID="{15A90F00-74E1-4398-A778-5DEE9EFD4685}" presName="text_4" presStyleLbl="node1" presStyleIdx="3" presStyleCnt="4" custScaleY="59650">
        <dgm:presLayoutVars>
          <dgm:bulletEnabled val="1"/>
        </dgm:presLayoutVars>
      </dgm:prSet>
      <dgm:spPr/>
      <dgm:t>
        <a:bodyPr/>
        <a:lstStyle/>
        <a:p>
          <a:endParaRPr lang="ru-RU"/>
        </a:p>
      </dgm:t>
    </dgm:pt>
    <dgm:pt modelId="{3DE808DB-5378-439C-AB76-C9CB9184C1DD}" type="pres">
      <dgm:prSet presAssocID="{15A90F00-74E1-4398-A778-5DEE9EFD4685}" presName="accent_4" presStyleCnt="0"/>
      <dgm:spPr/>
    </dgm:pt>
    <dgm:pt modelId="{B8F216DA-3FDA-4DBD-9970-C79F44C28982}" type="pres">
      <dgm:prSet presAssocID="{15A90F00-74E1-4398-A778-5DEE9EFD4685}" presName="accentRepeatNode" presStyleLbl="solidFgAcc1" presStyleIdx="3" presStyleCnt="4" custScaleX="98057" custScaleY="93592"/>
      <dgm:spPr>
        <a:blipFill rotWithShape="0">
          <a:blip xmlns:r="http://schemas.openxmlformats.org/officeDocument/2006/relationships" r:embed="rId1"/>
          <a:stretch>
            <a:fillRect/>
          </a:stretch>
        </a:blipFill>
      </dgm:spPr>
    </dgm:pt>
  </dgm:ptLst>
  <dgm:cxnLst>
    <dgm:cxn modelId="{C2A339A0-6219-4782-9B70-8F956DDC6055}" srcId="{94517B17-436C-47F2-A07F-AE8A956CD14F}" destId="{6EAB59C4-AB1C-44BD-85C4-918340518AE6}" srcOrd="2" destOrd="0" parTransId="{7957EB5A-16D3-47A0-865F-50D4DF1EF970}" sibTransId="{974FCA7B-532B-490A-9C85-CD942AA85A8F}"/>
    <dgm:cxn modelId="{436D3A63-67E6-4A99-8BBA-7D8FAD2440E2}" srcId="{94517B17-436C-47F2-A07F-AE8A956CD14F}" destId="{15A90F00-74E1-4398-A778-5DEE9EFD4685}" srcOrd="3" destOrd="0" parTransId="{FB36B82F-1B63-4239-AF13-A256F8446534}" sibTransId="{71E46E82-50F0-46EB-8931-7A16AF7A5097}"/>
    <dgm:cxn modelId="{B5DB65DA-2426-46DF-B290-6AE82AAA381D}" srcId="{94517B17-436C-47F2-A07F-AE8A956CD14F}" destId="{CE6C5A9D-6236-4FC7-8F94-82E0AED21CE0}" srcOrd="0" destOrd="0" parTransId="{2122AC6B-D3D1-43D9-9D35-43DA3E45D70E}" sibTransId="{D8801872-0022-43A4-ABB4-E43E78D8BB3E}"/>
    <dgm:cxn modelId="{C09341ED-E986-4376-8FA4-FADAEF7BD28C}" type="presOf" srcId="{94517B17-436C-47F2-A07F-AE8A956CD14F}" destId="{E417FEF6-4C6D-4A7C-9F27-B334D7631059}" srcOrd="0" destOrd="0" presId="urn:microsoft.com/office/officeart/2008/layout/VerticalCurvedList"/>
    <dgm:cxn modelId="{3CA1259A-8F57-49C4-A902-EE29689E132D}" type="presOf" srcId="{6EAB59C4-AB1C-44BD-85C4-918340518AE6}" destId="{24792F6E-4E9A-42B4-BA8B-7777ECBB69B3}" srcOrd="0" destOrd="0" presId="urn:microsoft.com/office/officeart/2008/layout/VerticalCurvedList"/>
    <dgm:cxn modelId="{D00A314E-BB38-48E5-A8CB-0EB8190BBAFE}" type="presOf" srcId="{EE18378A-B765-4657-997C-BA2757D4DE5F}" destId="{F2208F3F-54FF-47C0-8610-57193B131BE9}" srcOrd="0" destOrd="0" presId="urn:microsoft.com/office/officeart/2008/layout/VerticalCurvedList"/>
    <dgm:cxn modelId="{5EAD6545-3215-4382-961E-E3B91205B71A}" srcId="{94517B17-436C-47F2-A07F-AE8A956CD14F}" destId="{EE18378A-B765-4657-997C-BA2757D4DE5F}" srcOrd="1" destOrd="0" parTransId="{0D1CC13D-5B6E-4FFD-BD39-791FE0D3B8B1}" sibTransId="{E020834A-E5D6-46E0-8419-496728AB15F2}"/>
    <dgm:cxn modelId="{078288B0-81C2-4867-AECF-E166EF8BBE9E}" type="presOf" srcId="{CE6C5A9D-6236-4FC7-8F94-82E0AED21CE0}" destId="{81C3A564-998E-4E46-B92B-468E750EF57B}" srcOrd="0" destOrd="0" presId="urn:microsoft.com/office/officeart/2008/layout/VerticalCurvedList"/>
    <dgm:cxn modelId="{3A000AA9-51D4-40E9-A7AC-C5157E833D84}" type="presOf" srcId="{D8801872-0022-43A4-ABB4-E43E78D8BB3E}" destId="{200F67DE-FDC5-4AA4-9135-1B352C6814A8}" srcOrd="0" destOrd="0" presId="urn:microsoft.com/office/officeart/2008/layout/VerticalCurvedList"/>
    <dgm:cxn modelId="{78308BC4-B6F4-42EE-A8D2-8145FEC42470}" type="presOf" srcId="{15A90F00-74E1-4398-A778-5DEE9EFD4685}" destId="{DBA72BB3-DF16-4DE5-802C-4F25B5E3C868}" srcOrd="0" destOrd="0" presId="urn:microsoft.com/office/officeart/2008/layout/VerticalCurvedList"/>
    <dgm:cxn modelId="{D85ABF58-DEC0-4696-ADF1-BA3E5DF5067F}" type="presParOf" srcId="{E417FEF6-4C6D-4A7C-9F27-B334D7631059}" destId="{9A7CC386-6BC7-406F-9DAA-AC7473DCC888}" srcOrd="0" destOrd="0" presId="urn:microsoft.com/office/officeart/2008/layout/VerticalCurvedList"/>
    <dgm:cxn modelId="{1B9E7C25-C617-4EA2-9CFE-1E0A7542A9EF}" type="presParOf" srcId="{9A7CC386-6BC7-406F-9DAA-AC7473DCC888}" destId="{9895D14A-FA1B-485B-8333-0671645101F7}" srcOrd="0" destOrd="0" presId="urn:microsoft.com/office/officeart/2008/layout/VerticalCurvedList"/>
    <dgm:cxn modelId="{5B9AF436-C61B-44DF-9A74-D3B73485B044}" type="presParOf" srcId="{9895D14A-FA1B-485B-8333-0671645101F7}" destId="{4DE6EA0B-739D-4A8C-BFE9-EA350C1940F8}" srcOrd="0" destOrd="0" presId="urn:microsoft.com/office/officeart/2008/layout/VerticalCurvedList"/>
    <dgm:cxn modelId="{CB67B966-C92B-47B1-B176-08FEF9DE35D9}" type="presParOf" srcId="{9895D14A-FA1B-485B-8333-0671645101F7}" destId="{200F67DE-FDC5-4AA4-9135-1B352C6814A8}" srcOrd="1" destOrd="0" presId="urn:microsoft.com/office/officeart/2008/layout/VerticalCurvedList"/>
    <dgm:cxn modelId="{C668E2E6-ECFF-467B-9869-3C29D5AF5A7C}" type="presParOf" srcId="{9895D14A-FA1B-485B-8333-0671645101F7}" destId="{A225BCC3-A0C8-46E3-8621-EEFB100538FF}" srcOrd="2" destOrd="0" presId="urn:microsoft.com/office/officeart/2008/layout/VerticalCurvedList"/>
    <dgm:cxn modelId="{3EFFD7D2-7AB0-4230-B0E7-FA5516164E64}" type="presParOf" srcId="{9895D14A-FA1B-485B-8333-0671645101F7}" destId="{96A8D596-0405-46CB-9126-50E023F10086}" srcOrd="3" destOrd="0" presId="urn:microsoft.com/office/officeart/2008/layout/VerticalCurvedList"/>
    <dgm:cxn modelId="{5CB2D512-92A5-49DE-9F94-575E95B72548}" type="presParOf" srcId="{9A7CC386-6BC7-406F-9DAA-AC7473DCC888}" destId="{81C3A564-998E-4E46-B92B-468E750EF57B}" srcOrd="1" destOrd="0" presId="urn:microsoft.com/office/officeart/2008/layout/VerticalCurvedList"/>
    <dgm:cxn modelId="{509B8961-D345-41A8-973A-DABE2609B10D}" type="presParOf" srcId="{9A7CC386-6BC7-406F-9DAA-AC7473DCC888}" destId="{37B32C56-D68C-4E5E-99DF-0E5255E70097}" srcOrd="2" destOrd="0" presId="urn:microsoft.com/office/officeart/2008/layout/VerticalCurvedList"/>
    <dgm:cxn modelId="{8CC87EF7-7B43-409A-A98A-AF257244DA3B}" type="presParOf" srcId="{37B32C56-D68C-4E5E-99DF-0E5255E70097}" destId="{AAA04EFC-8D20-421E-B039-BFF1C4CBA7A3}" srcOrd="0" destOrd="0" presId="urn:microsoft.com/office/officeart/2008/layout/VerticalCurvedList"/>
    <dgm:cxn modelId="{29866202-2701-4C82-BEB0-0AE2D6B34B80}" type="presParOf" srcId="{9A7CC386-6BC7-406F-9DAA-AC7473DCC888}" destId="{F2208F3F-54FF-47C0-8610-57193B131BE9}" srcOrd="3" destOrd="0" presId="urn:microsoft.com/office/officeart/2008/layout/VerticalCurvedList"/>
    <dgm:cxn modelId="{9E91E763-C9F8-4276-A82B-2451C2897AA4}" type="presParOf" srcId="{9A7CC386-6BC7-406F-9DAA-AC7473DCC888}" destId="{C351FB37-DD71-4570-A5BC-36513BBF5019}" srcOrd="4" destOrd="0" presId="urn:microsoft.com/office/officeart/2008/layout/VerticalCurvedList"/>
    <dgm:cxn modelId="{9CEFD703-7C05-4E78-93E5-E5569CBA3DC8}" type="presParOf" srcId="{C351FB37-DD71-4570-A5BC-36513BBF5019}" destId="{C6586001-7D51-403B-BD1E-002040F1095B}" srcOrd="0" destOrd="0" presId="urn:microsoft.com/office/officeart/2008/layout/VerticalCurvedList"/>
    <dgm:cxn modelId="{B6E36B4A-CB7B-4309-98A9-C165CC60B5E2}" type="presParOf" srcId="{9A7CC386-6BC7-406F-9DAA-AC7473DCC888}" destId="{24792F6E-4E9A-42B4-BA8B-7777ECBB69B3}" srcOrd="5" destOrd="0" presId="urn:microsoft.com/office/officeart/2008/layout/VerticalCurvedList"/>
    <dgm:cxn modelId="{70E1DB04-7775-4C1B-A08E-58584C12A72F}" type="presParOf" srcId="{9A7CC386-6BC7-406F-9DAA-AC7473DCC888}" destId="{B57AE720-69CC-4CF0-8710-0E6DC9F00451}" srcOrd="6" destOrd="0" presId="urn:microsoft.com/office/officeart/2008/layout/VerticalCurvedList"/>
    <dgm:cxn modelId="{C8B767F8-55C3-4DC9-BC8F-C37CB065D2B6}" type="presParOf" srcId="{B57AE720-69CC-4CF0-8710-0E6DC9F00451}" destId="{A8CD6633-DA54-426A-9319-6425843A5F50}" srcOrd="0" destOrd="0" presId="urn:microsoft.com/office/officeart/2008/layout/VerticalCurvedList"/>
    <dgm:cxn modelId="{8F5B9B5F-681D-4661-BE27-66F8A34B7122}" type="presParOf" srcId="{9A7CC386-6BC7-406F-9DAA-AC7473DCC888}" destId="{DBA72BB3-DF16-4DE5-802C-4F25B5E3C868}" srcOrd="7" destOrd="0" presId="urn:microsoft.com/office/officeart/2008/layout/VerticalCurvedList"/>
    <dgm:cxn modelId="{FD75CAB3-8D1E-4BA1-82B3-916C0960A404}" type="presParOf" srcId="{9A7CC386-6BC7-406F-9DAA-AC7473DCC888}" destId="{3DE808DB-5378-439C-AB76-C9CB9184C1DD}" srcOrd="8" destOrd="0" presId="urn:microsoft.com/office/officeart/2008/layout/VerticalCurvedList"/>
    <dgm:cxn modelId="{B200E7A1-009D-46F6-ABD9-F7BB20C7FB95}" type="presParOf" srcId="{3DE808DB-5378-439C-AB76-C9CB9184C1DD}" destId="{B8F216DA-3FDA-4DBD-9970-C79F44C2898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4517B17-436C-47F2-A07F-AE8A956CD14F}" type="doc">
      <dgm:prSet loTypeId="urn:microsoft.com/office/officeart/2008/layout/VerticalCurvedList" loCatId="list" qsTypeId="urn:microsoft.com/office/officeart/2005/8/quickstyle/simple5" qsCatId="simple" csTypeId="urn:microsoft.com/office/officeart/2005/8/colors/accent1_2" csCatId="accent1" phldr="1"/>
      <dgm:spPr/>
      <dgm:t>
        <a:bodyPr/>
        <a:lstStyle/>
        <a:p>
          <a:endParaRPr lang="ru-RU"/>
        </a:p>
      </dgm:t>
    </dgm:pt>
    <dgm:pt modelId="{2EDC73BB-7BDD-4F2F-8758-FD383257DBC7}">
      <dgm:prSet phldrT="[Текст]" custT="1"/>
      <dgm:spPr>
        <a:solidFill>
          <a:srgbClr val="0596AE"/>
        </a:solidFill>
      </dgm:spPr>
      <dgm:t>
        <a:bodyPr/>
        <a:lstStyle/>
        <a:p>
          <a:pPr>
            <a:spcAft>
              <a:spcPts val="0"/>
            </a:spcAft>
          </a:pPr>
          <a:r>
            <a:rPr lang="kk-KZ" sz="1600" dirty="0">
              <a:latin typeface="Times New Roman" pitchFamily="18" charset="0"/>
              <a:cs typeface="Times New Roman" pitchFamily="18" charset="0"/>
            </a:rPr>
            <a:t>Факультет және ҒЗИ-ларға республикада, шетелдерде өтетін ғылыми іс-шаралар туралы</a:t>
          </a:r>
          <a:r>
            <a:rPr lang="en-US" sz="1600" dirty="0">
              <a:latin typeface="Times New Roman" pitchFamily="18" charset="0"/>
              <a:cs typeface="Times New Roman" pitchFamily="18" charset="0"/>
            </a:rPr>
            <a:t> </a:t>
          </a:r>
          <a:r>
            <a:rPr lang="kk-KZ" sz="1600" dirty="0">
              <a:latin typeface="Times New Roman" pitchFamily="18" charset="0"/>
              <a:cs typeface="Times New Roman" pitchFamily="18" charset="0"/>
            </a:rPr>
            <a:t>125 ақпараттық хат таратылды</a:t>
          </a:r>
          <a:r>
            <a:rPr lang="ru-RU" sz="1600" dirty="0">
              <a:latin typeface="Times New Roman" panose="02020603050405020304" pitchFamily="18" charset="0"/>
              <a:cs typeface="Times New Roman" panose="02020603050405020304" pitchFamily="18" charset="0"/>
            </a:rPr>
            <a:t>.</a:t>
          </a:r>
          <a:endParaRPr lang="kk-KZ" sz="1600" noProof="0" dirty="0">
            <a:latin typeface="Times New Roman" pitchFamily="18" charset="0"/>
            <a:cs typeface="Times New Roman" pitchFamily="18" charset="0"/>
          </a:endParaRPr>
        </a:p>
      </dgm:t>
    </dgm:pt>
    <dgm:pt modelId="{9E620761-8EBE-4E77-A635-AADD7316926A}" type="parTrans" cxnId="{03F2AB28-7530-4F58-B773-EE75339AB651}">
      <dgm:prSet/>
      <dgm:spPr/>
      <dgm:t>
        <a:bodyPr/>
        <a:lstStyle/>
        <a:p>
          <a:endParaRPr lang="ru-RU"/>
        </a:p>
      </dgm:t>
    </dgm:pt>
    <dgm:pt modelId="{273365FA-C463-48CF-A902-01BCDFB4735C}" type="sibTrans" cxnId="{03F2AB28-7530-4F58-B773-EE75339AB651}">
      <dgm:prSet/>
      <dgm:spPr>
        <a:ln>
          <a:solidFill>
            <a:srgbClr val="008CA3"/>
          </a:solidFill>
        </a:ln>
      </dgm:spPr>
      <dgm:t>
        <a:bodyPr/>
        <a:lstStyle/>
        <a:p>
          <a:endParaRPr lang="ru-RU"/>
        </a:p>
      </dgm:t>
    </dgm:pt>
    <dgm:pt modelId="{EF1DB789-1A9A-421E-9ACA-DD2EE8F481B2}">
      <dgm:prSet phldrT="[Текст]" custT="1"/>
      <dgm:spPr>
        <a:solidFill>
          <a:srgbClr val="0596AE"/>
        </a:solidFill>
      </dgm:spPr>
      <dgm:t>
        <a:bodyPr/>
        <a:lstStyle/>
        <a:p>
          <a:pPr>
            <a:spcAft>
              <a:spcPts val="0"/>
            </a:spcAft>
          </a:pPr>
          <a:r>
            <a:rPr lang="ru-RU" sz="1600" b="0" i="0" dirty="0">
              <a:latin typeface="Times New Roman" panose="02020603050405020304" pitchFamily="18" charset="0"/>
              <a:cs typeface="Times New Roman" panose="02020603050405020304" pitchFamily="18" charset="0"/>
            </a:rPr>
            <a:t>2022-2024 </a:t>
          </a:r>
          <a:r>
            <a:rPr lang="ru-RU" sz="1600" b="0" i="0" dirty="0" err="1">
              <a:latin typeface="Times New Roman" panose="02020603050405020304" pitchFamily="18" charset="0"/>
              <a:cs typeface="Times New Roman" panose="02020603050405020304" pitchFamily="18" charset="0"/>
            </a:rPr>
            <a:t>жылдарға</a:t>
          </a:r>
          <a:r>
            <a:rPr lang="ru-RU" sz="1600" b="0" i="0" dirty="0">
              <a:latin typeface="Times New Roman" panose="02020603050405020304" pitchFamily="18" charset="0"/>
              <a:cs typeface="Times New Roman" panose="02020603050405020304" pitchFamily="18" charset="0"/>
            </a:rPr>
            <a:t> </a:t>
          </a:r>
          <a:r>
            <a:rPr lang="ru-RU" sz="1600" b="0" i="0" dirty="0" err="1">
              <a:latin typeface="Times New Roman" panose="02020603050405020304" pitchFamily="18" charset="0"/>
              <a:cs typeface="Times New Roman" panose="02020603050405020304" pitchFamily="18" charset="0"/>
            </a:rPr>
            <a:t>арналған</a:t>
          </a:r>
          <a:r>
            <a:rPr lang="ru-RU" sz="1600" b="0" i="0" dirty="0">
              <a:latin typeface="Times New Roman" panose="02020603050405020304" pitchFamily="18" charset="0"/>
              <a:cs typeface="Times New Roman" panose="02020603050405020304" pitchFamily="18" charset="0"/>
            </a:rPr>
            <a:t> </a:t>
          </a:r>
          <a:r>
            <a:rPr lang="ru-RU" sz="1600" b="0" i="0" dirty="0" err="1">
              <a:latin typeface="Times New Roman" panose="02020603050405020304" pitchFamily="18" charset="0"/>
              <a:cs typeface="Times New Roman" panose="02020603050405020304" pitchFamily="18" charset="0"/>
            </a:rPr>
            <a:t>ғылыми</a:t>
          </a:r>
          <a:r>
            <a:rPr lang="ru-RU" sz="1600" b="0" i="0" dirty="0">
              <a:latin typeface="Times New Roman" panose="02020603050405020304" pitchFamily="18" charset="0"/>
              <a:cs typeface="Times New Roman" panose="02020603050405020304" pitchFamily="18" charset="0"/>
            </a:rPr>
            <a:t> </a:t>
          </a:r>
          <a:r>
            <a:rPr lang="ru-RU" sz="1600" b="0" i="0" dirty="0" err="1">
              <a:latin typeface="Times New Roman" panose="02020603050405020304" pitchFamily="18" charset="0"/>
              <a:cs typeface="Times New Roman" panose="02020603050405020304" pitchFamily="18" charset="0"/>
            </a:rPr>
            <a:t>және</a:t>
          </a:r>
          <a:r>
            <a:rPr lang="ru-RU" sz="1600" b="0" i="0" dirty="0">
              <a:latin typeface="Times New Roman" panose="02020603050405020304" pitchFamily="18" charset="0"/>
              <a:cs typeface="Times New Roman" panose="02020603050405020304" pitchFamily="18" charset="0"/>
            </a:rPr>
            <a:t> (</a:t>
          </a:r>
          <a:r>
            <a:rPr lang="ru-RU" sz="1600" b="0" i="0" dirty="0" err="1">
              <a:latin typeface="Times New Roman" panose="02020603050405020304" pitchFamily="18" charset="0"/>
              <a:cs typeface="Times New Roman" panose="02020603050405020304" pitchFamily="18" charset="0"/>
            </a:rPr>
            <a:t>немесе</a:t>
          </a:r>
          <a:r>
            <a:rPr lang="ru-RU" sz="1600" b="0" i="0" dirty="0">
              <a:latin typeface="Times New Roman" panose="02020603050405020304" pitchFamily="18" charset="0"/>
              <a:cs typeface="Times New Roman" panose="02020603050405020304" pitchFamily="18" charset="0"/>
            </a:rPr>
            <a:t>) </a:t>
          </a:r>
          <a:r>
            <a:rPr lang="ru-RU" sz="1600" b="0" i="0" dirty="0" err="1">
              <a:latin typeface="Times New Roman" panose="02020603050405020304" pitchFamily="18" charset="0"/>
              <a:cs typeface="Times New Roman" panose="02020603050405020304" pitchFamily="18" charset="0"/>
            </a:rPr>
            <a:t>ғылыми-техникалық</a:t>
          </a:r>
          <a:r>
            <a:rPr lang="ru-RU" sz="1600" b="0" i="0" dirty="0">
              <a:latin typeface="Times New Roman" panose="02020603050405020304" pitchFamily="18" charset="0"/>
              <a:cs typeface="Times New Roman" panose="02020603050405020304" pitchFamily="18" charset="0"/>
            </a:rPr>
            <a:t> </a:t>
          </a:r>
          <a:r>
            <a:rPr lang="ru-RU" sz="1600" b="0" i="0" dirty="0" err="1">
              <a:latin typeface="Times New Roman" panose="02020603050405020304" pitchFamily="18" charset="0"/>
              <a:cs typeface="Times New Roman" panose="02020603050405020304" pitchFamily="18" charset="0"/>
            </a:rPr>
            <a:t>бағдарламалар</a:t>
          </a:r>
          <a:r>
            <a:rPr lang="ru-RU" sz="1600" b="0" i="0" dirty="0">
              <a:latin typeface="Times New Roman" panose="02020603050405020304" pitchFamily="18" charset="0"/>
              <a:cs typeface="Times New Roman" panose="02020603050405020304" pitchFamily="18" charset="0"/>
            </a:rPr>
            <a:t> </a:t>
          </a:r>
          <a:r>
            <a:rPr lang="ru-RU" sz="1600" b="0" i="0" dirty="0" err="1">
              <a:latin typeface="Times New Roman" panose="02020603050405020304" pitchFamily="18" charset="0"/>
              <a:cs typeface="Times New Roman" panose="02020603050405020304" pitchFamily="18" charset="0"/>
            </a:rPr>
            <a:t>бойынша</a:t>
          </a:r>
          <a:r>
            <a:rPr lang="ru-RU" sz="1600" b="0" i="0" dirty="0">
              <a:latin typeface="Times New Roman" panose="02020603050405020304" pitchFamily="18" charset="0"/>
              <a:cs typeface="Times New Roman" panose="02020603050405020304" pitchFamily="18" charset="0"/>
            </a:rPr>
            <a:t> </a:t>
          </a:r>
          <a:r>
            <a:rPr lang="ru-RU" sz="1600" b="0" i="0" dirty="0" err="1">
              <a:latin typeface="Times New Roman" panose="02020603050405020304" pitchFamily="18" charset="0"/>
              <a:cs typeface="Times New Roman" panose="02020603050405020304" pitchFamily="18" charset="0"/>
            </a:rPr>
            <a:t>бағдарламалық-нысаналы</a:t>
          </a:r>
          <a:r>
            <a:rPr lang="ru-RU" sz="1600" b="0" i="0" dirty="0">
              <a:latin typeface="Times New Roman" panose="02020603050405020304" pitchFamily="18" charset="0"/>
              <a:cs typeface="Times New Roman" panose="02020603050405020304" pitchFamily="18" charset="0"/>
            </a:rPr>
            <a:t> </a:t>
          </a:r>
          <a:r>
            <a:rPr lang="ru-RU" sz="1600" b="0" i="0" dirty="0" err="1">
              <a:latin typeface="Times New Roman" panose="02020603050405020304" pitchFamily="18" charset="0"/>
              <a:cs typeface="Times New Roman" panose="02020603050405020304" pitchFamily="18" charset="0"/>
            </a:rPr>
            <a:t>қаржыландыруға</a:t>
          </a:r>
          <a:r>
            <a:rPr lang="ru-RU" sz="1600" b="0" i="0" dirty="0">
              <a:latin typeface="Times New Roman" panose="02020603050405020304" pitchFamily="18" charset="0"/>
              <a:cs typeface="Times New Roman" panose="02020603050405020304" pitchFamily="18" charset="0"/>
            </a:rPr>
            <a:t> </a:t>
          </a:r>
          <a:r>
            <a:rPr lang="ru-RU" sz="1600" b="0" i="0" dirty="0" err="1">
              <a:latin typeface="Times New Roman" panose="02020603050405020304" pitchFamily="18" charset="0"/>
              <a:cs typeface="Times New Roman" panose="02020603050405020304" pitchFamily="18" charset="0"/>
            </a:rPr>
            <a:t>арналған</a:t>
          </a:r>
          <a:r>
            <a:rPr lang="ru-RU" sz="1600" b="0" i="0" dirty="0">
              <a:latin typeface="Times New Roman" panose="02020603050405020304" pitchFamily="18" charset="0"/>
              <a:cs typeface="Times New Roman" panose="02020603050405020304" pitchFamily="18" charset="0"/>
            </a:rPr>
            <a:t> </a:t>
          </a:r>
          <a:r>
            <a:rPr lang="ru-RU" sz="1600" b="0" i="0" dirty="0" err="1">
              <a:latin typeface="Times New Roman" panose="02020603050405020304" pitchFamily="18" charset="0"/>
              <a:cs typeface="Times New Roman" panose="02020603050405020304" pitchFamily="18" charset="0"/>
            </a:rPr>
            <a:t>конкурсқа</a:t>
          </a:r>
          <a:r>
            <a:rPr lang="ru-RU" sz="1600" b="0" i="0" dirty="0">
              <a:latin typeface="Times New Roman" panose="02020603050405020304" pitchFamily="18" charset="0"/>
              <a:cs typeface="Times New Roman" panose="02020603050405020304" pitchFamily="18" charset="0"/>
            </a:rPr>
            <a:t> </a:t>
          </a:r>
          <a:r>
            <a:rPr lang="ru-RU" sz="1600" b="1" i="0" dirty="0">
              <a:latin typeface="Times New Roman" panose="02020603050405020304" pitchFamily="18" charset="0"/>
              <a:cs typeface="Times New Roman" panose="02020603050405020304" pitchFamily="18" charset="0"/>
            </a:rPr>
            <a:t>1</a:t>
          </a:r>
          <a:r>
            <a:rPr lang="ru-RU" sz="1600" b="0" i="0" dirty="0">
              <a:latin typeface="Times New Roman" panose="02020603050405020304" pitchFamily="18" charset="0"/>
              <a:cs typeface="Times New Roman" panose="02020603050405020304" pitchFamily="18" charset="0"/>
            </a:rPr>
            <a:t> </a:t>
          </a:r>
          <a:r>
            <a:rPr lang="ru-RU" sz="1600" b="0" i="0" dirty="0" err="1">
              <a:latin typeface="Times New Roman" panose="02020603050405020304" pitchFamily="18" charset="0"/>
              <a:cs typeface="Times New Roman" panose="02020603050405020304" pitchFamily="18" charset="0"/>
            </a:rPr>
            <a:t>ғылыми</a:t>
          </a:r>
          <a:r>
            <a:rPr lang="ru-RU" sz="1600" b="0" i="0" dirty="0">
              <a:latin typeface="Times New Roman" panose="02020603050405020304" pitchFamily="18" charset="0"/>
              <a:cs typeface="Times New Roman" panose="02020603050405020304" pitchFamily="18" charset="0"/>
            </a:rPr>
            <a:t> </a:t>
          </a:r>
          <a:r>
            <a:rPr lang="ru-RU" sz="1600" b="0" i="0" dirty="0" err="1">
              <a:latin typeface="Times New Roman" panose="02020603050405020304" pitchFamily="18" charset="0"/>
              <a:cs typeface="Times New Roman" panose="02020603050405020304" pitchFamily="18" charset="0"/>
            </a:rPr>
            <a:t>жоба</a:t>
          </a:r>
          <a:r>
            <a:rPr lang="ru-RU" sz="1600" b="0" i="0" dirty="0">
              <a:latin typeface="Times New Roman" panose="02020603050405020304" pitchFamily="18" charset="0"/>
              <a:cs typeface="Times New Roman" panose="02020603050405020304" pitchFamily="18" charset="0"/>
            </a:rPr>
            <a:t> </a:t>
          </a:r>
          <a:r>
            <a:rPr lang="ru-RU" sz="1600" b="0" i="0" dirty="0" err="1">
              <a:latin typeface="Times New Roman" panose="02020603050405020304" pitchFamily="18" charset="0"/>
              <a:cs typeface="Times New Roman" panose="02020603050405020304" pitchFamily="18" charset="0"/>
            </a:rPr>
            <a:t>ұсынылды</a:t>
          </a:r>
          <a:r>
            <a:rPr lang="ru-RU" sz="1600" b="0" i="0" dirty="0">
              <a:latin typeface="Times New Roman" panose="02020603050405020304" pitchFamily="18" charset="0"/>
              <a:cs typeface="Times New Roman" panose="02020603050405020304" pitchFamily="18" charset="0"/>
            </a:rPr>
            <a:t>.</a:t>
          </a:r>
          <a:endParaRPr lang="kk-KZ" sz="1600" noProof="0" dirty="0">
            <a:latin typeface="Times New Roman" pitchFamily="18" charset="0"/>
            <a:cs typeface="Times New Roman" pitchFamily="18" charset="0"/>
          </a:endParaRPr>
        </a:p>
      </dgm:t>
    </dgm:pt>
    <dgm:pt modelId="{4BE57182-3D33-4A70-BD53-D7DA43D35580}" type="parTrans" cxnId="{DDF4DC81-E6C9-491A-B991-8FAA33E27EF5}">
      <dgm:prSet/>
      <dgm:spPr/>
      <dgm:t>
        <a:bodyPr/>
        <a:lstStyle/>
        <a:p>
          <a:endParaRPr lang="ru-RU"/>
        </a:p>
      </dgm:t>
    </dgm:pt>
    <dgm:pt modelId="{48622FBB-A908-436D-A03D-5CBE99CAFDDC}" type="sibTrans" cxnId="{DDF4DC81-E6C9-491A-B991-8FAA33E27EF5}">
      <dgm:prSet/>
      <dgm:spPr/>
      <dgm:t>
        <a:bodyPr/>
        <a:lstStyle/>
        <a:p>
          <a:endParaRPr lang="ru-RU"/>
        </a:p>
      </dgm:t>
    </dgm:pt>
    <dgm:pt modelId="{56B765C9-9C95-47DB-B810-7B3320E87ABD}">
      <dgm:prSet phldrT="[Текст]" custT="1"/>
      <dgm:spPr>
        <a:solidFill>
          <a:srgbClr val="0596AE"/>
        </a:solidFill>
      </dgm:spPr>
      <dgm:t>
        <a:bodyPr/>
        <a:lstStyle/>
        <a:p>
          <a:pPr>
            <a:spcAft>
              <a:spcPts val="0"/>
            </a:spcAft>
          </a:pPr>
          <a:r>
            <a:rPr lang="kk-KZ" sz="1600" b="0" i="0" dirty="0">
              <a:latin typeface="Times New Roman" panose="02020603050405020304" pitchFamily="18" charset="0"/>
              <a:cs typeface="Times New Roman" panose="02020603050405020304" pitchFamily="18" charset="0"/>
            </a:rPr>
            <a:t>Ахмет Ясауи университетінің ғылыми-зерттеу жұмыстарының басым бағыттарының тұжырымдамасы әзірленді.</a:t>
          </a:r>
          <a:endParaRPr lang="kk-KZ" sz="1600" b="0" i="0" noProof="0" dirty="0">
            <a:latin typeface="Times New Roman" pitchFamily="18" charset="0"/>
            <a:cs typeface="Times New Roman" pitchFamily="18" charset="0"/>
          </a:endParaRPr>
        </a:p>
      </dgm:t>
    </dgm:pt>
    <dgm:pt modelId="{B63E91A4-EA5C-4F12-8478-BD95192E6FD2}" type="parTrans" cxnId="{2E111398-AA4D-4918-B60B-2E5BAEBDA6B8}">
      <dgm:prSet/>
      <dgm:spPr/>
      <dgm:t>
        <a:bodyPr/>
        <a:lstStyle/>
        <a:p>
          <a:endParaRPr lang="ru-RU"/>
        </a:p>
      </dgm:t>
    </dgm:pt>
    <dgm:pt modelId="{094E959F-FB25-4CAD-89A6-476FE49424CB}" type="sibTrans" cxnId="{2E111398-AA4D-4918-B60B-2E5BAEBDA6B8}">
      <dgm:prSet/>
      <dgm:spPr/>
      <dgm:t>
        <a:bodyPr/>
        <a:lstStyle/>
        <a:p>
          <a:endParaRPr lang="ru-RU"/>
        </a:p>
      </dgm:t>
    </dgm:pt>
    <dgm:pt modelId="{684EAC4A-C7E0-46C6-BE24-0FEC47E7C777}">
      <dgm:prSet phldrT="[Текст]" custT="1"/>
      <dgm:spPr>
        <a:solidFill>
          <a:srgbClr val="0596AE"/>
        </a:solidFill>
      </dgm:spPr>
      <dgm:t>
        <a:bodyPr/>
        <a:lstStyle/>
        <a:p>
          <a:pPr>
            <a:spcAft>
              <a:spcPts val="0"/>
            </a:spcAft>
          </a:pPr>
          <a:r>
            <a:rPr lang="kk-KZ" sz="1600" dirty="0">
              <a:latin typeface="Times New Roman" panose="02020603050405020304" pitchFamily="18" charset="0"/>
              <a:cs typeface="Times New Roman" panose="02020603050405020304" pitchFamily="18" charset="0"/>
            </a:rPr>
            <a:t>ҚР БжҒМ 2022-2024 жылдарға арналған жас ғалымдардың ғылыми және (немесе) ғылыми-техникалық жобалары бойынша гранттық қаржыландыруға арналған конкурстың құжаттамасы туралы семинар ұйымдастырылып конкурсқа 6 ғылыми жоба ұсынылып, </a:t>
          </a:r>
          <a:r>
            <a:rPr lang="tr-TR" sz="1600" b="1" dirty="0">
              <a:latin typeface="Times New Roman" panose="02020603050405020304" pitchFamily="18" charset="0"/>
              <a:cs typeface="Times New Roman" panose="02020603050405020304" pitchFamily="18" charset="0"/>
            </a:rPr>
            <a:t>50 </a:t>
          </a:r>
          <a:r>
            <a:rPr lang="kk-KZ" sz="1600" b="1" dirty="0">
              <a:latin typeface="Times New Roman" panose="02020603050405020304" pitchFamily="18" charset="0"/>
              <a:cs typeface="Times New Roman" panose="02020603050405020304" pitchFamily="18" charset="0"/>
            </a:rPr>
            <a:t>млн.тенге </a:t>
          </a:r>
          <a:r>
            <a:rPr lang="kk-KZ" sz="1600" dirty="0">
              <a:latin typeface="Times New Roman" panose="02020603050405020304" pitchFamily="18" charset="0"/>
              <a:cs typeface="Times New Roman" panose="02020603050405020304" pitchFamily="18" charset="0"/>
            </a:rPr>
            <a:t>мөлшерінде </a:t>
          </a:r>
          <a:r>
            <a:rPr lang="kk-KZ" sz="1600" b="1" dirty="0">
              <a:latin typeface="Times New Roman" panose="02020603050405020304" pitchFamily="18" charset="0"/>
              <a:cs typeface="Times New Roman" panose="02020603050405020304" pitchFamily="18" charset="0"/>
            </a:rPr>
            <a:t>1</a:t>
          </a:r>
          <a:r>
            <a:rPr lang="kk-KZ" sz="1600" dirty="0">
              <a:latin typeface="Times New Roman" panose="02020603050405020304" pitchFamily="18" charset="0"/>
              <a:cs typeface="Times New Roman" panose="02020603050405020304" pitchFamily="18" charset="0"/>
            </a:rPr>
            <a:t> ғылыми жоба грант жеңіп алды.</a:t>
          </a:r>
          <a:endParaRPr lang="kk-KZ" sz="1600" noProof="0" dirty="0">
            <a:latin typeface="Times New Roman" pitchFamily="18" charset="0"/>
            <a:cs typeface="Times New Roman" pitchFamily="18" charset="0"/>
          </a:endParaRPr>
        </a:p>
      </dgm:t>
    </dgm:pt>
    <dgm:pt modelId="{0CA79E18-C720-47E6-86DC-4B9018CAFC96}" type="parTrans" cxnId="{376ACD04-1199-4B43-8EDF-4C7100999160}">
      <dgm:prSet/>
      <dgm:spPr/>
      <dgm:t>
        <a:bodyPr/>
        <a:lstStyle/>
        <a:p>
          <a:endParaRPr lang="ru-RU"/>
        </a:p>
      </dgm:t>
    </dgm:pt>
    <dgm:pt modelId="{307D85E7-79FE-47EC-9FDB-447CF206EABD}" type="sibTrans" cxnId="{376ACD04-1199-4B43-8EDF-4C7100999160}">
      <dgm:prSet/>
      <dgm:spPr/>
      <dgm:t>
        <a:bodyPr/>
        <a:lstStyle/>
        <a:p>
          <a:endParaRPr lang="ru-RU"/>
        </a:p>
      </dgm:t>
    </dgm:pt>
    <dgm:pt modelId="{E417FEF6-4C6D-4A7C-9F27-B334D7631059}" type="pres">
      <dgm:prSet presAssocID="{94517B17-436C-47F2-A07F-AE8A956CD14F}" presName="Name0" presStyleCnt="0">
        <dgm:presLayoutVars>
          <dgm:chMax val="7"/>
          <dgm:chPref val="7"/>
          <dgm:dir/>
        </dgm:presLayoutVars>
      </dgm:prSet>
      <dgm:spPr/>
      <dgm:t>
        <a:bodyPr/>
        <a:lstStyle/>
        <a:p>
          <a:endParaRPr lang="ru-RU"/>
        </a:p>
      </dgm:t>
    </dgm:pt>
    <dgm:pt modelId="{9A7CC386-6BC7-406F-9DAA-AC7473DCC888}" type="pres">
      <dgm:prSet presAssocID="{94517B17-436C-47F2-A07F-AE8A956CD14F}" presName="Name1" presStyleCnt="0"/>
      <dgm:spPr/>
    </dgm:pt>
    <dgm:pt modelId="{9895D14A-FA1B-485B-8333-0671645101F7}" type="pres">
      <dgm:prSet presAssocID="{94517B17-436C-47F2-A07F-AE8A956CD14F}" presName="cycle" presStyleCnt="0"/>
      <dgm:spPr/>
    </dgm:pt>
    <dgm:pt modelId="{4DE6EA0B-739D-4A8C-BFE9-EA350C1940F8}" type="pres">
      <dgm:prSet presAssocID="{94517B17-436C-47F2-A07F-AE8A956CD14F}" presName="srcNode" presStyleLbl="node1" presStyleIdx="0" presStyleCnt="4"/>
      <dgm:spPr/>
    </dgm:pt>
    <dgm:pt modelId="{200F67DE-FDC5-4AA4-9135-1B352C6814A8}" type="pres">
      <dgm:prSet presAssocID="{94517B17-436C-47F2-A07F-AE8A956CD14F}" presName="conn" presStyleLbl="parChTrans1D2" presStyleIdx="0" presStyleCnt="1"/>
      <dgm:spPr/>
      <dgm:t>
        <a:bodyPr/>
        <a:lstStyle/>
        <a:p>
          <a:endParaRPr lang="ru-RU"/>
        </a:p>
      </dgm:t>
    </dgm:pt>
    <dgm:pt modelId="{A225BCC3-A0C8-46E3-8621-EEFB100538FF}" type="pres">
      <dgm:prSet presAssocID="{94517B17-436C-47F2-A07F-AE8A956CD14F}" presName="extraNode" presStyleLbl="node1" presStyleIdx="0" presStyleCnt="4"/>
      <dgm:spPr/>
    </dgm:pt>
    <dgm:pt modelId="{96A8D596-0405-46CB-9126-50E023F10086}" type="pres">
      <dgm:prSet presAssocID="{94517B17-436C-47F2-A07F-AE8A956CD14F}" presName="dstNode" presStyleLbl="node1" presStyleIdx="0" presStyleCnt="4"/>
      <dgm:spPr/>
    </dgm:pt>
    <dgm:pt modelId="{C4DE14D9-0DD7-453E-9E24-2D7A7AD460D9}" type="pres">
      <dgm:prSet presAssocID="{2EDC73BB-7BDD-4F2F-8758-FD383257DBC7}" presName="text_1" presStyleLbl="node1" presStyleIdx="0" presStyleCnt="4">
        <dgm:presLayoutVars>
          <dgm:bulletEnabled val="1"/>
        </dgm:presLayoutVars>
      </dgm:prSet>
      <dgm:spPr/>
      <dgm:t>
        <a:bodyPr/>
        <a:lstStyle/>
        <a:p>
          <a:endParaRPr lang="ru-RU"/>
        </a:p>
      </dgm:t>
    </dgm:pt>
    <dgm:pt modelId="{AADAA57D-D36C-4761-AD95-D87EC458721C}" type="pres">
      <dgm:prSet presAssocID="{2EDC73BB-7BDD-4F2F-8758-FD383257DBC7}" presName="accent_1" presStyleCnt="0"/>
      <dgm:spPr/>
    </dgm:pt>
    <dgm:pt modelId="{19463E57-9DF8-4CA0-B45A-5101C1C8F014}" type="pres">
      <dgm:prSet presAssocID="{2EDC73BB-7BDD-4F2F-8758-FD383257DBC7}" presName="accentRepeatNode" presStyleLbl="solidFgAcc1" presStyleIdx="0" presStyleCnt="4"/>
      <dgm:spPr>
        <a:blipFill rotWithShape="0">
          <a:blip xmlns:r="http://schemas.openxmlformats.org/officeDocument/2006/relationships" r:embed="rId1"/>
          <a:stretch>
            <a:fillRect/>
          </a:stretch>
        </a:blipFill>
      </dgm:spPr>
    </dgm:pt>
    <dgm:pt modelId="{0AC67C35-1095-4481-9C28-0AF57FFBE0ED}" type="pres">
      <dgm:prSet presAssocID="{684EAC4A-C7E0-46C6-BE24-0FEC47E7C777}" presName="text_2" presStyleLbl="node1" presStyleIdx="1" presStyleCnt="4" custScaleY="141416">
        <dgm:presLayoutVars>
          <dgm:bulletEnabled val="1"/>
        </dgm:presLayoutVars>
      </dgm:prSet>
      <dgm:spPr/>
      <dgm:t>
        <a:bodyPr/>
        <a:lstStyle/>
        <a:p>
          <a:endParaRPr lang="ru-RU"/>
        </a:p>
      </dgm:t>
    </dgm:pt>
    <dgm:pt modelId="{861B7DA8-685D-47C3-B3EC-6DF3B188B75D}" type="pres">
      <dgm:prSet presAssocID="{684EAC4A-C7E0-46C6-BE24-0FEC47E7C777}" presName="accent_2" presStyleCnt="0"/>
      <dgm:spPr/>
    </dgm:pt>
    <dgm:pt modelId="{64A51428-81A6-4A09-A5A7-CCA6B5A38F04}" type="pres">
      <dgm:prSet presAssocID="{684EAC4A-C7E0-46C6-BE24-0FEC47E7C777}" presName="accentRepeatNode" presStyleLbl="solidFgAcc1" presStyleIdx="1" presStyleCnt="4"/>
      <dgm:spPr>
        <a:blipFill rotWithShape="0">
          <a:blip xmlns:r="http://schemas.openxmlformats.org/officeDocument/2006/relationships" r:embed="rId2"/>
          <a:stretch>
            <a:fillRect/>
          </a:stretch>
        </a:blipFill>
      </dgm:spPr>
    </dgm:pt>
    <dgm:pt modelId="{CE31072E-67A6-435C-970A-53831B33D2BF}" type="pres">
      <dgm:prSet presAssocID="{EF1DB789-1A9A-421E-9ACA-DD2EE8F481B2}" presName="text_3" presStyleLbl="node1" presStyleIdx="2" presStyleCnt="4">
        <dgm:presLayoutVars>
          <dgm:bulletEnabled val="1"/>
        </dgm:presLayoutVars>
      </dgm:prSet>
      <dgm:spPr/>
      <dgm:t>
        <a:bodyPr/>
        <a:lstStyle/>
        <a:p>
          <a:endParaRPr lang="ru-RU"/>
        </a:p>
      </dgm:t>
    </dgm:pt>
    <dgm:pt modelId="{2855A532-F8C7-4483-A827-F73AE039CF3C}" type="pres">
      <dgm:prSet presAssocID="{EF1DB789-1A9A-421E-9ACA-DD2EE8F481B2}" presName="accent_3" presStyleCnt="0"/>
      <dgm:spPr/>
    </dgm:pt>
    <dgm:pt modelId="{A935AC0B-31C7-445A-B40E-742F23A4796C}" type="pres">
      <dgm:prSet presAssocID="{EF1DB789-1A9A-421E-9ACA-DD2EE8F481B2}" presName="accentRepeatNode" presStyleLbl="solidFgAcc1" presStyleIdx="2" presStyleCnt="4"/>
      <dgm:spPr>
        <a:blipFill rotWithShape="0">
          <a:blip xmlns:r="http://schemas.openxmlformats.org/officeDocument/2006/relationships" r:embed="rId3"/>
          <a:stretch>
            <a:fillRect/>
          </a:stretch>
        </a:blipFill>
      </dgm:spPr>
    </dgm:pt>
    <dgm:pt modelId="{DF1184B6-B81A-444F-9823-098B77F85BE6}" type="pres">
      <dgm:prSet presAssocID="{56B765C9-9C95-47DB-B810-7B3320E87ABD}" presName="text_4" presStyleLbl="node1" presStyleIdx="3" presStyleCnt="4">
        <dgm:presLayoutVars>
          <dgm:bulletEnabled val="1"/>
        </dgm:presLayoutVars>
      </dgm:prSet>
      <dgm:spPr/>
      <dgm:t>
        <a:bodyPr/>
        <a:lstStyle/>
        <a:p>
          <a:endParaRPr lang="ru-RU"/>
        </a:p>
      </dgm:t>
    </dgm:pt>
    <dgm:pt modelId="{C9B94F7D-3CB7-4814-8170-EF040E9423C2}" type="pres">
      <dgm:prSet presAssocID="{56B765C9-9C95-47DB-B810-7B3320E87ABD}" presName="accent_4" presStyleCnt="0"/>
      <dgm:spPr/>
    </dgm:pt>
    <dgm:pt modelId="{6EEE15C0-71C0-4F73-A32F-342A60E43B5E}" type="pres">
      <dgm:prSet presAssocID="{56B765C9-9C95-47DB-B810-7B3320E87ABD}" presName="accentRepeatNode" presStyleLbl="solidFgAcc1" presStyleIdx="3" presStyleCnt="4"/>
      <dgm:spPr>
        <a:blipFill rotWithShape="0">
          <a:blip xmlns:r="http://schemas.openxmlformats.org/officeDocument/2006/relationships" r:embed="rId4"/>
          <a:stretch>
            <a:fillRect/>
          </a:stretch>
        </a:blipFill>
      </dgm:spPr>
    </dgm:pt>
  </dgm:ptLst>
  <dgm:cxnLst>
    <dgm:cxn modelId="{376ACD04-1199-4B43-8EDF-4C7100999160}" srcId="{94517B17-436C-47F2-A07F-AE8A956CD14F}" destId="{684EAC4A-C7E0-46C6-BE24-0FEC47E7C777}" srcOrd="1" destOrd="0" parTransId="{0CA79E18-C720-47E6-86DC-4B9018CAFC96}" sibTransId="{307D85E7-79FE-47EC-9FDB-447CF206EABD}"/>
    <dgm:cxn modelId="{2AB96AF9-CAB0-4C1E-B337-BF3E2191C29C}" type="presOf" srcId="{684EAC4A-C7E0-46C6-BE24-0FEC47E7C777}" destId="{0AC67C35-1095-4481-9C28-0AF57FFBE0ED}" srcOrd="0" destOrd="0" presId="urn:microsoft.com/office/officeart/2008/layout/VerticalCurvedList"/>
    <dgm:cxn modelId="{DDF4DC81-E6C9-491A-B991-8FAA33E27EF5}" srcId="{94517B17-436C-47F2-A07F-AE8A956CD14F}" destId="{EF1DB789-1A9A-421E-9ACA-DD2EE8F481B2}" srcOrd="2" destOrd="0" parTransId="{4BE57182-3D33-4A70-BD53-D7DA43D35580}" sibTransId="{48622FBB-A908-436D-A03D-5CBE99CAFDDC}"/>
    <dgm:cxn modelId="{2E111398-AA4D-4918-B60B-2E5BAEBDA6B8}" srcId="{94517B17-436C-47F2-A07F-AE8A956CD14F}" destId="{56B765C9-9C95-47DB-B810-7B3320E87ABD}" srcOrd="3" destOrd="0" parTransId="{B63E91A4-EA5C-4F12-8478-BD95192E6FD2}" sibTransId="{094E959F-FB25-4CAD-89A6-476FE49424CB}"/>
    <dgm:cxn modelId="{88328314-0E89-4E92-91A0-15CD7E164E6A}" type="presOf" srcId="{94517B17-436C-47F2-A07F-AE8A956CD14F}" destId="{E417FEF6-4C6D-4A7C-9F27-B334D7631059}" srcOrd="0" destOrd="0" presId="urn:microsoft.com/office/officeart/2008/layout/VerticalCurvedList"/>
    <dgm:cxn modelId="{66C988E5-E077-44E2-8323-12769901FD20}" type="presOf" srcId="{EF1DB789-1A9A-421E-9ACA-DD2EE8F481B2}" destId="{CE31072E-67A6-435C-970A-53831B33D2BF}" srcOrd="0" destOrd="0" presId="urn:microsoft.com/office/officeart/2008/layout/VerticalCurvedList"/>
    <dgm:cxn modelId="{70027CB6-D742-43ED-861D-3FFC0E04DC6A}" type="presOf" srcId="{273365FA-C463-48CF-A902-01BCDFB4735C}" destId="{200F67DE-FDC5-4AA4-9135-1B352C6814A8}" srcOrd="0" destOrd="0" presId="urn:microsoft.com/office/officeart/2008/layout/VerticalCurvedList"/>
    <dgm:cxn modelId="{02552EC3-F834-49AA-A675-F1DA40FD7377}" type="presOf" srcId="{56B765C9-9C95-47DB-B810-7B3320E87ABD}" destId="{DF1184B6-B81A-444F-9823-098B77F85BE6}" srcOrd="0" destOrd="0" presId="urn:microsoft.com/office/officeart/2008/layout/VerticalCurvedList"/>
    <dgm:cxn modelId="{03F2AB28-7530-4F58-B773-EE75339AB651}" srcId="{94517B17-436C-47F2-A07F-AE8A956CD14F}" destId="{2EDC73BB-7BDD-4F2F-8758-FD383257DBC7}" srcOrd="0" destOrd="0" parTransId="{9E620761-8EBE-4E77-A635-AADD7316926A}" sibTransId="{273365FA-C463-48CF-A902-01BCDFB4735C}"/>
    <dgm:cxn modelId="{B93D4700-B4FC-46D8-A894-98F28257889B}" type="presOf" srcId="{2EDC73BB-7BDD-4F2F-8758-FD383257DBC7}" destId="{C4DE14D9-0DD7-453E-9E24-2D7A7AD460D9}" srcOrd="0" destOrd="0" presId="urn:microsoft.com/office/officeart/2008/layout/VerticalCurvedList"/>
    <dgm:cxn modelId="{D86AD6BE-332C-44EA-98E3-E3EAB0300BEF}" type="presParOf" srcId="{E417FEF6-4C6D-4A7C-9F27-B334D7631059}" destId="{9A7CC386-6BC7-406F-9DAA-AC7473DCC888}" srcOrd="0" destOrd="0" presId="urn:microsoft.com/office/officeart/2008/layout/VerticalCurvedList"/>
    <dgm:cxn modelId="{F551247B-58F3-4FE9-8B17-680EA543B199}" type="presParOf" srcId="{9A7CC386-6BC7-406F-9DAA-AC7473DCC888}" destId="{9895D14A-FA1B-485B-8333-0671645101F7}" srcOrd="0" destOrd="0" presId="urn:microsoft.com/office/officeart/2008/layout/VerticalCurvedList"/>
    <dgm:cxn modelId="{6AEBD1A6-F723-4891-A486-22C04102AE33}" type="presParOf" srcId="{9895D14A-FA1B-485B-8333-0671645101F7}" destId="{4DE6EA0B-739D-4A8C-BFE9-EA350C1940F8}" srcOrd="0" destOrd="0" presId="urn:microsoft.com/office/officeart/2008/layout/VerticalCurvedList"/>
    <dgm:cxn modelId="{69E57405-44E3-45EA-A3C9-637B84BAA29D}" type="presParOf" srcId="{9895D14A-FA1B-485B-8333-0671645101F7}" destId="{200F67DE-FDC5-4AA4-9135-1B352C6814A8}" srcOrd="1" destOrd="0" presId="urn:microsoft.com/office/officeart/2008/layout/VerticalCurvedList"/>
    <dgm:cxn modelId="{22DAC2CC-1BF4-49E7-A960-1389264DCA23}" type="presParOf" srcId="{9895D14A-FA1B-485B-8333-0671645101F7}" destId="{A225BCC3-A0C8-46E3-8621-EEFB100538FF}" srcOrd="2" destOrd="0" presId="urn:microsoft.com/office/officeart/2008/layout/VerticalCurvedList"/>
    <dgm:cxn modelId="{1A1A1B9A-AB74-4FD3-9627-3DAFD9797D0A}" type="presParOf" srcId="{9895D14A-FA1B-485B-8333-0671645101F7}" destId="{96A8D596-0405-46CB-9126-50E023F10086}" srcOrd="3" destOrd="0" presId="urn:microsoft.com/office/officeart/2008/layout/VerticalCurvedList"/>
    <dgm:cxn modelId="{C64CC08A-75A6-4688-A7F8-A6B647EE5544}" type="presParOf" srcId="{9A7CC386-6BC7-406F-9DAA-AC7473DCC888}" destId="{C4DE14D9-0DD7-453E-9E24-2D7A7AD460D9}" srcOrd="1" destOrd="0" presId="urn:microsoft.com/office/officeart/2008/layout/VerticalCurvedList"/>
    <dgm:cxn modelId="{E0F4D84B-2F9E-4E27-A9E8-C903DABD9E52}" type="presParOf" srcId="{9A7CC386-6BC7-406F-9DAA-AC7473DCC888}" destId="{AADAA57D-D36C-4761-AD95-D87EC458721C}" srcOrd="2" destOrd="0" presId="urn:microsoft.com/office/officeart/2008/layout/VerticalCurvedList"/>
    <dgm:cxn modelId="{9ECD6D86-7D5B-4D8D-BA3C-D28813E5847E}" type="presParOf" srcId="{AADAA57D-D36C-4761-AD95-D87EC458721C}" destId="{19463E57-9DF8-4CA0-B45A-5101C1C8F014}" srcOrd="0" destOrd="0" presId="urn:microsoft.com/office/officeart/2008/layout/VerticalCurvedList"/>
    <dgm:cxn modelId="{28421A06-F457-4725-8630-0C1F5FC771BD}" type="presParOf" srcId="{9A7CC386-6BC7-406F-9DAA-AC7473DCC888}" destId="{0AC67C35-1095-4481-9C28-0AF57FFBE0ED}" srcOrd="3" destOrd="0" presId="urn:microsoft.com/office/officeart/2008/layout/VerticalCurvedList"/>
    <dgm:cxn modelId="{7A448FD6-5C81-498E-B319-778E0FEEB5E1}" type="presParOf" srcId="{9A7CC386-6BC7-406F-9DAA-AC7473DCC888}" destId="{861B7DA8-685D-47C3-B3EC-6DF3B188B75D}" srcOrd="4" destOrd="0" presId="urn:microsoft.com/office/officeart/2008/layout/VerticalCurvedList"/>
    <dgm:cxn modelId="{6C476E30-226D-41B1-8ADE-8C1936B04560}" type="presParOf" srcId="{861B7DA8-685D-47C3-B3EC-6DF3B188B75D}" destId="{64A51428-81A6-4A09-A5A7-CCA6B5A38F04}" srcOrd="0" destOrd="0" presId="urn:microsoft.com/office/officeart/2008/layout/VerticalCurvedList"/>
    <dgm:cxn modelId="{04C23F9D-189B-4750-A1D7-BA0685E73CFA}" type="presParOf" srcId="{9A7CC386-6BC7-406F-9DAA-AC7473DCC888}" destId="{CE31072E-67A6-435C-970A-53831B33D2BF}" srcOrd="5" destOrd="0" presId="urn:microsoft.com/office/officeart/2008/layout/VerticalCurvedList"/>
    <dgm:cxn modelId="{834AC87D-07B9-48A4-A756-888B3B6B2287}" type="presParOf" srcId="{9A7CC386-6BC7-406F-9DAA-AC7473DCC888}" destId="{2855A532-F8C7-4483-A827-F73AE039CF3C}" srcOrd="6" destOrd="0" presId="urn:microsoft.com/office/officeart/2008/layout/VerticalCurvedList"/>
    <dgm:cxn modelId="{5C057730-A32A-4109-8612-43DE8E1AF9A3}" type="presParOf" srcId="{2855A532-F8C7-4483-A827-F73AE039CF3C}" destId="{A935AC0B-31C7-445A-B40E-742F23A4796C}" srcOrd="0" destOrd="0" presId="urn:microsoft.com/office/officeart/2008/layout/VerticalCurvedList"/>
    <dgm:cxn modelId="{C7E6D324-5E4A-481A-8869-ECD2D1E06D17}" type="presParOf" srcId="{9A7CC386-6BC7-406F-9DAA-AC7473DCC888}" destId="{DF1184B6-B81A-444F-9823-098B77F85BE6}" srcOrd="7" destOrd="0" presId="urn:microsoft.com/office/officeart/2008/layout/VerticalCurvedList"/>
    <dgm:cxn modelId="{995E421F-6521-497D-B9E5-96161C2A55E6}" type="presParOf" srcId="{9A7CC386-6BC7-406F-9DAA-AC7473DCC888}" destId="{C9B94F7D-3CB7-4814-8170-EF040E9423C2}" srcOrd="8" destOrd="0" presId="urn:microsoft.com/office/officeart/2008/layout/VerticalCurvedList"/>
    <dgm:cxn modelId="{5D99AFAB-6CA0-4017-ADFD-38C2344A44F9}" type="presParOf" srcId="{C9B94F7D-3CB7-4814-8170-EF040E9423C2}" destId="{6EEE15C0-71C0-4F73-A32F-342A60E43B5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895532-2B53-40B9-A7A7-D50B7E904C84}" type="doc">
      <dgm:prSet loTypeId="urn:microsoft.com/office/officeart/2008/layout/HorizontalMultiLevelHierarchy" loCatId="hierarchy" qsTypeId="urn:microsoft.com/office/officeart/2005/8/quickstyle/simple5" qsCatId="simple" csTypeId="urn:microsoft.com/office/officeart/2005/8/colors/colorful3" csCatId="colorful" phldr="1"/>
      <dgm:spPr/>
      <dgm:t>
        <a:bodyPr/>
        <a:lstStyle/>
        <a:p>
          <a:endParaRPr lang="ru-RU"/>
        </a:p>
      </dgm:t>
    </dgm:pt>
    <dgm:pt modelId="{D4FD0174-4FDB-49CF-B5BE-5C6CEE65E792}">
      <dgm:prSet custT="1"/>
      <dgm:spPr>
        <a:solidFill>
          <a:srgbClr val="002060"/>
        </a:solidFill>
      </dgm:spPr>
      <dgm:t>
        <a:bodyPr/>
        <a:lstStyle/>
        <a:p>
          <a:r>
            <a:rPr lang="ru-RU" sz="1800" b="1" dirty="0">
              <a:latin typeface="Times New Roman" panose="02020603050405020304" pitchFamily="18" charset="0"/>
              <a:cs typeface="Times New Roman" panose="02020603050405020304" pitchFamily="18" charset="0"/>
            </a:rPr>
            <a:t>СТРАТЕГИЯЛЫҚ ДАМУ БАҒЫТТАРЫ</a:t>
          </a:r>
        </a:p>
      </dgm:t>
    </dgm:pt>
    <dgm:pt modelId="{357BC024-A097-4F32-86F6-A44BD1A7ED80}" type="parTrans" cxnId="{522D8C26-53F6-42CE-8878-4084C397BD72}">
      <dgm:prSet/>
      <dgm:spPr/>
      <dgm:t>
        <a:bodyPr/>
        <a:lstStyle/>
        <a:p>
          <a:endParaRPr lang="ru-RU" sz="2000">
            <a:latin typeface="+mn-lt"/>
          </a:endParaRPr>
        </a:p>
      </dgm:t>
    </dgm:pt>
    <dgm:pt modelId="{EFCFAA01-4C0C-4AB3-B570-EC8E3D055A26}" type="sibTrans" cxnId="{522D8C26-53F6-42CE-8878-4084C397BD72}">
      <dgm:prSet/>
      <dgm:spPr/>
      <dgm:t>
        <a:bodyPr/>
        <a:lstStyle/>
        <a:p>
          <a:endParaRPr lang="ru-RU" sz="2000">
            <a:latin typeface="+mn-lt"/>
          </a:endParaRPr>
        </a:p>
      </dgm:t>
    </dgm:pt>
    <dgm:pt modelId="{F9121A3D-2FD2-4980-A5C6-4235907837D8}" type="pres">
      <dgm:prSet presAssocID="{67895532-2B53-40B9-A7A7-D50B7E904C84}" presName="Name0" presStyleCnt="0">
        <dgm:presLayoutVars>
          <dgm:chPref val="1"/>
          <dgm:dir/>
          <dgm:animOne val="branch"/>
          <dgm:animLvl val="lvl"/>
          <dgm:resizeHandles val="exact"/>
        </dgm:presLayoutVars>
      </dgm:prSet>
      <dgm:spPr/>
      <dgm:t>
        <a:bodyPr/>
        <a:lstStyle/>
        <a:p>
          <a:endParaRPr lang="ru-RU"/>
        </a:p>
      </dgm:t>
    </dgm:pt>
    <dgm:pt modelId="{6D15101F-AE6A-4BDA-8ACB-73F15605CDD8}" type="pres">
      <dgm:prSet presAssocID="{D4FD0174-4FDB-49CF-B5BE-5C6CEE65E792}" presName="root1" presStyleCnt="0"/>
      <dgm:spPr/>
    </dgm:pt>
    <dgm:pt modelId="{C1B576BB-D45B-4022-BF0C-38B6EF854634}" type="pres">
      <dgm:prSet presAssocID="{D4FD0174-4FDB-49CF-B5BE-5C6CEE65E792}" presName="LevelOneTextNode" presStyleLbl="node0" presStyleIdx="0" presStyleCnt="1" custScaleX="51170" custScaleY="96570" custLinFactNeighborX="-6942" custLinFactNeighborY="-6258">
        <dgm:presLayoutVars>
          <dgm:chPref val="3"/>
        </dgm:presLayoutVars>
      </dgm:prSet>
      <dgm:spPr/>
      <dgm:t>
        <a:bodyPr/>
        <a:lstStyle/>
        <a:p>
          <a:endParaRPr lang="ru-RU"/>
        </a:p>
      </dgm:t>
    </dgm:pt>
    <dgm:pt modelId="{22E95F27-C565-4B50-8D33-F5CB79A820C3}" type="pres">
      <dgm:prSet presAssocID="{D4FD0174-4FDB-49CF-B5BE-5C6CEE65E792}" presName="level2hierChild" presStyleCnt="0"/>
      <dgm:spPr/>
    </dgm:pt>
  </dgm:ptLst>
  <dgm:cxnLst>
    <dgm:cxn modelId="{522D8C26-53F6-42CE-8878-4084C397BD72}" srcId="{67895532-2B53-40B9-A7A7-D50B7E904C84}" destId="{D4FD0174-4FDB-49CF-B5BE-5C6CEE65E792}" srcOrd="0" destOrd="0" parTransId="{357BC024-A097-4F32-86F6-A44BD1A7ED80}" sibTransId="{EFCFAA01-4C0C-4AB3-B570-EC8E3D055A26}"/>
    <dgm:cxn modelId="{19E34B4B-321B-4675-84AE-D33E047C77CC}" type="presOf" srcId="{67895532-2B53-40B9-A7A7-D50B7E904C84}" destId="{F9121A3D-2FD2-4980-A5C6-4235907837D8}" srcOrd="0" destOrd="0" presId="urn:microsoft.com/office/officeart/2008/layout/HorizontalMultiLevelHierarchy"/>
    <dgm:cxn modelId="{F3160F24-F1D5-47EC-A126-9CBC80AECC2E}" type="presOf" srcId="{D4FD0174-4FDB-49CF-B5BE-5C6CEE65E792}" destId="{C1B576BB-D45B-4022-BF0C-38B6EF854634}" srcOrd="0" destOrd="0" presId="urn:microsoft.com/office/officeart/2008/layout/HorizontalMultiLevelHierarchy"/>
    <dgm:cxn modelId="{CC7BD0BA-71C9-47FC-AA0F-373B36012071}" type="presParOf" srcId="{F9121A3D-2FD2-4980-A5C6-4235907837D8}" destId="{6D15101F-AE6A-4BDA-8ACB-73F15605CDD8}" srcOrd="0" destOrd="0" presId="urn:microsoft.com/office/officeart/2008/layout/HorizontalMultiLevelHierarchy"/>
    <dgm:cxn modelId="{006105F4-7247-4E54-8A98-F1B907322D11}" type="presParOf" srcId="{6D15101F-AE6A-4BDA-8ACB-73F15605CDD8}" destId="{C1B576BB-D45B-4022-BF0C-38B6EF854634}" srcOrd="0" destOrd="0" presId="urn:microsoft.com/office/officeart/2008/layout/HorizontalMultiLevelHierarchy"/>
    <dgm:cxn modelId="{2C9E66AC-57E4-4F81-9ABD-D97E134E932C}" type="presParOf" srcId="{6D15101F-AE6A-4BDA-8ACB-73F15605CDD8}" destId="{22E95F27-C565-4B50-8D33-F5CB79A820C3}" srcOrd="1" destOrd="0" presId="urn:microsoft.com/office/officeart/2008/layout/HorizontalMultiLevelHierarchy"/>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895532-2B53-40B9-A7A7-D50B7E904C84}" type="doc">
      <dgm:prSet loTypeId="urn:microsoft.com/office/officeart/2008/layout/HorizontalMultiLevelHierarchy" loCatId="hierarchy" qsTypeId="urn:microsoft.com/office/officeart/2005/8/quickstyle/simple5" qsCatId="simple" csTypeId="urn:microsoft.com/office/officeart/2005/8/colors/colorful3" csCatId="colorful" phldr="1"/>
      <dgm:spPr/>
      <dgm:t>
        <a:bodyPr/>
        <a:lstStyle/>
        <a:p>
          <a:endParaRPr lang="ru-RU"/>
        </a:p>
      </dgm:t>
    </dgm:pt>
    <dgm:pt modelId="{92697E2B-2BAE-4254-9B2E-C909460A81FC}">
      <dgm:prSet custT="1"/>
      <dgm:spPr>
        <a:solidFill>
          <a:srgbClr val="008CA3"/>
        </a:solidFill>
        <a:ln>
          <a:solidFill>
            <a:srgbClr val="008CA3"/>
          </a:solidFill>
        </a:ln>
      </dgm:spPr>
      <dgm:t>
        <a:bodyPr/>
        <a:lstStyle/>
        <a:p>
          <a:r>
            <a:rPr lang="kk-KZ" sz="1800" dirty="0">
              <a:latin typeface="Times New Roman" panose="02020603050405020304" pitchFamily="18" charset="0"/>
              <a:cs typeface="Times New Roman" panose="02020603050405020304" pitchFamily="18" charset="0"/>
            </a:rPr>
            <a:t>Кафедра, факультет, ҒЗИ, ОПҚ индикативті жоспарларының жаңарған үлгісі дайындалды</a:t>
          </a:r>
          <a:r>
            <a:rPr lang="kk-KZ" sz="1400" dirty="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dgm:t>
    </dgm:pt>
    <dgm:pt modelId="{F3D3F554-FA44-4B32-B0F6-C59E9680DA00}" type="parTrans" cxnId="{8FA2CA29-6E4B-4FA4-AD76-66A5B7B316D5}">
      <dgm:prSet custT="1"/>
      <dgm:spPr>
        <a:ln>
          <a:solidFill>
            <a:srgbClr val="008CA3"/>
          </a:solidFill>
        </a:ln>
      </dgm:spPr>
      <dgm:t>
        <a:bodyPr/>
        <a:lstStyle/>
        <a:p>
          <a:endParaRPr lang="ru-RU" sz="1200">
            <a:latin typeface="Times New Roman" panose="02020603050405020304" pitchFamily="18" charset="0"/>
            <a:cs typeface="Times New Roman" panose="02020603050405020304" pitchFamily="18" charset="0"/>
          </a:endParaRPr>
        </a:p>
      </dgm:t>
    </dgm:pt>
    <dgm:pt modelId="{D9477197-2E72-458E-A27A-881600B5E45C}" type="sibTrans" cxnId="{8FA2CA29-6E4B-4FA4-AD76-66A5B7B316D5}">
      <dgm:prSet/>
      <dgm:spPr/>
      <dgm:t>
        <a:bodyPr/>
        <a:lstStyle/>
        <a:p>
          <a:endParaRPr lang="ru-RU" sz="1200">
            <a:latin typeface="Times New Roman" panose="02020603050405020304" pitchFamily="18" charset="0"/>
            <a:cs typeface="Times New Roman" panose="02020603050405020304" pitchFamily="18" charset="0"/>
          </a:endParaRPr>
        </a:p>
      </dgm:t>
    </dgm:pt>
    <dgm:pt modelId="{934E5004-5E20-42D8-9C2B-CAF96BE62E93}">
      <dgm:prSet custT="1"/>
      <dgm:spPr>
        <a:solidFill>
          <a:srgbClr val="0596AE"/>
        </a:solidFill>
        <a:ln>
          <a:solidFill>
            <a:srgbClr val="0596AE"/>
          </a:solidFill>
        </a:ln>
      </dgm:spPr>
      <dgm:t>
        <a:bodyPr/>
        <a:lstStyle/>
        <a:p>
          <a:r>
            <a:rPr lang="kk-KZ" sz="1800" dirty="0">
              <a:latin typeface="Times New Roman" panose="02020603050405020304" pitchFamily="18" charset="0"/>
              <a:cs typeface="Times New Roman" panose="02020603050405020304" pitchFamily="18" charset="0"/>
            </a:rPr>
            <a:t>2026 жылға дейінгі Даму стратегиясы құрылымдарда талқыланды</a:t>
          </a:r>
          <a:r>
            <a:rPr lang="kk-KZ" sz="1400" dirty="0">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dgm:t>
    </dgm:pt>
    <dgm:pt modelId="{9023CD17-0865-4721-9406-766949D8A178}" type="parTrans" cxnId="{3CB64F65-0D40-4DB0-A2B2-D37F268A1EE5}">
      <dgm:prSet custT="1"/>
      <dgm:spPr>
        <a:solidFill>
          <a:srgbClr val="008CA3"/>
        </a:solidFill>
        <a:ln>
          <a:solidFill>
            <a:srgbClr val="008CA3"/>
          </a:solidFill>
        </a:ln>
      </dgm:spPr>
      <dgm:t>
        <a:bodyPr/>
        <a:lstStyle/>
        <a:p>
          <a:endParaRPr lang="ru-RU" sz="1200">
            <a:latin typeface="Times New Roman" panose="02020603050405020304" pitchFamily="18" charset="0"/>
            <a:cs typeface="Times New Roman" panose="02020603050405020304" pitchFamily="18" charset="0"/>
          </a:endParaRPr>
        </a:p>
      </dgm:t>
    </dgm:pt>
    <dgm:pt modelId="{2E299D6B-D772-4CD4-8280-B36FDDBF477E}" type="sibTrans" cxnId="{3CB64F65-0D40-4DB0-A2B2-D37F268A1EE5}">
      <dgm:prSet/>
      <dgm:spPr/>
      <dgm:t>
        <a:bodyPr/>
        <a:lstStyle/>
        <a:p>
          <a:endParaRPr lang="ru-RU" sz="1200">
            <a:latin typeface="Times New Roman" panose="02020603050405020304" pitchFamily="18" charset="0"/>
            <a:cs typeface="Times New Roman" panose="02020603050405020304" pitchFamily="18" charset="0"/>
          </a:endParaRPr>
        </a:p>
      </dgm:t>
    </dgm:pt>
    <dgm:pt modelId="{4621E04C-C9CF-48F5-9AE0-56A99DF7EED3}">
      <dgm:prSet custT="1"/>
      <dgm:spPr>
        <a:solidFill>
          <a:srgbClr val="008CA3"/>
        </a:solidFill>
        <a:ln>
          <a:solidFill>
            <a:srgbClr val="008CA3"/>
          </a:solidFill>
        </a:ln>
      </dgm:spPr>
      <dgm:t>
        <a:bodyPr/>
        <a:lstStyle/>
        <a:p>
          <a:r>
            <a:rPr lang="kk-KZ" sz="1800" dirty="0">
              <a:latin typeface="Times New Roman" panose="02020603050405020304" pitchFamily="18" charset="0"/>
              <a:cs typeface="Times New Roman" panose="02020603050405020304" pitchFamily="18" charset="0"/>
            </a:rPr>
            <a:t>2022-2026жж. арналған жаңа стратегияның индикаторлары анықталды. </a:t>
          </a:r>
          <a:endParaRPr lang="ru-RU" sz="1800" dirty="0">
            <a:latin typeface="Times New Roman" panose="02020603050405020304" pitchFamily="18" charset="0"/>
            <a:cs typeface="Times New Roman" panose="02020603050405020304" pitchFamily="18" charset="0"/>
          </a:endParaRPr>
        </a:p>
      </dgm:t>
    </dgm:pt>
    <dgm:pt modelId="{4E1990D7-083A-46AC-8BFD-072D353AA8AC}" type="parTrans" cxnId="{F95051F2-4391-49E7-A06D-5798C4133711}">
      <dgm:prSet custT="1"/>
      <dgm:spPr>
        <a:ln>
          <a:solidFill>
            <a:srgbClr val="008CA3"/>
          </a:solidFill>
        </a:ln>
      </dgm:spPr>
      <dgm:t>
        <a:bodyPr/>
        <a:lstStyle/>
        <a:p>
          <a:endParaRPr lang="ru-RU" sz="1200">
            <a:latin typeface="Times New Roman" panose="02020603050405020304" pitchFamily="18" charset="0"/>
            <a:cs typeface="Times New Roman" panose="02020603050405020304" pitchFamily="18" charset="0"/>
          </a:endParaRPr>
        </a:p>
      </dgm:t>
    </dgm:pt>
    <dgm:pt modelId="{4055E2B7-00F8-473C-A2DD-ECF532CB3397}" type="sibTrans" cxnId="{F95051F2-4391-49E7-A06D-5798C4133711}">
      <dgm:prSet/>
      <dgm:spPr/>
      <dgm:t>
        <a:bodyPr/>
        <a:lstStyle/>
        <a:p>
          <a:endParaRPr lang="ru-RU" sz="1200">
            <a:latin typeface="Times New Roman" panose="02020603050405020304" pitchFamily="18" charset="0"/>
            <a:cs typeface="Times New Roman" panose="02020603050405020304" pitchFamily="18" charset="0"/>
          </a:endParaRPr>
        </a:p>
      </dgm:t>
    </dgm:pt>
    <dgm:pt modelId="{2ECB0624-7F0A-4633-BF83-A883CE1665E0}">
      <dgm:prSet phldrT="[Текст]" custT="1"/>
      <dgm:spPr>
        <a:solidFill>
          <a:srgbClr val="002060"/>
        </a:solidFill>
      </dgm:spPr>
      <dgm:t>
        <a:bodyPr/>
        <a:lstStyle/>
        <a:p>
          <a:r>
            <a:rPr lang="ru-RU" sz="1800" b="1" dirty="0">
              <a:latin typeface="Times New Roman" panose="02020603050405020304" pitchFamily="18" charset="0"/>
              <a:cs typeface="Times New Roman" panose="02020603050405020304" pitchFamily="18" charset="0"/>
            </a:rPr>
            <a:t>СТРАТЕГИЯЛЫҚ</a:t>
          </a:r>
          <a:r>
            <a:rPr lang="en-US" sz="1800" b="1" dirty="0">
              <a:latin typeface="Times New Roman" panose="02020603050405020304" pitchFamily="18" charset="0"/>
              <a:cs typeface="Times New Roman" panose="02020603050405020304" pitchFamily="18" charset="0"/>
            </a:rPr>
            <a:t> </a:t>
          </a:r>
          <a:r>
            <a:rPr lang="ru-RU" sz="1800" b="1" dirty="0">
              <a:latin typeface="Times New Roman" panose="02020603050405020304" pitchFamily="18" charset="0"/>
              <a:cs typeface="Times New Roman" panose="02020603050405020304" pitchFamily="18" charset="0"/>
            </a:rPr>
            <a:t>ЖОСПАРЛАУ</a:t>
          </a:r>
          <a:endParaRPr lang="x-none" sz="1800" b="1" dirty="0">
            <a:latin typeface="Times New Roman" panose="02020603050405020304" pitchFamily="18" charset="0"/>
            <a:cs typeface="Times New Roman" panose="02020603050405020304" pitchFamily="18" charset="0"/>
          </a:endParaRPr>
        </a:p>
      </dgm:t>
    </dgm:pt>
    <dgm:pt modelId="{15F1F0B5-337C-4CCD-8431-767EADA55BA1}" type="sibTrans" cxnId="{FE7598E8-7CAF-4456-BDB0-BB93E22EC813}">
      <dgm:prSet/>
      <dgm:spPr/>
      <dgm:t>
        <a:bodyPr/>
        <a:lstStyle/>
        <a:p>
          <a:endParaRPr lang="ru-RU" sz="1200">
            <a:latin typeface="Times New Roman" panose="02020603050405020304" pitchFamily="18" charset="0"/>
            <a:cs typeface="Times New Roman" panose="02020603050405020304" pitchFamily="18" charset="0"/>
          </a:endParaRPr>
        </a:p>
      </dgm:t>
    </dgm:pt>
    <dgm:pt modelId="{D7E047D0-33D8-4755-89B1-CA9F79BB868F}" type="parTrans" cxnId="{FE7598E8-7CAF-4456-BDB0-BB93E22EC813}">
      <dgm:prSet/>
      <dgm:spPr/>
      <dgm:t>
        <a:bodyPr/>
        <a:lstStyle/>
        <a:p>
          <a:endParaRPr lang="ru-RU" sz="1200">
            <a:latin typeface="Times New Roman" panose="02020603050405020304" pitchFamily="18" charset="0"/>
            <a:cs typeface="Times New Roman" panose="02020603050405020304" pitchFamily="18" charset="0"/>
          </a:endParaRPr>
        </a:p>
      </dgm:t>
    </dgm:pt>
    <dgm:pt modelId="{F9121A3D-2FD2-4980-A5C6-4235907837D8}" type="pres">
      <dgm:prSet presAssocID="{67895532-2B53-40B9-A7A7-D50B7E904C84}" presName="Name0" presStyleCnt="0">
        <dgm:presLayoutVars>
          <dgm:chPref val="1"/>
          <dgm:dir/>
          <dgm:animOne val="branch"/>
          <dgm:animLvl val="lvl"/>
          <dgm:resizeHandles val="exact"/>
        </dgm:presLayoutVars>
      </dgm:prSet>
      <dgm:spPr/>
      <dgm:t>
        <a:bodyPr/>
        <a:lstStyle/>
        <a:p>
          <a:endParaRPr lang="ru-RU"/>
        </a:p>
      </dgm:t>
    </dgm:pt>
    <dgm:pt modelId="{E86C7DFD-BD87-4588-862A-5C588FBF9572}" type="pres">
      <dgm:prSet presAssocID="{2ECB0624-7F0A-4633-BF83-A883CE1665E0}" presName="root1" presStyleCnt="0"/>
      <dgm:spPr/>
    </dgm:pt>
    <dgm:pt modelId="{EFCEF38A-5FC8-4D96-A387-242F392EFAE2}" type="pres">
      <dgm:prSet presAssocID="{2ECB0624-7F0A-4633-BF83-A883CE1665E0}" presName="LevelOneTextNode" presStyleLbl="node0" presStyleIdx="0" presStyleCnt="1" custScaleX="54816" custScaleY="102899">
        <dgm:presLayoutVars>
          <dgm:chPref val="3"/>
        </dgm:presLayoutVars>
      </dgm:prSet>
      <dgm:spPr/>
      <dgm:t>
        <a:bodyPr/>
        <a:lstStyle/>
        <a:p>
          <a:endParaRPr lang="ru-RU"/>
        </a:p>
      </dgm:t>
    </dgm:pt>
    <dgm:pt modelId="{373C4082-D833-4FF2-AD77-EF9081AC3AA1}" type="pres">
      <dgm:prSet presAssocID="{2ECB0624-7F0A-4633-BF83-A883CE1665E0}" presName="level2hierChild" presStyleCnt="0"/>
      <dgm:spPr/>
    </dgm:pt>
    <dgm:pt modelId="{E84B1D5C-C63A-4618-BF98-7256B0C7A11A}" type="pres">
      <dgm:prSet presAssocID="{4E1990D7-083A-46AC-8BFD-072D353AA8AC}" presName="conn2-1" presStyleLbl="parChTrans1D2" presStyleIdx="0" presStyleCnt="3"/>
      <dgm:spPr/>
      <dgm:t>
        <a:bodyPr/>
        <a:lstStyle/>
        <a:p>
          <a:endParaRPr lang="ru-RU"/>
        </a:p>
      </dgm:t>
    </dgm:pt>
    <dgm:pt modelId="{07879A33-BBF2-46A4-A9BB-6259CC87531B}" type="pres">
      <dgm:prSet presAssocID="{4E1990D7-083A-46AC-8BFD-072D353AA8AC}" presName="connTx" presStyleLbl="parChTrans1D2" presStyleIdx="0" presStyleCnt="3"/>
      <dgm:spPr/>
      <dgm:t>
        <a:bodyPr/>
        <a:lstStyle/>
        <a:p>
          <a:endParaRPr lang="ru-RU"/>
        </a:p>
      </dgm:t>
    </dgm:pt>
    <dgm:pt modelId="{1AF1AA8D-7ABA-4C7F-B9BE-E91C08D84C55}" type="pres">
      <dgm:prSet presAssocID="{4621E04C-C9CF-48F5-9AE0-56A99DF7EED3}" presName="root2" presStyleCnt="0"/>
      <dgm:spPr/>
    </dgm:pt>
    <dgm:pt modelId="{B083B9D7-C9CA-486B-959F-8E5D93AD5AA4}" type="pres">
      <dgm:prSet presAssocID="{4621E04C-C9CF-48F5-9AE0-56A99DF7EED3}" presName="LevelTwoTextNode" presStyleLbl="node2" presStyleIdx="0" presStyleCnt="3" custScaleX="124531" custScaleY="141228">
        <dgm:presLayoutVars>
          <dgm:chPref val="3"/>
        </dgm:presLayoutVars>
      </dgm:prSet>
      <dgm:spPr/>
      <dgm:t>
        <a:bodyPr/>
        <a:lstStyle/>
        <a:p>
          <a:endParaRPr lang="ru-RU"/>
        </a:p>
      </dgm:t>
    </dgm:pt>
    <dgm:pt modelId="{01A78D78-2327-449F-ACAC-8719BF842F35}" type="pres">
      <dgm:prSet presAssocID="{4621E04C-C9CF-48F5-9AE0-56A99DF7EED3}" presName="level3hierChild" presStyleCnt="0"/>
      <dgm:spPr/>
    </dgm:pt>
    <dgm:pt modelId="{7731C9E6-01A2-4833-A878-9273418B82BE}" type="pres">
      <dgm:prSet presAssocID="{9023CD17-0865-4721-9406-766949D8A178}" presName="conn2-1" presStyleLbl="parChTrans1D2" presStyleIdx="1" presStyleCnt="3"/>
      <dgm:spPr/>
      <dgm:t>
        <a:bodyPr/>
        <a:lstStyle/>
        <a:p>
          <a:endParaRPr lang="ru-RU"/>
        </a:p>
      </dgm:t>
    </dgm:pt>
    <dgm:pt modelId="{050C6598-8BCA-4541-8EBD-50CF90ECAF30}" type="pres">
      <dgm:prSet presAssocID="{9023CD17-0865-4721-9406-766949D8A178}" presName="connTx" presStyleLbl="parChTrans1D2" presStyleIdx="1" presStyleCnt="3"/>
      <dgm:spPr/>
      <dgm:t>
        <a:bodyPr/>
        <a:lstStyle/>
        <a:p>
          <a:endParaRPr lang="ru-RU"/>
        </a:p>
      </dgm:t>
    </dgm:pt>
    <dgm:pt modelId="{FF9DFC98-A104-44EB-978B-A8FDEC700C5A}" type="pres">
      <dgm:prSet presAssocID="{934E5004-5E20-42D8-9C2B-CAF96BE62E93}" presName="root2" presStyleCnt="0"/>
      <dgm:spPr/>
    </dgm:pt>
    <dgm:pt modelId="{968CEDF9-1D7C-4A86-8637-C788911385B0}" type="pres">
      <dgm:prSet presAssocID="{934E5004-5E20-42D8-9C2B-CAF96BE62E93}" presName="LevelTwoTextNode" presStyleLbl="node2" presStyleIdx="1" presStyleCnt="3" custScaleX="124531" custScaleY="143995">
        <dgm:presLayoutVars>
          <dgm:chPref val="3"/>
        </dgm:presLayoutVars>
      </dgm:prSet>
      <dgm:spPr/>
      <dgm:t>
        <a:bodyPr/>
        <a:lstStyle/>
        <a:p>
          <a:endParaRPr lang="ru-RU"/>
        </a:p>
      </dgm:t>
    </dgm:pt>
    <dgm:pt modelId="{EAAFA585-BD18-4007-B70D-AEAD0FAFE3A3}" type="pres">
      <dgm:prSet presAssocID="{934E5004-5E20-42D8-9C2B-CAF96BE62E93}" presName="level3hierChild" presStyleCnt="0"/>
      <dgm:spPr/>
    </dgm:pt>
    <dgm:pt modelId="{293CDF1D-2826-476B-B774-382B1E7EF774}" type="pres">
      <dgm:prSet presAssocID="{F3D3F554-FA44-4B32-B0F6-C59E9680DA00}" presName="conn2-1" presStyleLbl="parChTrans1D2" presStyleIdx="2" presStyleCnt="3"/>
      <dgm:spPr/>
      <dgm:t>
        <a:bodyPr/>
        <a:lstStyle/>
        <a:p>
          <a:endParaRPr lang="ru-RU"/>
        </a:p>
      </dgm:t>
    </dgm:pt>
    <dgm:pt modelId="{1BFDEFC7-EA82-4894-B152-25F1D5F55F8E}" type="pres">
      <dgm:prSet presAssocID="{F3D3F554-FA44-4B32-B0F6-C59E9680DA00}" presName="connTx" presStyleLbl="parChTrans1D2" presStyleIdx="2" presStyleCnt="3"/>
      <dgm:spPr/>
      <dgm:t>
        <a:bodyPr/>
        <a:lstStyle/>
        <a:p>
          <a:endParaRPr lang="ru-RU"/>
        </a:p>
      </dgm:t>
    </dgm:pt>
    <dgm:pt modelId="{5141914C-3CCD-47E8-AF91-BF8E4E3D039B}" type="pres">
      <dgm:prSet presAssocID="{92697E2B-2BAE-4254-9B2E-C909460A81FC}" presName="root2" presStyleCnt="0"/>
      <dgm:spPr/>
    </dgm:pt>
    <dgm:pt modelId="{C7D52F46-8AB6-4B4D-BCF7-3366CD0C8022}" type="pres">
      <dgm:prSet presAssocID="{92697E2B-2BAE-4254-9B2E-C909460A81FC}" presName="LevelTwoTextNode" presStyleLbl="node2" presStyleIdx="2" presStyleCnt="3" custScaleX="124531" custScaleY="161942">
        <dgm:presLayoutVars>
          <dgm:chPref val="3"/>
        </dgm:presLayoutVars>
      </dgm:prSet>
      <dgm:spPr/>
      <dgm:t>
        <a:bodyPr/>
        <a:lstStyle/>
        <a:p>
          <a:endParaRPr lang="ru-RU"/>
        </a:p>
      </dgm:t>
    </dgm:pt>
    <dgm:pt modelId="{942E3796-44D6-4CA5-9DBC-1B5A12D81BF6}" type="pres">
      <dgm:prSet presAssocID="{92697E2B-2BAE-4254-9B2E-C909460A81FC}" presName="level3hierChild" presStyleCnt="0"/>
      <dgm:spPr/>
    </dgm:pt>
  </dgm:ptLst>
  <dgm:cxnLst>
    <dgm:cxn modelId="{3B3C0B96-AFB2-4F9D-A1F1-E77E8D9B4130}" type="presOf" srcId="{9023CD17-0865-4721-9406-766949D8A178}" destId="{050C6598-8BCA-4541-8EBD-50CF90ECAF30}" srcOrd="1" destOrd="0" presId="urn:microsoft.com/office/officeart/2008/layout/HorizontalMultiLevelHierarchy"/>
    <dgm:cxn modelId="{8FA2CA29-6E4B-4FA4-AD76-66A5B7B316D5}" srcId="{2ECB0624-7F0A-4633-BF83-A883CE1665E0}" destId="{92697E2B-2BAE-4254-9B2E-C909460A81FC}" srcOrd="2" destOrd="0" parTransId="{F3D3F554-FA44-4B32-B0F6-C59E9680DA00}" sibTransId="{D9477197-2E72-458E-A27A-881600B5E45C}"/>
    <dgm:cxn modelId="{F95051F2-4391-49E7-A06D-5798C4133711}" srcId="{2ECB0624-7F0A-4633-BF83-A883CE1665E0}" destId="{4621E04C-C9CF-48F5-9AE0-56A99DF7EED3}" srcOrd="0" destOrd="0" parTransId="{4E1990D7-083A-46AC-8BFD-072D353AA8AC}" sibTransId="{4055E2B7-00F8-473C-A2DD-ECF532CB3397}"/>
    <dgm:cxn modelId="{22B0BE40-3A5E-42B8-A708-FEE00E253ED1}" type="presOf" srcId="{F3D3F554-FA44-4B32-B0F6-C59E9680DA00}" destId="{1BFDEFC7-EA82-4894-B152-25F1D5F55F8E}" srcOrd="1" destOrd="0" presId="urn:microsoft.com/office/officeart/2008/layout/HorizontalMultiLevelHierarchy"/>
    <dgm:cxn modelId="{BB46DFE3-141E-4560-82E0-AB8C9A6ED872}" type="presOf" srcId="{4621E04C-C9CF-48F5-9AE0-56A99DF7EED3}" destId="{B083B9D7-C9CA-486B-959F-8E5D93AD5AA4}" srcOrd="0" destOrd="0" presId="urn:microsoft.com/office/officeart/2008/layout/HorizontalMultiLevelHierarchy"/>
    <dgm:cxn modelId="{3CB64F65-0D40-4DB0-A2B2-D37F268A1EE5}" srcId="{2ECB0624-7F0A-4633-BF83-A883CE1665E0}" destId="{934E5004-5E20-42D8-9C2B-CAF96BE62E93}" srcOrd="1" destOrd="0" parTransId="{9023CD17-0865-4721-9406-766949D8A178}" sibTransId="{2E299D6B-D772-4CD4-8280-B36FDDBF477E}"/>
    <dgm:cxn modelId="{3F1526EE-8379-4219-A069-3245C0616ECE}" type="presOf" srcId="{F3D3F554-FA44-4B32-B0F6-C59E9680DA00}" destId="{293CDF1D-2826-476B-B774-382B1E7EF774}" srcOrd="0" destOrd="0" presId="urn:microsoft.com/office/officeart/2008/layout/HorizontalMultiLevelHierarchy"/>
    <dgm:cxn modelId="{7EFD1D34-CF8E-4231-8579-02D4814089DE}" type="presOf" srcId="{4E1990D7-083A-46AC-8BFD-072D353AA8AC}" destId="{E84B1D5C-C63A-4618-BF98-7256B0C7A11A}" srcOrd="0" destOrd="0" presId="urn:microsoft.com/office/officeart/2008/layout/HorizontalMultiLevelHierarchy"/>
    <dgm:cxn modelId="{FE7598E8-7CAF-4456-BDB0-BB93E22EC813}" srcId="{67895532-2B53-40B9-A7A7-D50B7E904C84}" destId="{2ECB0624-7F0A-4633-BF83-A883CE1665E0}" srcOrd="0" destOrd="0" parTransId="{D7E047D0-33D8-4755-89B1-CA9F79BB868F}" sibTransId="{15F1F0B5-337C-4CCD-8431-767EADA55BA1}"/>
    <dgm:cxn modelId="{DDE353F9-9627-4C7B-9087-74512DFB0EFD}" type="presOf" srcId="{2ECB0624-7F0A-4633-BF83-A883CE1665E0}" destId="{EFCEF38A-5FC8-4D96-A387-242F392EFAE2}" srcOrd="0" destOrd="0" presId="urn:microsoft.com/office/officeart/2008/layout/HorizontalMultiLevelHierarchy"/>
    <dgm:cxn modelId="{EB54083B-8F34-4AA0-9CDF-594C28E074CA}" type="presOf" srcId="{934E5004-5E20-42D8-9C2B-CAF96BE62E93}" destId="{968CEDF9-1D7C-4A86-8637-C788911385B0}" srcOrd="0" destOrd="0" presId="urn:microsoft.com/office/officeart/2008/layout/HorizontalMultiLevelHierarchy"/>
    <dgm:cxn modelId="{17C2DDDD-A083-4460-8D54-09C9DC4858D2}" type="presOf" srcId="{67895532-2B53-40B9-A7A7-D50B7E904C84}" destId="{F9121A3D-2FD2-4980-A5C6-4235907837D8}" srcOrd="0" destOrd="0" presId="urn:microsoft.com/office/officeart/2008/layout/HorizontalMultiLevelHierarchy"/>
    <dgm:cxn modelId="{CB3621DD-4E8C-48FB-A03C-E604AA2D8B4A}" type="presOf" srcId="{4E1990D7-083A-46AC-8BFD-072D353AA8AC}" destId="{07879A33-BBF2-46A4-A9BB-6259CC87531B}" srcOrd="1" destOrd="0" presId="urn:microsoft.com/office/officeart/2008/layout/HorizontalMultiLevelHierarchy"/>
    <dgm:cxn modelId="{970B48AE-4A73-4FED-B6A4-4E69EF4E4E85}" type="presOf" srcId="{92697E2B-2BAE-4254-9B2E-C909460A81FC}" destId="{C7D52F46-8AB6-4B4D-BCF7-3366CD0C8022}" srcOrd="0" destOrd="0" presId="urn:microsoft.com/office/officeart/2008/layout/HorizontalMultiLevelHierarchy"/>
    <dgm:cxn modelId="{0B0E5DF5-5AAA-4EA3-B832-0261999D600A}" type="presOf" srcId="{9023CD17-0865-4721-9406-766949D8A178}" destId="{7731C9E6-01A2-4833-A878-9273418B82BE}" srcOrd="0" destOrd="0" presId="urn:microsoft.com/office/officeart/2008/layout/HorizontalMultiLevelHierarchy"/>
    <dgm:cxn modelId="{09C4FE39-D3C5-4735-B895-AB66416B38B1}" type="presParOf" srcId="{F9121A3D-2FD2-4980-A5C6-4235907837D8}" destId="{E86C7DFD-BD87-4588-862A-5C588FBF9572}" srcOrd="0" destOrd="0" presId="urn:microsoft.com/office/officeart/2008/layout/HorizontalMultiLevelHierarchy"/>
    <dgm:cxn modelId="{64A180DD-16F7-41A5-BF85-07BDDAE7F5BE}" type="presParOf" srcId="{E86C7DFD-BD87-4588-862A-5C588FBF9572}" destId="{EFCEF38A-5FC8-4D96-A387-242F392EFAE2}" srcOrd="0" destOrd="0" presId="urn:microsoft.com/office/officeart/2008/layout/HorizontalMultiLevelHierarchy"/>
    <dgm:cxn modelId="{9DCD4F81-B1AB-4C77-8BD3-AE2EAA15C4C4}" type="presParOf" srcId="{E86C7DFD-BD87-4588-862A-5C588FBF9572}" destId="{373C4082-D833-4FF2-AD77-EF9081AC3AA1}" srcOrd="1" destOrd="0" presId="urn:microsoft.com/office/officeart/2008/layout/HorizontalMultiLevelHierarchy"/>
    <dgm:cxn modelId="{73EE3E9E-2C39-4B38-B547-9035FEC8FFB2}" type="presParOf" srcId="{373C4082-D833-4FF2-AD77-EF9081AC3AA1}" destId="{E84B1D5C-C63A-4618-BF98-7256B0C7A11A}" srcOrd="0" destOrd="0" presId="urn:microsoft.com/office/officeart/2008/layout/HorizontalMultiLevelHierarchy"/>
    <dgm:cxn modelId="{B9998F19-9A56-420A-97EE-D0FA5A583147}" type="presParOf" srcId="{E84B1D5C-C63A-4618-BF98-7256B0C7A11A}" destId="{07879A33-BBF2-46A4-A9BB-6259CC87531B}" srcOrd="0" destOrd="0" presId="urn:microsoft.com/office/officeart/2008/layout/HorizontalMultiLevelHierarchy"/>
    <dgm:cxn modelId="{2F26BCF3-101E-4D56-9A48-682DF34F1C26}" type="presParOf" srcId="{373C4082-D833-4FF2-AD77-EF9081AC3AA1}" destId="{1AF1AA8D-7ABA-4C7F-B9BE-E91C08D84C55}" srcOrd="1" destOrd="0" presId="urn:microsoft.com/office/officeart/2008/layout/HorizontalMultiLevelHierarchy"/>
    <dgm:cxn modelId="{39551547-39F5-4BC9-A14C-0AEBCB31E904}" type="presParOf" srcId="{1AF1AA8D-7ABA-4C7F-B9BE-E91C08D84C55}" destId="{B083B9D7-C9CA-486B-959F-8E5D93AD5AA4}" srcOrd="0" destOrd="0" presId="urn:microsoft.com/office/officeart/2008/layout/HorizontalMultiLevelHierarchy"/>
    <dgm:cxn modelId="{2EF00F7B-F121-4D43-9115-86E3A06237B3}" type="presParOf" srcId="{1AF1AA8D-7ABA-4C7F-B9BE-E91C08D84C55}" destId="{01A78D78-2327-449F-ACAC-8719BF842F35}" srcOrd="1" destOrd="0" presId="urn:microsoft.com/office/officeart/2008/layout/HorizontalMultiLevelHierarchy"/>
    <dgm:cxn modelId="{2D4F6CF0-9599-4CA3-B051-96359AF25515}" type="presParOf" srcId="{373C4082-D833-4FF2-AD77-EF9081AC3AA1}" destId="{7731C9E6-01A2-4833-A878-9273418B82BE}" srcOrd="2" destOrd="0" presId="urn:microsoft.com/office/officeart/2008/layout/HorizontalMultiLevelHierarchy"/>
    <dgm:cxn modelId="{1D6E6E71-DAB7-4572-A6F1-ED863C3EFD46}" type="presParOf" srcId="{7731C9E6-01A2-4833-A878-9273418B82BE}" destId="{050C6598-8BCA-4541-8EBD-50CF90ECAF30}" srcOrd="0" destOrd="0" presId="urn:microsoft.com/office/officeart/2008/layout/HorizontalMultiLevelHierarchy"/>
    <dgm:cxn modelId="{FF31BC0D-ED96-42C3-B425-8D94ED6C1A31}" type="presParOf" srcId="{373C4082-D833-4FF2-AD77-EF9081AC3AA1}" destId="{FF9DFC98-A104-44EB-978B-A8FDEC700C5A}" srcOrd="3" destOrd="0" presId="urn:microsoft.com/office/officeart/2008/layout/HorizontalMultiLevelHierarchy"/>
    <dgm:cxn modelId="{355B8216-D454-4F96-B661-E4F77827B7C8}" type="presParOf" srcId="{FF9DFC98-A104-44EB-978B-A8FDEC700C5A}" destId="{968CEDF9-1D7C-4A86-8637-C788911385B0}" srcOrd="0" destOrd="0" presId="urn:microsoft.com/office/officeart/2008/layout/HorizontalMultiLevelHierarchy"/>
    <dgm:cxn modelId="{1BC405CF-837A-43A9-9310-4C91F44367FE}" type="presParOf" srcId="{FF9DFC98-A104-44EB-978B-A8FDEC700C5A}" destId="{EAAFA585-BD18-4007-B70D-AEAD0FAFE3A3}" srcOrd="1" destOrd="0" presId="urn:microsoft.com/office/officeart/2008/layout/HorizontalMultiLevelHierarchy"/>
    <dgm:cxn modelId="{88694495-AB96-41B6-97BF-8324738F34DB}" type="presParOf" srcId="{373C4082-D833-4FF2-AD77-EF9081AC3AA1}" destId="{293CDF1D-2826-476B-B774-382B1E7EF774}" srcOrd="4" destOrd="0" presId="urn:microsoft.com/office/officeart/2008/layout/HorizontalMultiLevelHierarchy"/>
    <dgm:cxn modelId="{51CC6B60-92D7-4DE7-8D26-6482FF9075F8}" type="presParOf" srcId="{293CDF1D-2826-476B-B774-382B1E7EF774}" destId="{1BFDEFC7-EA82-4894-B152-25F1D5F55F8E}" srcOrd="0" destOrd="0" presId="urn:microsoft.com/office/officeart/2008/layout/HorizontalMultiLevelHierarchy"/>
    <dgm:cxn modelId="{6CBE8AD2-D33E-4E53-B3F2-E346B215A9B1}" type="presParOf" srcId="{373C4082-D833-4FF2-AD77-EF9081AC3AA1}" destId="{5141914C-3CCD-47E8-AF91-BF8E4E3D039B}" srcOrd="5" destOrd="0" presId="urn:microsoft.com/office/officeart/2008/layout/HorizontalMultiLevelHierarchy"/>
    <dgm:cxn modelId="{D7CE9F28-CF26-41D6-A0BD-946D5B82F256}" type="presParOf" srcId="{5141914C-3CCD-47E8-AF91-BF8E4E3D039B}" destId="{C7D52F46-8AB6-4B4D-BCF7-3366CD0C8022}" srcOrd="0" destOrd="0" presId="urn:microsoft.com/office/officeart/2008/layout/HorizontalMultiLevelHierarchy"/>
    <dgm:cxn modelId="{A2D70861-DA09-4554-98A0-CE271EBA4200}" type="presParOf" srcId="{5141914C-3CCD-47E8-AF91-BF8E4E3D039B}" destId="{942E3796-44D6-4CA5-9DBC-1B5A12D81BF6}" srcOrd="1" destOrd="0" presId="urn:microsoft.com/office/officeart/2008/layout/HorizontalMultiLevelHierarchy"/>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544987-7EC8-4585-A615-FA48617FF2DB}" type="doc">
      <dgm:prSet loTypeId="urn:microsoft.com/office/officeart/2008/layout/VerticalCurvedList" loCatId="list" qsTypeId="urn:microsoft.com/office/officeart/2005/8/quickstyle/simple5" qsCatId="simple" csTypeId="urn:microsoft.com/office/officeart/2005/8/colors/accent0_3" csCatId="mainScheme" phldr="1"/>
      <dgm:spPr/>
      <dgm:t>
        <a:bodyPr/>
        <a:lstStyle/>
        <a:p>
          <a:endParaRPr lang="ru-RU"/>
        </a:p>
      </dgm:t>
    </dgm:pt>
    <dgm:pt modelId="{5645FA00-73BE-4E7D-BAF9-FE3F572B06A5}">
      <dgm:prSet phldrT="[Текст]" custT="1"/>
      <dgm:spPr>
        <a:solidFill>
          <a:srgbClr val="008CA3"/>
        </a:solidFill>
      </dgm:spPr>
      <dgm:t>
        <a:bodyPr/>
        <a:lstStyle/>
        <a:p>
          <a:r>
            <a:rPr lang="kk-KZ" sz="1800" dirty="0">
              <a:latin typeface="Times New Roman" panose="02020603050405020304" pitchFamily="18" charset="0"/>
              <a:cs typeface="Times New Roman" panose="02020603050405020304" pitchFamily="18" charset="0"/>
            </a:rPr>
            <a:t>Университет құрылымының өзгеруіне байланысты академиялық департаменттің барлық бөлімдерінің құрылымдық ережесі мен қызметтік нұсқаулықтары жаңартылып бекітілді</a:t>
          </a:r>
          <a:endParaRPr lang="kk-KZ" sz="1800" noProof="0" dirty="0"/>
        </a:p>
      </dgm:t>
    </dgm:pt>
    <dgm:pt modelId="{54716245-3385-4263-A54E-7A04F0D00A24}" type="parTrans" cxnId="{346DDB3C-363E-43CB-93C5-51624E969E84}">
      <dgm:prSet/>
      <dgm:spPr/>
      <dgm:t>
        <a:bodyPr/>
        <a:lstStyle/>
        <a:p>
          <a:endParaRPr lang="ru-RU"/>
        </a:p>
      </dgm:t>
    </dgm:pt>
    <dgm:pt modelId="{7D9914A1-2A3E-4799-811C-3CFC32010B5A}" type="sibTrans" cxnId="{346DDB3C-363E-43CB-93C5-51624E969E84}">
      <dgm:prSet/>
      <dgm:spPr>
        <a:ln>
          <a:solidFill>
            <a:srgbClr val="008CA3"/>
          </a:solidFill>
        </a:ln>
      </dgm:spPr>
      <dgm:t>
        <a:bodyPr/>
        <a:lstStyle/>
        <a:p>
          <a:endParaRPr lang="ru-RU"/>
        </a:p>
      </dgm:t>
    </dgm:pt>
    <dgm:pt modelId="{3B147FBC-52E4-4DE9-89ED-D95D4A604ED4}">
      <dgm:prSet custT="1"/>
      <dgm:spPr>
        <a:solidFill>
          <a:srgbClr val="008CA3"/>
        </a:solidFill>
      </dgm:spPr>
      <dgm:t>
        <a:bodyPr/>
        <a:lstStyle/>
        <a:p>
          <a:pPr algn="just"/>
          <a:r>
            <a:rPr lang="kk-KZ" sz="1800" b="1" dirty="0">
              <a:latin typeface="Times New Roman" panose="02020603050405020304" pitchFamily="18" charset="0"/>
              <a:cs typeface="Times New Roman" panose="02020603050405020304" pitchFamily="18" charset="0"/>
            </a:rPr>
            <a:t>2021 жылдың 12-16 қазан</a:t>
          </a:r>
          <a:r>
            <a:rPr lang="kk-KZ" sz="1800" dirty="0">
              <a:latin typeface="Times New Roman" panose="02020603050405020304" pitchFamily="18" charset="0"/>
              <a:cs typeface="Times New Roman" panose="02020603050405020304" pitchFamily="18" charset="0"/>
            </a:rPr>
            <a:t> аралығында Өкілетті Кеңес  тарапынан академиялық аудит жүргізілді. Сараптама комиссияның ұсыныстары талқыланып, жақсарту бағыттары бойынша жоспар әзірленіп бекітілді</a:t>
          </a:r>
          <a:endParaRPr lang="kk-KZ" sz="1800" noProof="0" dirty="0"/>
        </a:p>
      </dgm:t>
    </dgm:pt>
    <dgm:pt modelId="{8E5AD727-5431-431D-B3D8-B93B3110EB22}" type="parTrans" cxnId="{50D9E956-7BE4-4D76-983A-6D4364B86CBC}">
      <dgm:prSet/>
      <dgm:spPr/>
      <dgm:t>
        <a:bodyPr/>
        <a:lstStyle/>
        <a:p>
          <a:endParaRPr lang="ru-RU"/>
        </a:p>
      </dgm:t>
    </dgm:pt>
    <dgm:pt modelId="{E8D8F01F-3BCE-439B-B1FB-A8EE2B8954B5}" type="sibTrans" cxnId="{50D9E956-7BE4-4D76-983A-6D4364B86CBC}">
      <dgm:prSet/>
      <dgm:spPr/>
      <dgm:t>
        <a:bodyPr/>
        <a:lstStyle/>
        <a:p>
          <a:endParaRPr lang="ru-RU"/>
        </a:p>
      </dgm:t>
    </dgm:pt>
    <dgm:pt modelId="{74934C1C-BCEE-4EAE-8D2E-026DA27EFFB1}">
      <dgm:prSet custT="1"/>
      <dgm:spPr>
        <a:solidFill>
          <a:srgbClr val="008CA3"/>
        </a:solidFill>
      </dgm:spPr>
      <dgm:t>
        <a:bodyPr/>
        <a:lstStyle/>
        <a:p>
          <a:pPr algn="just"/>
          <a:r>
            <a:rPr lang="kk-KZ" sz="1800" dirty="0">
              <a:latin typeface="Times New Roman" panose="02020603050405020304" pitchFamily="18" charset="0"/>
              <a:cs typeface="Times New Roman" panose="02020603050405020304" pitchFamily="18" charset="0"/>
            </a:rPr>
            <a:t>2021-2022 оқу жылының мамыр айында аккредиттеу мерзімі аяқталатын </a:t>
          </a:r>
          <a:r>
            <a:rPr lang="kk-KZ" sz="1800" b="1" dirty="0">
              <a:latin typeface="Times New Roman" panose="02020603050405020304" pitchFamily="18" charset="0"/>
              <a:cs typeface="Times New Roman" panose="02020603050405020304" pitchFamily="18" charset="0"/>
            </a:rPr>
            <a:t>8 білім беру бағдарламалары және алғаш рет аккредиттелетін 15 білім беру бағдарламаларын мамандандырылған</a:t>
          </a:r>
          <a:r>
            <a:rPr lang="kk-KZ" sz="1800" dirty="0">
              <a:latin typeface="Times New Roman" panose="02020603050405020304" pitchFamily="18" charset="0"/>
              <a:cs typeface="Times New Roman" panose="02020603050405020304" pitchFamily="18" charset="0"/>
            </a:rPr>
            <a:t> аккредиттеуден өткізілді</a:t>
          </a:r>
          <a:endParaRPr lang="kk-KZ" sz="1800" noProof="0" dirty="0"/>
        </a:p>
      </dgm:t>
    </dgm:pt>
    <dgm:pt modelId="{4A33C1D3-8326-43CB-9752-E770A136CA61}" type="parTrans" cxnId="{5BDE6B76-223A-4CBE-8A16-7C414C45CCF5}">
      <dgm:prSet/>
      <dgm:spPr/>
      <dgm:t>
        <a:bodyPr/>
        <a:lstStyle/>
        <a:p>
          <a:endParaRPr lang="ru-RU"/>
        </a:p>
      </dgm:t>
    </dgm:pt>
    <dgm:pt modelId="{EEA295A3-708F-436F-A215-086EC9DC986A}" type="sibTrans" cxnId="{5BDE6B76-223A-4CBE-8A16-7C414C45CCF5}">
      <dgm:prSet/>
      <dgm:spPr/>
      <dgm:t>
        <a:bodyPr/>
        <a:lstStyle/>
        <a:p>
          <a:endParaRPr lang="ru-RU"/>
        </a:p>
      </dgm:t>
    </dgm:pt>
    <dgm:pt modelId="{A1FD13A1-9C74-4483-BA52-6F5BBA976EBF}">
      <dgm:prSet custT="1"/>
      <dgm:spPr>
        <a:solidFill>
          <a:srgbClr val="008CA3"/>
        </a:solidFill>
      </dgm:spPr>
      <dgm:t>
        <a:bodyPr/>
        <a:lstStyle/>
        <a:p>
          <a:r>
            <a:rPr lang="kk-KZ" sz="1800" dirty="0">
              <a:latin typeface="Times New Roman" panose="02020603050405020304" pitchFamily="18" charset="0"/>
              <a:cs typeface="Times New Roman" panose="02020603050405020304" pitchFamily="18" charset="0"/>
            </a:rPr>
            <a:t>2021 жылға жоспарланған </a:t>
          </a:r>
          <a:r>
            <a:rPr lang="kk-KZ" sz="1800" b="1" dirty="0">
              <a:latin typeface="Times New Roman" panose="02020603050405020304" pitchFamily="18" charset="0"/>
              <a:cs typeface="Times New Roman" panose="02020603050405020304" pitchFamily="18" charset="0"/>
            </a:rPr>
            <a:t>8 білім беру бағдарламаларының постмониторингтік аккредиттеу</a:t>
          </a:r>
          <a:r>
            <a:rPr lang="kk-KZ" sz="1800" dirty="0">
              <a:latin typeface="Times New Roman" panose="02020603050405020304" pitchFamily="18" charset="0"/>
              <a:cs typeface="Times New Roman" panose="02020603050405020304" pitchFamily="18" charset="0"/>
            </a:rPr>
            <a:t> жұмыстары ұйымдастырылып, толық нәтижелі аяқталды.</a:t>
          </a:r>
          <a:endParaRPr lang="kk-KZ" sz="1800" noProof="0" dirty="0"/>
        </a:p>
      </dgm:t>
    </dgm:pt>
    <dgm:pt modelId="{CDFB8C1A-56F6-4E3F-8A74-5482C53C4D3A}" type="parTrans" cxnId="{C96B41F9-9805-494E-BD3F-11C02B698D66}">
      <dgm:prSet/>
      <dgm:spPr/>
      <dgm:t>
        <a:bodyPr/>
        <a:lstStyle/>
        <a:p>
          <a:endParaRPr lang="ru-RU"/>
        </a:p>
      </dgm:t>
    </dgm:pt>
    <dgm:pt modelId="{3920CCB0-777C-47D1-8087-0C98BE7CB797}" type="sibTrans" cxnId="{C96B41F9-9805-494E-BD3F-11C02B698D66}">
      <dgm:prSet/>
      <dgm:spPr/>
      <dgm:t>
        <a:bodyPr/>
        <a:lstStyle/>
        <a:p>
          <a:endParaRPr lang="ru-RU"/>
        </a:p>
      </dgm:t>
    </dgm:pt>
    <dgm:pt modelId="{80CD908C-2BDA-499C-81C4-EDCCE43A2903}" type="pres">
      <dgm:prSet presAssocID="{86544987-7EC8-4585-A615-FA48617FF2DB}" presName="Name0" presStyleCnt="0">
        <dgm:presLayoutVars>
          <dgm:chMax val="7"/>
          <dgm:chPref val="7"/>
          <dgm:dir/>
        </dgm:presLayoutVars>
      </dgm:prSet>
      <dgm:spPr/>
      <dgm:t>
        <a:bodyPr/>
        <a:lstStyle/>
        <a:p>
          <a:endParaRPr lang="ru-RU"/>
        </a:p>
      </dgm:t>
    </dgm:pt>
    <dgm:pt modelId="{DB7E5275-977E-41B6-BB43-363718C1D48E}" type="pres">
      <dgm:prSet presAssocID="{86544987-7EC8-4585-A615-FA48617FF2DB}" presName="Name1" presStyleCnt="0"/>
      <dgm:spPr/>
    </dgm:pt>
    <dgm:pt modelId="{B4952DA1-EC18-4E06-8DA6-D04703C6E504}" type="pres">
      <dgm:prSet presAssocID="{86544987-7EC8-4585-A615-FA48617FF2DB}" presName="cycle" presStyleCnt="0"/>
      <dgm:spPr/>
    </dgm:pt>
    <dgm:pt modelId="{00492262-0ACC-408B-BBB5-DF68E91F4EEF}" type="pres">
      <dgm:prSet presAssocID="{86544987-7EC8-4585-A615-FA48617FF2DB}" presName="srcNode" presStyleLbl="node1" presStyleIdx="0" presStyleCnt="4"/>
      <dgm:spPr/>
    </dgm:pt>
    <dgm:pt modelId="{5EC144A7-098A-4220-9331-58573832A387}" type="pres">
      <dgm:prSet presAssocID="{86544987-7EC8-4585-A615-FA48617FF2DB}" presName="conn" presStyleLbl="parChTrans1D2" presStyleIdx="0" presStyleCnt="1"/>
      <dgm:spPr/>
      <dgm:t>
        <a:bodyPr/>
        <a:lstStyle/>
        <a:p>
          <a:endParaRPr lang="ru-RU"/>
        </a:p>
      </dgm:t>
    </dgm:pt>
    <dgm:pt modelId="{41C0CAC7-17AC-4C4B-8016-EAABADDEDEBF}" type="pres">
      <dgm:prSet presAssocID="{86544987-7EC8-4585-A615-FA48617FF2DB}" presName="extraNode" presStyleLbl="node1" presStyleIdx="0" presStyleCnt="4"/>
      <dgm:spPr/>
    </dgm:pt>
    <dgm:pt modelId="{BB89F949-C6D9-4560-8B85-123C1AEDC7EA}" type="pres">
      <dgm:prSet presAssocID="{86544987-7EC8-4585-A615-FA48617FF2DB}" presName="dstNode" presStyleLbl="node1" presStyleIdx="0" presStyleCnt="4"/>
      <dgm:spPr/>
    </dgm:pt>
    <dgm:pt modelId="{A8A7A3D8-3D38-441D-BBFA-698C260905A5}" type="pres">
      <dgm:prSet presAssocID="{5645FA00-73BE-4E7D-BAF9-FE3F572B06A5}" presName="text_1" presStyleLbl="node1" presStyleIdx="0" presStyleCnt="4" custScaleY="114459" custLinFactNeighborX="-140" custLinFactNeighborY="0">
        <dgm:presLayoutVars>
          <dgm:bulletEnabled val="1"/>
        </dgm:presLayoutVars>
      </dgm:prSet>
      <dgm:spPr/>
      <dgm:t>
        <a:bodyPr/>
        <a:lstStyle/>
        <a:p>
          <a:endParaRPr lang="ru-RU"/>
        </a:p>
      </dgm:t>
    </dgm:pt>
    <dgm:pt modelId="{1D9CDDE7-81E0-49F5-B0C9-67B5DAF4D37E}" type="pres">
      <dgm:prSet presAssocID="{5645FA00-73BE-4E7D-BAF9-FE3F572B06A5}" presName="accent_1" presStyleCnt="0"/>
      <dgm:spPr/>
    </dgm:pt>
    <dgm:pt modelId="{F4F8CE66-6093-45D6-AA1F-8D1AF5940481}" type="pres">
      <dgm:prSet presAssocID="{5645FA00-73BE-4E7D-BAF9-FE3F572B06A5}" presName="accentRepeatNode" presStyleLbl="solidFgAcc1" presStyleIdx="0" presStyleCnt="4" custLinFactNeighborX="-1474" custLinFactNeighborY="-2928"/>
      <dgm:spPr/>
    </dgm:pt>
    <dgm:pt modelId="{F29BE339-BD49-47F7-949B-8107846E87CC}" type="pres">
      <dgm:prSet presAssocID="{3B147FBC-52E4-4DE9-89ED-D95D4A604ED4}" presName="text_2" presStyleLbl="node1" presStyleIdx="1" presStyleCnt="4" custScaleY="121326">
        <dgm:presLayoutVars>
          <dgm:bulletEnabled val="1"/>
        </dgm:presLayoutVars>
      </dgm:prSet>
      <dgm:spPr/>
      <dgm:t>
        <a:bodyPr/>
        <a:lstStyle/>
        <a:p>
          <a:endParaRPr lang="ru-RU"/>
        </a:p>
      </dgm:t>
    </dgm:pt>
    <dgm:pt modelId="{6016751B-2DE4-45CD-A2AA-37E44F6F76BA}" type="pres">
      <dgm:prSet presAssocID="{3B147FBC-52E4-4DE9-89ED-D95D4A604ED4}" presName="accent_2" presStyleCnt="0"/>
      <dgm:spPr/>
    </dgm:pt>
    <dgm:pt modelId="{15BC0A62-A113-4D7C-B31C-09978F9B5690}" type="pres">
      <dgm:prSet presAssocID="{3B147FBC-52E4-4DE9-89ED-D95D4A604ED4}" presName="accentRepeatNode" presStyleLbl="solidFgAcc1" presStyleIdx="1" presStyleCnt="4"/>
      <dgm:spPr/>
    </dgm:pt>
    <dgm:pt modelId="{B8710FA1-ED44-4DD3-8899-B4674244D402}" type="pres">
      <dgm:prSet presAssocID="{74934C1C-BCEE-4EAE-8D2E-026DA27EFFB1}" presName="text_3" presStyleLbl="node1" presStyleIdx="2" presStyleCnt="4" custScaleY="125143">
        <dgm:presLayoutVars>
          <dgm:bulletEnabled val="1"/>
        </dgm:presLayoutVars>
      </dgm:prSet>
      <dgm:spPr/>
      <dgm:t>
        <a:bodyPr/>
        <a:lstStyle/>
        <a:p>
          <a:endParaRPr lang="ru-RU"/>
        </a:p>
      </dgm:t>
    </dgm:pt>
    <dgm:pt modelId="{ACE6AA4B-0F68-48FB-8FCF-86098789095A}" type="pres">
      <dgm:prSet presAssocID="{74934C1C-BCEE-4EAE-8D2E-026DA27EFFB1}" presName="accent_3" presStyleCnt="0"/>
      <dgm:spPr/>
    </dgm:pt>
    <dgm:pt modelId="{412844B4-2CB2-4F12-A3BA-5593D3FDA47F}" type="pres">
      <dgm:prSet presAssocID="{74934C1C-BCEE-4EAE-8D2E-026DA27EFFB1}" presName="accentRepeatNode" presStyleLbl="solidFgAcc1" presStyleIdx="2" presStyleCnt="4"/>
      <dgm:spPr>
        <a:blipFill rotWithShape="0">
          <a:blip xmlns:r="http://schemas.openxmlformats.org/officeDocument/2006/relationships" r:embed="rId1"/>
          <a:stretch>
            <a:fillRect/>
          </a:stretch>
        </a:blipFill>
      </dgm:spPr>
    </dgm:pt>
    <dgm:pt modelId="{F6D5AAF4-8B58-4049-9251-7E876EDEAE5E}" type="pres">
      <dgm:prSet presAssocID="{A1FD13A1-9C74-4483-BA52-6F5BBA976EBF}" presName="text_4" presStyleLbl="node1" presStyleIdx="3" presStyleCnt="4" custScaleY="110642">
        <dgm:presLayoutVars>
          <dgm:bulletEnabled val="1"/>
        </dgm:presLayoutVars>
      </dgm:prSet>
      <dgm:spPr/>
      <dgm:t>
        <a:bodyPr/>
        <a:lstStyle/>
        <a:p>
          <a:endParaRPr lang="ru-RU"/>
        </a:p>
      </dgm:t>
    </dgm:pt>
    <dgm:pt modelId="{04AE4CA4-AF2E-4953-B117-0A60A5555A59}" type="pres">
      <dgm:prSet presAssocID="{A1FD13A1-9C74-4483-BA52-6F5BBA976EBF}" presName="accent_4" presStyleCnt="0"/>
      <dgm:spPr/>
    </dgm:pt>
    <dgm:pt modelId="{AC94520A-A92B-4032-BABB-ECF40D618C47}" type="pres">
      <dgm:prSet presAssocID="{A1FD13A1-9C74-4483-BA52-6F5BBA976EBF}" presName="accentRepeatNode" presStyleLbl="solidFgAcc1" presStyleIdx="3" presStyleCnt="4"/>
      <dgm:spPr>
        <a:blipFill rotWithShape="0">
          <a:blip xmlns:r="http://schemas.openxmlformats.org/officeDocument/2006/relationships" r:embed="rId2"/>
          <a:stretch>
            <a:fillRect/>
          </a:stretch>
        </a:blipFill>
      </dgm:spPr>
    </dgm:pt>
  </dgm:ptLst>
  <dgm:cxnLst>
    <dgm:cxn modelId="{C0F06FF2-51B6-432D-BABA-1D91BAFE342A}" type="presOf" srcId="{74934C1C-BCEE-4EAE-8D2E-026DA27EFFB1}" destId="{B8710FA1-ED44-4DD3-8899-B4674244D402}" srcOrd="0" destOrd="0" presId="urn:microsoft.com/office/officeart/2008/layout/VerticalCurvedList"/>
    <dgm:cxn modelId="{CCB6EF66-4401-4615-9DB9-9EFD10726F1E}" type="presOf" srcId="{86544987-7EC8-4585-A615-FA48617FF2DB}" destId="{80CD908C-2BDA-499C-81C4-EDCCE43A2903}" srcOrd="0" destOrd="0" presId="urn:microsoft.com/office/officeart/2008/layout/VerticalCurvedList"/>
    <dgm:cxn modelId="{E799EDAD-43B4-4AA6-B556-58C7A8E1F613}" type="presOf" srcId="{A1FD13A1-9C74-4483-BA52-6F5BBA976EBF}" destId="{F6D5AAF4-8B58-4049-9251-7E876EDEAE5E}" srcOrd="0" destOrd="0" presId="urn:microsoft.com/office/officeart/2008/layout/VerticalCurvedList"/>
    <dgm:cxn modelId="{C96B41F9-9805-494E-BD3F-11C02B698D66}" srcId="{86544987-7EC8-4585-A615-FA48617FF2DB}" destId="{A1FD13A1-9C74-4483-BA52-6F5BBA976EBF}" srcOrd="3" destOrd="0" parTransId="{CDFB8C1A-56F6-4E3F-8A74-5482C53C4D3A}" sibTransId="{3920CCB0-777C-47D1-8087-0C98BE7CB797}"/>
    <dgm:cxn modelId="{BFC4AAF0-2869-4B4E-B716-7224BEA205CA}" type="presOf" srcId="{3B147FBC-52E4-4DE9-89ED-D95D4A604ED4}" destId="{F29BE339-BD49-47F7-949B-8107846E87CC}" srcOrd="0" destOrd="0" presId="urn:microsoft.com/office/officeart/2008/layout/VerticalCurvedList"/>
    <dgm:cxn modelId="{50D9E956-7BE4-4D76-983A-6D4364B86CBC}" srcId="{86544987-7EC8-4585-A615-FA48617FF2DB}" destId="{3B147FBC-52E4-4DE9-89ED-D95D4A604ED4}" srcOrd="1" destOrd="0" parTransId="{8E5AD727-5431-431D-B3D8-B93B3110EB22}" sibTransId="{E8D8F01F-3BCE-439B-B1FB-A8EE2B8954B5}"/>
    <dgm:cxn modelId="{5BDE6B76-223A-4CBE-8A16-7C414C45CCF5}" srcId="{86544987-7EC8-4585-A615-FA48617FF2DB}" destId="{74934C1C-BCEE-4EAE-8D2E-026DA27EFFB1}" srcOrd="2" destOrd="0" parTransId="{4A33C1D3-8326-43CB-9752-E770A136CA61}" sibTransId="{EEA295A3-708F-436F-A215-086EC9DC986A}"/>
    <dgm:cxn modelId="{C33591C5-E5F4-461E-AD0C-03D79F0DC30B}" type="presOf" srcId="{5645FA00-73BE-4E7D-BAF9-FE3F572B06A5}" destId="{A8A7A3D8-3D38-441D-BBFA-698C260905A5}" srcOrd="0" destOrd="0" presId="urn:microsoft.com/office/officeart/2008/layout/VerticalCurvedList"/>
    <dgm:cxn modelId="{346DDB3C-363E-43CB-93C5-51624E969E84}" srcId="{86544987-7EC8-4585-A615-FA48617FF2DB}" destId="{5645FA00-73BE-4E7D-BAF9-FE3F572B06A5}" srcOrd="0" destOrd="0" parTransId="{54716245-3385-4263-A54E-7A04F0D00A24}" sibTransId="{7D9914A1-2A3E-4799-811C-3CFC32010B5A}"/>
    <dgm:cxn modelId="{A6D5E237-29AB-499E-866D-92E4248C2BE1}" type="presOf" srcId="{7D9914A1-2A3E-4799-811C-3CFC32010B5A}" destId="{5EC144A7-098A-4220-9331-58573832A387}" srcOrd="0" destOrd="0" presId="urn:microsoft.com/office/officeart/2008/layout/VerticalCurvedList"/>
    <dgm:cxn modelId="{E5DCF165-A55D-46D2-B601-6B60402C50AD}" type="presParOf" srcId="{80CD908C-2BDA-499C-81C4-EDCCE43A2903}" destId="{DB7E5275-977E-41B6-BB43-363718C1D48E}" srcOrd="0" destOrd="0" presId="urn:microsoft.com/office/officeart/2008/layout/VerticalCurvedList"/>
    <dgm:cxn modelId="{B030AB81-C776-4193-93A9-B495DC9F5902}" type="presParOf" srcId="{DB7E5275-977E-41B6-BB43-363718C1D48E}" destId="{B4952DA1-EC18-4E06-8DA6-D04703C6E504}" srcOrd="0" destOrd="0" presId="urn:microsoft.com/office/officeart/2008/layout/VerticalCurvedList"/>
    <dgm:cxn modelId="{A7FF40E1-13CF-4ED4-9675-12BC8D516CFF}" type="presParOf" srcId="{B4952DA1-EC18-4E06-8DA6-D04703C6E504}" destId="{00492262-0ACC-408B-BBB5-DF68E91F4EEF}" srcOrd="0" destOrd="0" presId="urn:microsoft.com/office/officeart/2008/layout/VerticalCurvedList"/>
    <dgm:cxn modelId="{D0BA8108-B872-4B8B-AE33-CBDFBDF79459}" type="presParOf" srcId="{B4952DA1-EC18-4E06-8DA6-D04703C6E504}" destId="{5EC144A7-098A-4220-9331-58573832A387}" srcOrd="1" destOrd="0" presId="urn:microsoft.com/office/officeart/2008/layout/VerticalCurvedList"/>
    <dgm:cxn modelId="{A0FA71FC-80CD-4829-91E5-11C9D3B51E46}" type="presParOf" srcId="{B4952DA1-EC18-4E06-8DA6-D04703C6E504}" destId="{41C0CAC7-17AC-4C4B-8016-EAABADDEDEBF}" srcOrd="2" destOrd="0" presId="urn:microsoft.com/office/officeart/2008/layout/VerticalCurvedList"/>
    <dgm:cxn modelId="{290D5041-9B39-4528-A5CD-C04F8043C831}" type="presParOf" srcId="{B4952DA1-EC18-4E06-8DA6-D04703C6E504}" destId="{BB89F949-C6D9-4560-8B85-123C1AEDC7EA}" srcOrd="3" destOrd="0" presId="urn:microsoft.com/office/officeart/2008/layout/VerticalCurvedList"/>
    <dgm:cxn modelId="{73A2142E-9E93-47B1-8E84-B632D87323E0}" type="presParOf" srcId="{DB7E5275-977E-41B6-BB43-363718C1D48E}" destId="{A8A7A3D8-3D38-441D-BBFA-698C260905A5}" srcOrd="1" destOrd="0" presId="urn:microsoft.com/office/officeart/2008/layout/VerticalCurvedList"/>
    <dgm:cxn modelId="{802A0F90-3F73-44FB-90E3-0B3FDC34AB70}" type="presParOf" srcId="{DB7E5275-977E-41B6-BB43-363718C1D48E}" destId="{1D9CDDE7-81E0-49F5-B0C9-67B5DAF4D37E}" srcOrd="2" destOrd="0" presId="urn:microsoft.com/office/officeart/2008/layout/VerticalCurvedList"/>
    <dgm:cxn modelId="{2DAEA072-FE22-4DCD-B822-81A58EE3B17E}" type="presParOf" srcId="{1D9CDDE7-81E0-49F5-B0C9-67B5DAF4D37E}" destId="{F4F8CE66-6093-45D6-AA1F-8D1AF5940481}" srcOrd="0" destOrd="0" presId="urn:microsoft.com/office/officeart/2008/layout/VerticalCurvedList"/>
    <dgm:cxn modelId="{E6EA214A-FA01-486C-9E9C-1858D9DB5E19}" type="presParOf" srcId="{DB7E5275-977E-41B6-BB43-363718C1D48E}" destId="{F29BE339-BD49-47F7-949B-8107846E87CC}" srcOrd="3" destOrd="0" presId="urn:microsoft.com/office/officeart/2008/layout/VerticalCurvedList"/>
    <dgm:cxn modelId="{6AB319A2-9A19-4377-9B37-1322017F0386}" type="presParOf" srcId="{DB7E5275-977E-41B6-BB43-363718C1D48E}" destId="{6016751B-2DE4-45CD-A2AA-37E44F6F76BA}" srcOrd="4" destOrd="0" presId="urn:microsoft.com/office/officeart/2008/layout/VerticalCurvedList"/>
    <dgm:cxn modelId="{011C8D0F-CA31-44EC-A991-B0081ADA959A}" type="presParOf" srcId="{6016751B-2DE4-45CD-A2AA-37E44F6F76BA}" destId="{15BC0A62-A113-4D7C-B31C-09978F9B5690}" srcOrd="0" destOrd="0" presId="urn:microsoft.com/office/officeart/2008/layout/VerticalCurvedList"/>
    <dgm:cxn modelId="{1CD7A0A4-D5DB-4708-BA06-CF5EC09F08DB}" type="presParOf" srcId="{DB7E5275-977E-41B6-BB43-363718C1D48E}" destId="{B8710FA1-ED44-4DD3-8899-B4674244D402}" srcOrd="5" destOrd="0" presId="urn:microsoft.com/office/officeart/2008/layout/VerticalCurvedList"/>
    <dgm:cxn modelId="{82CF91A1-86D5-4CDE-B58A-24C0911ECC2A}" type="presParOf" srcId="{DB7E5275-977E-41B6-BB43-363718C1D48E}" destId="{ACE6AA4B-0F68-48FB-8FCF-86098789095A}" srcOrd="6" destOrd="0" presId="urn:microsoft.com/office/officeart/2008/layout/VerticalCurvedList"/>
    <dgm:cxn modelId="{EBC1EAC5-22B8-4192-B824-E774B18536A1}" type="presParOf" srcId="{ACE6AA4B-0F68-48FB-8FCF-86098789095A}" destId="{412844B4-2CB2-4F12-A3BA-5593D3FDA47F}" srcOrd="0" destOrd="0" presId="urn:microsoft.com/office/officeart/2008/layout/VerticalCurvedList"/>
    <dgm:cxn modelId="{43E4D9A2-92F6-473F-9789-D0090DB4EE33}" type="presParOf" srcId="{DB7E5275-977E-41B6-BB43-363718C1D48E}" destId="{F6D5AAF4-8B58-4049-9251-7E876EDEAE5E}" srcOrd="7" destOrd="0" presId="urn:microsoft.com/office/officeart/2008/layout/VerticalCurvedList"/>
    <dgm:cxn modelId="{F35887F8-6498-4F0C-8E71-E8CA64763DED}" type="presParOf" srcId="{DB7E5275-977E-41B6-BB43-363718C1D48E}" destId="{04AE4CA4-AF2E-4953-B117-0A60A5555A59}" srcOrd="8" destOrd="0" presId="urn:microsoft.com/office/officeart/2008/layout/VerticalCurvedList"/>
    <dgm:cxn modelId="{85811C9D-4D9E-4FC6-B0BD-E52CE4844FC6}" type="presParOf" srcId="{04AE4CA4-AF2E-4953-B117-0A60A5555A59}" destId="{AC94520A-A92B-4032-BABB-ECF40D618C4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EE9D6B1-A865-4A41-BCEE-F11E80E74E12}" type="doc">
      <dgm:prSet loTypeId="urn:microsoft.com/office/officeart/2008/layout/CircularPictureCallout" loCatId="picture" qsTypeId="urn:microsoft.com/office/officeart/2005/8/quickstyle/simple1" qsCatId="simple" csTypeId="urn:microsoft.com/office/officeart/2005/8/colors/accent1_2" csCatId="accent1"/>
      <dgm:spPr/>
    </dgm:pt>
    <dgm:pt modelId="{0F66ADB3-38CC-4DA5-BE49-7208D1FBE2CD}">
      <dgm:prSet phldrT="[Текст]" phldr="1" custT="1"/>
      <dgm:spPr/>
      <dgm:t>
        <a:bodyPr/>
        <a:lstStyle/>
        <a:p>
          <a:endParaRPr lang="x-none" sz="800" dirty="0"/>
        </a:p>
      </dgm:t>
    </dgm:pt>
    <dgm:pt modelId="{CEF7ADDA-647B-414C-99A6-256BA42056B1}" type="parTrans" cxnId="{DD086976-DE42-425E-A7A0-C44B48BF8174}">
      <dgm:prSet/>
      <dgm:spPr/>
      <dgm:t>
        <a:bodyPr/>
        <a:lstStyle/>
        <a:p>
          <a:endParaRPr lang="x-none"/>
        </a:p>
      </dgm:t>
    </dgm:pt>
    <dgm:pt modelId="{8B149D59-DDCD-4DC1-B6CC-C67E18580739}" type="sibTrans" cxnId="{DD086976-DE42-425E-A7A0-C44B48BF8174}">
      <dgm:prSet/>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46000" r="-46000"/>
          </a:stretch>
        </a:blipFill>
      </dgm:spPr>
      <dgm:t>
        <a:bodyPr/>
        <a:lstStyle/>
        <a:p>
          <a:endParaRPr lang="x-none"/>
        </a:p>
      </dgm:t>
    </dgm:pt>
    <dgm:pt modelId="{90E92E25-D842-4EBE-B8CE-BDCD612F1CC3}" type="pres">
      <dgm:prSet presAssocID="{5EE9D6B1-A865-4A41-BCEE-F11E80E74E12}" presName="Name0" presStyleCnt="0">
        <dgm:presLayoutVars>
          <dgm:chMax val="7"/>
          <dgm:chPref val="7"/>
          <dgm:dir/>
        </dgm:presLayoutVars>
      </dgm:prSet>
      <dgm:spPr/>
    </dgm:pt>
    <dgm:pt modelId="{5EF43B3B-3A55-4683-87E4-259270AA455E}" type="pres">
      <dgm:prSet presAssocID="{5EE9D6B1-A865-4A41-BCEE-F11E80E74E12}" presName="Name1" presStyleCnt="0"/>
      <dgm:spPr/>
    </dgm:pt>
    <dgm:pt modelId="{F98C42B8-F6BA-4C18-8B05-57075D1531EF}" type="pres">
      <dgm:prSet presAssocID="{8B149D59-DDCD-4DC1-B6CC-C67E18580739}" presName="picture_1" presStyleCnt="0"/>
      <dgm:spPr/>
    </dgm:pt>
    <dgm:pt modelId="{AC412D0B-06D2-48F3-931F-01E8EB9E6DFF}" type="pres">
      <dgm:prSet presAssocID="{8B149D59-DDCD-4DC1-B6CC-C67E18580739}" presName="pictureRepeatNode" presStyleLbl="alignImgPlace1" presStyleIdx="0" presStyleCnt="1" custLinFactNeighborX="-4595" custLinFactNeighborY="1379"/>
      <dgm:spPr/>
      <dgm:t>
        <a:bodyPr/>
        <a:lstStyle/>
        <a:p>
          <a:endParaRPr lang="ru-RU"/>
        </a:p>
      </dgm:t>
    </dgm:pt>
    <dgm:pt modelId="{87E15B4B-1E17-40E2-80A9-E464A16A5191}" type="pres">
      <dgm:prSet presAssocID="{0F66ADB3-38CC-4DA5-BE49-7208D1FBE2CD}" presName="text_1" presStyleLbl="node1" presStyleIdx="0" presStyleCnt="0" custLinFactY="66250" custLinFactNeighborX="-45129" custLinFactNeighborY="100000">
        <dgm:presLayoutVars>
          <dgm:bulletEnabled val="1"/>
        </dgm:presLayoutVars>
      </dgm:prSet>
      <dgm:spPr/>
      <dgm:t>
        <a:bodyPr/>
        <a:lstStyle/>
        <a:p>
          <a:endParaRPr lang="ru-RU"/>
        </a:p>
      </dgm:t>
    </dgm:pt>
  </dgm:ptLst>
  <dgm:cxnLst>
    <dgm:cxn modelId="{1BD12B61-D3A3-434E-B573-767C0FC0D49B}" type="presOf" srcId="{0F66ADB3-38CC-4DA5-BE49-7208D1FBE2CD}" destId="{87E15B4B-1E17-40E2-80A9-E464A16A5191}" srcOrd="0" destOrd="0" presId="urn:microsoft.com/office/officeart/2008/layout/CircularPictureCallout"/>
    <dgm:cxn modelId="{7C5DFB49-72E4-4F46-B52B-A2A5D692371A}" type="presOf" srcId="{8B149D59-DDCD-4DC1-B6CC-C67E18580739}" destId="{AC412D0B-06D2-48F3-931F-01E8EB9E6DFF}" srcOrd="0" destOrd="0" presId="urn:microsoft.com/office/officeart/2008/layout/CircularPictureCallout"/>
    <dgm:cxn modelId="{91E7C817-D7A6-4612-A360-15BDA7B2D592}" type="presOf" srcId="{5EE9D6B1-A865-4A41-BCEE-F11E80E74E12}" destId="{90E92E25-D842-4EBE-B8CE-BDCD612F1CC3}" srcOrd="0" destOrd="0" presId="urn:microsoft.com/office/officeart/2008/layout/CircularPictureCallout"/>
    <dgm:cxn modelId="{DD086976-DE42-425E-A7A0-C44B48BF8174}" srcId="{5EE9D6B1-A865-4A41-BCEE-F11E80E74E12}" destId="{0F66ADB3-38CC-4DA5-BE49-7208D1FBE2CD}" srcOrd="0" destOrd="0" parTransId="{CEF7ADDA-647B-414C-99A6-256BA42056B1}" sibTransId="{8B149D59-DDCD-4DC1-B6CC-C67E18580739}"/>
    <dgm:cxn modelId="{AAC6EBF3-EE7E-481F-9916-A18F2F4D5033}" type="presParOf" srcId="{90E92E25-D842-4EBE-B8CE-BDCD612F1CC3}" destId="{5EF43B3B-3A55-4683-87E4-259270AA455E}" srcOrd="0" destOrd="0" presId="urn:microsoft.com/office/officeart/2008/layout/CircularPictureCallout"/>
    <dgm:cxn modelId="{DE18F180-8439-4522-8A21-56B66E4BC94A}" type="presParOf" srcId="{5EF43B3B-3A55-4683-87E4-259270AA455E}" destId="{F98C42B8-F6BA-4C18-8B05-57075D1531EF}" srcOrd="0" destOrd="0" presId="urn:microsoft.com/office/officeart/2008/layout/CircularPictureCallout"/>
    <dgm:cxn modelId="{3B501C96-54AF-4D86-8A7D-2B75A6A3E304}" type="presParOf" srcId="{F98C42B8-F6BA-4C18-8B05-57075D1531EF}" destId="{AC412D0B-06D2-48F3-931F-01E8EB9E6DFF}" srcOrd="0" destOrd="0" presId="urn:microsoft.com/office/officeart/2008/layout/CircularPictureCallout"/>
    <dgm:cxn modelId="{6852DBF3-BD13-47DE-9E53-AB845FD3C3A3}" type="presParOf" srcId="{5EF43B3B-3A55-4683-87E4-259270AA455E}" destId="{87E15B4B-1E17-40E2-80A9-E464A16A5191}" srcOrd="1" destOrd="0" presId="urn:microsoft.com/office/officeart/2008/layout/CircularPictureCallou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E7FA404-2EF4-4CB2-9D79-9A135BE30910}"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D93551D5-3248-4D48-8FA2-7ABC1F0D5270}">
      <dgm:prSet phldrT="[Текст]" phldr="1" custT="1"/>
      <dgm:spPr/>
      <dgm:t>
        <a:bodyPr/>
        <a:lstStyle/>
        <a:p>
          <a:endParaRPr lang="x-none" sz="800" dirty="0"/>
        </a:p>
      </dgm:t>
    </dgm:pt>
    <dgm:pt modelId="{240C269C-A140-48EC-9C0B-8548191553D8}" type="sibTrans" cxnId="{0FC45DB5-5BB3-45E2-82A6-14F9FA2C4469}">
      <dgm:prSet/>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61000" r="-61000"/>
          </a:stretch>
        </a:blipFill>
      </dgm:spPr>
      <dgm:t>
        <a:bodyPr/>
        <a:lstStyle/>
        <a:p>
          <a:endParaRPr lang="x-none"/>
        </a:p>
      </dgm:t>
    </dgm:pt>
    <dgm:pt modelId="{04896DAB-73AB-4783-AA38-1300882B1BCD}" type="parTrans" cxnId="{0FC45DB5-5BB3-45E2-82A6-14F9FA2C4469}">
      <dgm:prSet/>
      <dgm:spPr/>
      <dgm:t>
        <a:bodyPr/>
        <a:lstStyle/>
        <a:p>
          <a:endParaRPr lang="x-none"/>
        </a:p>
      </dgm:t>
    </dgm:pt>
    <dgm:pt modelId="{9701881D-0D4F-4707-B38E-00DD08E96EFD}" type="pres">
      <dgm:prSet presAssocID="{AE7FA404-2EF4-4CB2-9D79-9A135BE30910}" presName="Name0" presStyleCnt="0">
        <dgm:presLayoutVars>
          <dgm:chMax val="7"/>
          <dgm:chPref val="7"/>
          <dgm:dir/>
        </dgm:presLayoutVars>
      </dgm:prSet>
      <dgm:spPr/>
    </dgm:pt>
    <dgm:pt modelId="{9EE9473B-64C9-4FA4-99E4-C08DB2291CFE}" type="pres">
      <dgm:prSet presAssocID="{AE7FA404-2EF4-4CB2-9D79-9A135BE30910}" presName="Name1" presStyleCnt="0"/>
      <dgm:spPr/>
    </dgm:pt>
    <dgm:pt modelId="{7325891C-A19F-45B9-9B4D-3DFE1E0CA465}" type="pres">
      <dgm:prSet presAssocID="{240C269C-A140-48EC-9C0B-8548191553D8}" presName="picture_1" presStyleCnt="0"/>
      <dgm:spPr/>
    </dgm:pt>
    <dgm:pt modelId="{F13E4B22-AE96-48F4-A10D-4B1E301F3472}" type="pres">
      <dgm:prSet presAssocID="{240C269C-A140-48EC-9C0B-8548191553D8}" presName="pictureRepeatNode" presStyleLbl="alignImgPlace1" presStyleIdx="0" presStyleCnt="1" custLinFactNeighborX="-23952"/>
      <dgm:spPr/>
      <dgm:t>
        <a:bodyPr/>
        <a:lstStyle/>
        <a:p>
          <a:endParaRPr lang="ru-RU"/>
        </a:p>
      </dgm:t>
    </dgm:pt>
    <dgm:pt modelId="{45A44E20-6735-475D-A4BC-5987210D72EC}" type="pres">
      <dgm:prSet presAssocID="{D93551D5-3248-4D48-8FA2-7ABC1F0D5270}" presName="text_1" presStyleLbl="node1" presStyleIdx="0" presStyleCnt="0" custLinFactX="-71573" custLinFactNeighborX="-100000" custLinFactNeighborY="75021">
        <dgm:presLayoutVars>
          <dgm:bulletEnabled val="1"/>
        </dgm:presLayoutVars>
      </dgm:prSet>
      <dgm:spPr/>
      <dgm:t>
        <a:bodyPr/>
        <a:lstStyle/>
        <a:p>
          <a:endParaRPr lang="ru-RU"/>
        </a:p>
      </dgm:t>
    </dgm:pt>
  </dgm:ptLst>
  <dgm:cxnLst>
    <dgm:cxn modelId="{C175A950-DBC8-4B2E-BB98-E417E2CBE3FD}" type="presOf" srcId="{D93551D5-3248-4D48-8FA2-7ABC1F0D5270}" destId="{45A44E20-6735-475D-A4BC-5987210D72EC}" srcOrd="0" destOrd="0" presId="urn:microsoft.com/office/officeart/2008/layout/CircularPictureCallout"/>
    <dgm:cxn modelId="{0FC45DB5-5BB3-45E2-82A6-14F9FA2C4469}" srcId="{AE7FA404-2EF4-4CB2-9D79-9A135BE30910}" destId="{D93551D5-3248-4D48-8FA2-7ABC1F0D5270}" srcOrd="0" destOrd="0" parTransId="{04896DAB-73AB-4783-AA38-1300882B1BCD}" sibTransId="{240C269C-A140-48EC-9C0B-8548191553D8}"/>
    <dgm:cxn modelId="{B1020169-648F-47C7-BA1D-24060FBC13DE}" type="presOf" srcId="{240C269C-A140-48EC-9C0B-8548191553D8}" destId="{F13E4B22-AE96-48F4-A10D-4B1E301F3472}" srcOrd="0" destOrd="0" presId="urn:microsoft.com/office/officeart/2008/layout/CircularPictureCallout"/>
    <dgm:cxn modelId="{26FD2A14-0029-43ED-9115-21BAAF8B0027}" type="presOf" srcId="{AE7FA404-2EF4-4CB2-9D79-9A135BE30910}" destId="{9701881D-0D4F-4707-B38E-00DD08E96EFD}" srcOrd="0" destOrd="0" presId="urn:microsoft.com/office/officeart/2008/layout/CircularPictureCallout"/>
    <dgm:cxn modelId="{46DBC3E3-9CB1-4625-8F39-24DB97CFEFEA}" type="presParOf" srcId="{9701881D-0D4F-4707-B38E-00DD08E96EFD}" destId="{9EE9473B-64C9-4FA4-99E4-C08DB2291CFE}" srcOrd="0" destOrd="0" presId="urn:microsoft.com/office/officeart/2008/layout/CircularPictureCallout"/>
    <dgm:cxn modelId="{B7C98F69-F08D-4267-97EF-15EADFCE69CA}" type="presParOf" srcId="{9EE9473B-64C9-4FA4-99E4-C08DB2291CFE}" destId="{7325891C-A19F-45B9-9B4D-3DFE1E0CA465}" srcOrd="0" destOrd="0" presId="urn:microsoft.com/office/officeart/2008/layout/CircularPictureCallout"/>
    <dgm:cxn modelId="{B8251500-26F8-43AC-A440-EC648039D841}" type="presParOf" srcId="{7325891C-A19F-45B9-9B4D-3DFE1E0CA465}" destId="{F13E4B22-AE96-48F4-A10D-4B1E301F3472}" srcOrd="0" destOrd="0" presId="urn:microsoft.com/office/officeart/2008/layout/CircularPictureCallout"/>
    <dgm:cxn modelId="{721CECD6-FF45-4E53-A871-EFF72E6A015D}" type="presParOf" srcId="{9EE9473B-64C9-4FA4-99E4-C08DB2291CFE}" destId="{45A44E20-6735-475D-A4BC-5987210D72EC}" srcOrd="1" destOrd="0" presId="urn:microsoft.com/office/officeart/2008/layout/CircularPictureCallou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567156A-ACE3-4048-9F31-E631DDC7B192}" type="doc">
      <dgm:prSet loTypeId="urn:microsoft.com/office/officeart/2008/layout/CircularPictureCallout" loCatId="picture" qsTypeId="urn:microsoft.com/office/officeart/2005/8/quickstyle/simple2" qsCatId="simple" csTypeId="urn:microsoft.com/office/officeart/2005/8/colors/accent1_2" csCatId="accent1" phldr="1"/>
      <dgm:spPr/>
    </dgm:pt>
    <dgm:pt modelId="{9E1F3CAE-FE8C-43F1-B021-C86AB0410FF5}">
      <dgm:prSet phldrT="[Текст]" phldr="1" custT="1"/>
      <dgm:spPr/>
      <dgm:t>
        <a:bodyPr/>
        <a:lstStyle/>
        <a:p>
          <a:endParaRPr lang="x-none" sz="800" dirty="0"/>
        </a:p>
      </dgm:t>
    </dgm:pt>
    <dgm:pt modelId="{2DB4D81B-34C8-4745-A5C4-346DE7E6E7B9}" type="parTrans" cxnId="{843A2326-3254-4C0D-8F41-E7B0215573BD}">
      <dgm:prSet/>
      <dgm:spPr/>
      <dgm:t>
        <a:bodyPr/>
        <a:lstStyle/>
        <a:p>
          <a:endParaRPr lang="x-none"/>
        </a:p>
      </dgm:t>
    </dgm:pt>
    <dgm:pt modelId="{AEF588B6-5C61-406D-9543-4A95756813AA}" type="sibTrans" cxnId="{843A2326-3254-4C0D-8F41-E7B0215573BD}">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12021" t="-3172" r="-13335" b="-1546"/>
          </a:stretch>
        </a:blipFill>
      </dgm:spPr>
      <dgm:t>
        <a:bodyPr/>
        <a:lstStyle/>
        <a:p>
          <a:endParaRPr lang="x-none"/>
        </a:p>
      </dgm:t>
    </dgm:pt>
    <dgm:pt modelId="{FB23BAF1-21A9-49B5-9AB6-DF6CB2B0C329}" type="pres">
      <dgm:prSet presAssocID="{E567156A-ACE3-4048-9F31-E631DDC7B192}" presName="Name0" presStyleCnt="0">
        <dgm:presLayoutVars>
          <dgm:chMax val="7"/>
          <dgm:chPref val="7"/>
          <dgm:dir/>
        </dgm:presLayoutVars>
      </dgm:prSet>
      <dgm:spPr/>
    </dgm:pt>
    <dgm:pt modelId="{242E9508-2671-4B4A-A9E7-02721C6ECC8F}" type="pres">
      <dgm:prSet presAssocID="{E567156A-ACE3-4048-9F31-E631DDC7B192}" presName="Name1" presStyleCnt="0"/>
      <dgm:spPr/>
    </dgm:pt>
    <dgm:pt modelId="{0774FC9A-A6E8-4EE3-9556-2FD90BAB8FC0}" type="pres">
      <dgm:prSet presAssocID="{AEF588B6-5C61-406D-9543-4A95756813AA}" presName="picture_1" presStyleCnt="0"/>
      <dgm:spPr/>
    </dgm:pt>
    <dgm:pt modelId="{80DC852A-4806-410A-8BF1-8E4547831775}" type="pres">
      <dgm:prSet presAssocID="{AEF588B6-5C61-406D-9543-4A95756813AA}" presName="pictureRepeatNode" presStyleLbl="alignImgPlace1" presStyleIdx="0" presStyleCnt="1" custScaleX="71945" custScaleY="74833" custLinFactNeighborX="45320" custLinFactNeighborY="-12584"/>
      <dgm:spPr/>
      <dgm:t>
        <a:bodyPr/>
        <a:lstStyle/>
        <a:p>
          <a:endParaRPr lang="ru-RU"/>
        </a:p>
      </dgm:t>
    </dgm:pt>
    <dgm:pt modelId="{87E69430-4483-4A30-A2A6-E72164F2B5EA}" type="pres">
      <dgm:prSet presAssocID="{9E1F3CAE-FE8C-43F1-B021-C86AB0410FF5}" presName="text_1" presStyleLbl="node1" presStyleIdx="0" presStyleCnt="0">
        <dgm:presLayoutVars>
          <dgm:bulletEnabled val="1"/>
        </dgm:presLayoutVars>
      </dgm:prSet>
      <dgm:spPr/>
      <dgm:t>
        <a:bodyPr/>
        <a:lstStyle/>
        <a:p>
          <a:endParaRPr lang="ru-RU"/>
        </a:p>
      </dgm:t>
    </dgm:pt>
  </dgm:ptLst>
  <dgm:cxnLst>
    <dgm:cxn modelId="{412C0A83-162A-44CC-A964-BBC7C83DC90D}" type="presOf" srcId="{AEF588B6-5C61-406D-9543-4A95756813AA}" destId="{80DC852A-4806-410A-8BF1-8E4547831775}" srcOrd="0" destOrd="0" presId="urn:microsoft.com/office/officeart/2008/layout/CircularPictureCallout"/>
    <dgm:cxn modelId="{1E3078F4-BF5E-44A5-9221-00587D4042FE}" type="presOf" srcId="{9E1F3CAE-FE8C-43F1-B021-C86AB0410FF5}" destId="{87E69430-4483-4A30-A2A6-E72164F2B5EA}" srcOrd="0" destOrd="0" presId="urn:microsoft.com/office/officeart/2008/layout/CircularPictureCallout"/>
    <dgm:cxn modelId="{9C697485-7842-4BC2-806D-09FC8783F02A}" type="presOf" srcId="{E567156A-ACE3-4048-9F31-E631DDC7B192}" destId="{FB23BAF1-21A9-49B5-9AB6-DF6CB2B0C329}" srcOrd="0" destOrd="0" presId="urn:microsoft.com/office/officeart/2008/layout/CircularPictureCallout"/>
    <dgm:cxn modelId="{843A2326-3254-4C0D-8F41-E7B0215573BD}" srcId="{E567156A-ACE3-4048-9F31-E631DDC7B192}" destId="{9E1F3CAE-FE8C-43F1-B021-C86AB0410FF5}" srcOrd="0" destOrd="0" parTransId="{2DB4D81B-34C8-4745-A5C4-346DE7E6E7B9}" sibTransId="{AEF588B6-5C61-406D-9543-4A95756813AA}"/>
    <dgm:cxn modelId="{E6B06337-7600-493B-848D-5007A9B733D9}" type="presParOf" srcId="{FB23BAF1-21A9-49B5-9AB6-DF6CB2B0C329}" destId="{242E9508-2671-4B4A-A9E7-02721C6ECC8F}" srcOrd="0" destOrd="0" presId="urn:microsoft.com/office/officeart/2008/layout/CircularPictureCallout"/>
    <dgm:cxn modelId="{996F6AD3-991C-4D90-84AF-1D19955A83E0}" type="presParOf" srcId="{242E9508-2671-4B4A-A9E7-02721C6ECC8F}" destId="{0774FC9A-A6E8-4EE3-9556-2FD90BAB8FC0}" srcOrd="0" destOrd="0" presId="urn:microsoft.com/office/officeart/2008/layout/CircularPictureCallout"/>
    <dgm:cxn modelId="{016CAA08-463D-4E4F-B5B7-23DF68B824FF}" type="presParOf" srcId="{0774FC9A-A6E8-4EE3-9556-2FD90BAB8FC0}" destId="{80DC852A-4806-410A-8BF1-8E4547831775}" srcOrd="0" destOrd="0" presId="urn:microsoft.com/office/officeart/2008/layout/CircularPictureCallout"/>
    <dgm:cxn modelId="{6D5E4A53-CFED-4E80-8299-84BCDA90BDB4}" type="presParOf" srcId="{242E9508-2671-4B4A-A9E7-02721C6ECC8F}" destId="{87E69430-4483-4A30-A2A6-E72164F2B5EA}" srcOrd="1" destOrd="0" presId="urn:microsoft.com/office/officeart/2008/layout/CircularPictureCallout"/>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AD2A1C5-C643-4648-A2F1-A3FF0C5B1A54}" type="doc">
      <dgm:prSet loTypeId="urn:microsoft.com/office/officeart/2008/layout/CircularPictureCallout" loCatId="picture" qsTypeId="urn:microsoft.com/office/officeart/2005/8/quickstyle/simple2" qsCatId="simple" csTypeId="urn:microsoft.com/office/officeart/2005/8/colors/accent1_2" csCatId="accent1"/>
      <dgm:spPr/>
    </dgm:pt>
    <dgm:pt modelId="{F3414632-157C-4588-8018-833968FAB85E}">
      <dgm:prSet phldrT="[Текст]" phldr="1" custT="1"/>
      <dgm:spPr/>
      <dgm:t>
        <a:bodyPr/>
        <a:lstStyle/>
        <a:p>
          <a:endParaRPr lang="x-none" sz="800" dirty="0"/>
        </a:p>
      </dgm:t>
    </dgm:pt>
    <dgm:pt modelId="{EF1D9164-F667-4E05-9197-1D9E0693C9E5}" type="parTrans" cxnId="{CD9D8860-C011-4289-8EB0-20746194AF96}">
      <dgm:prSet/>
      <dgm:spPr/>
      <dgm:t>
        <a:bodyPr/>
        <a:lstStyle/>
        <a:p>
          <a:endParaRPr lang="x-none"/>
        </a:p>
      </dgm:t>
    </dgm:pt>
    <dgm:pt modelId="{C569FFBA-2028-4DD7-AAD1-530B3618AA08}" type="sibTrans" cxnId="{CD9D8860-C011-4289-8EB0-20746194AF96}">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3000" r="-33000"/>
          </a:stretch>
        </a:blipFill>
      </dgm:spPr>
      <dgm:t>
        <a:bodyPr/>
        <a:lstStyle/>
        <a:p>
          <a:endParaRPr lang="x-none"/>
        </a:p>
      </dgm:t>
    </dgm:pt>
    <dgm:pt modelId="{BE522238-10A9-4724-958C-40A2C925245A}" type="pres">
      <dgm:prSet presAssocID="{CAD2A1C5-C643-4648-A2F1-A3FF0C5B1A54}" presName="Name0" presStyleCnt="0">
        <dgm:presLayoutVars>
          <dgm:chMax val="7"/>
          <dgm:chPref val="7"/>
          <dgm:dir/>
        </dgm:presLayoutVars>
      </dgm:prSet>
      <dgm:spPr/>
    </dgm:pt>
    <dgm:pt modelId="{F70A4F3F-4F93-4803-BB7D-907AE5674672}" type="pres">
      <dgm:prSet presAssocID="{CAD2A1C5-C643-4648-A2F1-A3FF0C5B1A54}" presName="Name1" presStyleCnt="0"/>
      <dgm:spPr/>
    </dgm:pt>
    <dgm:pt modelId="{A7E497D5-D604-4DBE-8FB7-3E56AAE3A41A}" type="pres">
      <dgm:prSet presAssocID="{C569FFBA-2028-4DD7-AAD1-530B3618AA08}" presName="picture_1" presStyleCnt="0"/>
      <dgm:spPr/>
    </dgm:pt>
    <dgm:pt modelId="{1A004358-2C9D-4AD7-B763-8F68F23C522C}" type="pres">
      <dgm:prSet presAssocID="{C569FFBA-2028-4DD7-AAD1-530B3618AA08}" presName="pictureRepeatNode" presStyleLbl="alignImgPlace1" presStyleIdx="0" presStyleCnt="1" custLinFactNeighborX="-54534" custLinFactNeighborY="4535"/>
      <dgm:spPr/>
      <dgm:t>
        <a:bodyPr/>
        <a:lstStyle/>
        <a:p>
          <a:endParaRPr lang="ru-RU"/>
        </a:p>
      </dgm:t>
    </dgm:pt>
    <dgm:pt modelId="{1B15E4F5-FA21-40B6-92EA-53E14DF67850}" type="pres">
      <dgm:prSet presAssocID="{F3414632-157C-4588-8018-833968FAB85E}" presName="text_1" presStyleLbl="node1" presStyleIdx="0" presStyleCnt="0" custLinFactY="10377" custLinFactNeighborX="55872" custLinFactNeighborY="100000">
        <dgm:presLayoutVars>
          <dgm:bulletEnabled val="1"/>
        </dgm:presLayoutVars>
      </dgm:prSet>
      <dgm:spPr/>
      <dgm:t>
        <a:bodyPr/>
        <a:lstStyle/>
        <a:p>
          <a:endParaRPr lang="ru-RU"/>
        </a:p>
      </dgm:t>
    </dgm:pt>
  </dgm:ptLst>
  <dgm:cxnLst>
    <dgm:cxn modelId="{E72E54BC-B5B2-4AEF-B157-8C737B3A5C9D}" type="presOf" srcId="{CAD2A1C5-C643-4648-A2F1-A3FF0C5B1A54}" destId="{BE522238-10A9-4724-958C-40A2C925245A}" srcOrd="0" destOrd="0" presId="urn:microsoft.com/office/officeart/2008/layout/CircularPictureCallout"/>
    <dgm:cxn modelId="{0B28CAF5-8065-4AA4-A682-2A50D67F8A8A}" type="presOf" srcId="{C569FFBA-2028-4DD7-AAD1-530B3618AA08}" destId="{1A004358-2C9D-4AD7-B763-8F68F23C522C}" srcOrd="0" destOrd="0" presId="urn:microsoft.com/office/officeart/2008/layout/CircularPictureCallout"/>
    <dgm:cxn modelId="{CD9D8860-C011-4289-8EB0-20746194AF96}" srcId="{CAD2A1C5-C643-4648-A2F1-A3FF0C5B1A54}" destId="{F3414632-157C-4588-8018-833968FAB85E}" srcOrd="0" destOrd="0" parTransId="{EF1D9164-F667-4E05-9197-1D9E0693C9E5}" sibTransId="{C569FFBA-2028-4DD7-AAD1-530B3618AA08}"/>
    <dgm:cxn modelId="{35BD7E4D-9D24-4679-9CA7-633986C9CA50}" type="presOf" srcId="{F3414632-157C-4588-8018-833968FAB85E}" destId="{1B15E4F5-FA21-40B6-92EA-53E14DF67850}" srcOrd="0" destOrd="0" presId="urn:microsoft.com/office/officeart/2008/layout/CircularPictureCallout"/>
    <dgm:cxn modelId="{D6ADA206-3BF8-4D70-BD90-40E226A92086}" type="presParOf" srcId="{BE522238-10A9-4724-958C-40A2C925245A}" destId="{F70A4F3F-4F93-4803-BB7D-907AE5674672}" srcOrd="0" destOrd="0" presId="urn:microsoft.com/office/officeart/2008/layout/CircularPictureCallout"/>
    <dgm:cxn modelId="{9403524C-1AF3-43FA-9A03-6FED42F6CA15}" type="presParOf" srcId="{F70A4F3F-4F93-4803-BB7D-907AE5674672}" destId="{A7E497D5-D604-4DBE-8FB7-3E56AAE3A41A}" srcOrd="0" destOrd="0" presId="urn:microsoft.com/office/officeart/2008/layout/CircularPictureCallout"/>
    <dgm:cxn modelId="{F42048F7-C295-480C-9023-03C027EBAB5A}" type="presParOf" srcId="{A7E497D5-D604-4DBE-8FB7-3E56AAE3A41A}" destId="{1A004358-2C9D-4AD7-B763-8F68F23C522C}" srcOrd="0" destOrd="0" presId="urn:microsoft.com/office/officeart/2008/layout/CircularPictureCallout"/>
    <dgm:cxn modelId="{BC3136BB-7C97-462C-99CE-326F8DB3D4A7}" type="presParOf" srcId="{F70A4F3F-4F93-4803-BB7D-907AE5674672}" destId="{1B15E4F5-FA21-40B6-92EA-53E14DF67850}" srcOrd="1" destOrd="0" presId="urn:microsoft.com/office/officeart/2008/layout/CircularPictureCallout"/>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CFB79D8-C1B0-458E-B0F7-89AB1AD2C847}" type="doc">
      <dgm:prSet loTypeId="urn:microsoft.com/office/officeart/2008/layout/VerticalCurvedList" loCatId="list" qsTypeId="urn:microsoft.com/office/officeart/2005/8/quickstyle/simple5" qsCatId="simple" csTypeId="urn:microsoft.com/office/officeart/2005/8/colors/colorful2" csCatId="colorful" phldr="1"/>
      <dgm:spPr/>
      <dgm:t>
        <a:bodyPr/>
        <a:lstStyle/>
        <a:p>
          <a:endParaRPr lang="ru-RU"/>
        </a:p>
      </dgm:t>
    </dgm:pt>
    <dgm:pt modelId="{06725C49-5EEA-45E7-9141-8FB174B95278}">
      <dgm:prSet phldrT="[Текст]" custT="1"/>
      <dgm:spPr>
        <a:solidFill>
          <a:srgbClr val="0596AE"/>
        </a:solidFill>
      </dgm:spPr>
      <dgm:t>
        <a:bodyPr/>
        <a:lstStyle/>
        <a:p>
          <a:pPr algn="l"/>
          <a:r>
            <a:rPr lang="kk-KZ" sz="1400" b="1">
              <a:latin typeface="Cambria" panose="02040503050406030204" pitchFamily="18" charset="0"/>
              <a:ea typeface="Verdana" panose="020B0604030504040204" pitchFamily="34" charset="0"/>
              <a:cs typeface="Times New Roman" pitchFamily="18" charset="0"/>
            </a:rPr>
            <a:t>АЛТЫН БЕЛГІ</a:t>
          </a:r>
          <a:endParaRPr lang="ru-RU" sz="1400" b="0" dirty="0">
            <a:latin typeface="Cambria" panose="02040503050406030204" pitchFamily="18" charset="0"/>
            <a:ea typeface="Verdana" panose="020B0604030504040204" pitchFamily="34" charset="0"/>
            <a:cs typeface="Times New Roman" pitchFamily="18" charset="0"/>
          </a:endParaRPr>
        </a:p>
      </dgm:t>
    </dgm:pt>
    <dgm:pt modelId="{F97A533A-CCBE-4452-B6C8-BB99B593CF4A}" type="parTrans" cxnId="{FF9550E8-4B86-4533-8CFC-ABE1670349DB}">
      <dgm:prSet/>
      <dgm:spPr/>
      <dgm:t>
        <a:bodyPr/>
        <a:lstStyle/>
        <a:p>
          <a:endParaRPr lang="ru-RU" sz="1200" b="1">
            <a:solidFill>
              <a:srgbClr val="002060"/>
            </a:solidFill>
            <a:latin typeface="Times New Roman" pitchFamily="18" charset="0"/>
            <a:ea typeface="Verdana" panose="020B0604030504040204" pitchFamily="34" charset="0"/>
            <a:cs typeface="Times New Roman" pitchFamily="18" charset="0"/>
          </a:endParaRPr>
        </a:p>
      </dgm:t>
    </dgm:pt>
    <dgm:pt modelId="{118D757A-7D4D-4822-8077-B723B51588B9}" type="sibTrans" cxnId="{FF9550E8-4B86-4533-8CFC-ABE1670349DB}">
      <dgm:prSet/>
      <dgm:spPr>
        <a:ln>
          <a:solidFill>
            <a:srgbClr val="008CA3"/>
          </a:solidFill>
        </a:ln>
      </dgm:spPr>
      <dgm:t>
        <a:bodyPr/>
        <a:lstStyle/>
        <a:p>
          <a:endParaRPr lang="ru-RU">
            <a:latin typeface="Times New Roman" pitchFamily="18" charset="0"/>
            <a:cs typeface="Times New Roman" pitchFamily="18" charset="0"/>
          </a:endParaRPr>
        </a:p>
      </dgm:t>
    </dgm:pt>
    <dgm:pt modelId="{48857B85-890E-4119-9543-1F41CFF46745}">
      <dgm:prSet custT="1"/>
      <dgm:spPr>
        <a:solidFill>
          <a:srgbClr val="0596AE"/>
        </a:solidFill>
      </dgm:spPr>
      <dgm:t>
        <a:bodyPr/>
        <a:lstStyle/>
        <a:p>
          <a:pPr marL="0" indent="0" algn="l"/>
          <a:r>
            <a:rPr lang="kk-KZ" sz="1400" b="1">
              <a:latin typeface="Cambria" panose="02040503050406030204" pitchFamily="18" charset="0"/>
              <a:ea typeface="Verdana" panose="020B0604030504040204" pitchFamily="34" charset="0"/>
              <a:cs typeface="Times New Roman" pitchFamily="18" charset="0"/>
            </a:rPr>
            <a:t>ҮЗДІК</a:t>
          </a:r>
          <a:endParaRPr lang="ru-RU" sz="1400" b="0" dirty="0">
            <a:latin typeface="Cambria" panose="02040503050406030204" pitchFamily="18" charset="0"/>
            <a:ea typeface="Verdana" panose="020B0604030504040204" pitchFamily="34" charset="0"/>
            <a:cs typeface="Times New Roman" pitchFamily="18" charset="0"/>
          </a:endParaRPr>
        </a:p>
      </dgm:t>
    </dgm:pt>
    <dgm:pt modelId="{DFAF2DF7-A968-47CA-B7FC-72AA4AF1150A}" type="parTrans" cxnId="{AC3280CE-7CB0-4813-B06B-9DFE70560033}">
      <dgm:prSet/>
      <dgm:spPr/>
      <dgm:t>
        <a:bodyPr/>
        <a:lstStyle/>
        <a:p>
          <a:endParaRPr lang="ru-RU" sz="1200" b="1">
            <a:solidFill>
              <a:srgbClr val="002060"/>
            </a:solidFill>
            <a:latin typeface="Times New Roman" pitchFamily="18" charset="0"/>
            <a:ea typeface="Verdana" panose="020B0604030504040204" pitchFamily="34" charset="0"/>
            <a:cs typeface="Times New Roman" pitchFamily="18" charset="0"/>
          </a:endParaRPr>
        </a:p>
      </dgm:t>
    </dgm:pt>
    <dgm:pt modelId="{CEA144EA-7CDA-4B02-B278-8D73A833BDBB}" type="sibTrans" cxnId="{AC3280CE-7CB0-4813-B06B-9DFE70560033}">
      <dgm:prSet/>
      <dgm:spPr/>
      <dgm:t>
        <a:bodyPr/>
        <a:lstStyle/>
        <a:p>
          <a:endParaRPr lang="ru-RU" sz="1200" b="1">
            <a:solidFill>
              <a:srgbClr val="002060"/>
            </a:solidFill>
            <a:latin typeface="Times New Roman" pitchFamily="18" charset="0"/>
            <a:ea typeface="Verdana" panose="020B0604030504040204" pitchFamily="34" charset="0"/>
            <a:cs typeface="Times New Roman" pitchFamily="18" charset="0"/>
          </a:endParaRPr>
        </a:p>
      </dgm:t>
    </dgm:pt>
    <dgm:pt modelId="{0F69EA5A-322F-4365-8B4F-14B2624036BC}" type="pres">
      <dgm:prSet presAssocID="{FCFB79D8-C1B0-458E-B0F7-89AB1AD2C847}" presName="Name0" presStyleCnt="0">
        <dgm:presLayoutVars>
          <dgm:chMax val="7"/>
          <dgm:chPref val="7"/>
          <dgm:dir/>
        </dgm:presLayoutVars>
      </dgm:prSet>
      <dgm:spPr/>
      <dgm:t>
        <a:bodyPr/>
        <a:lstStyle/>
        <a:p>
          <a:endParaRPr lang="ru-RU"/>
        </a:p>
      </dgm:t>
    </dgm:pt>
    <dgm:pt modelId="{1D3E05AE-5388-46AF-8399-531661ECF023}" type="pres">
      <dgm:prSet presAssocID="{FCFB79D8-C1B0-458E-B0F7-89AB1AD2C847}" presName="Name1" presStyleCnt="0"/>
      <dgm:spPr/>
    </dgm:pt>
    <dgm:pt modelId="{170B7D0D-9067-470A-BC12-28C168353D25}" type="pres">
      <dgm:prSet presAssocID="{FCFB79D8-C1B0-458E-B0F7-89AB1AD2C847}" presName="cycle" presStyleCnt="0"/>
      <dgm:spPr/>
    </dgm:pt>
    <dgm:pt modelId="{4EAED760-FACA-41BB-895A-BE66F2505677}" type="pres">
      <dgm:prSet presAssocID="{FCFB79D8-C1B0-458E-B0F7-89AB1AD2C847}" presName="srcNode" presStyleLbl="node1" presStyleIdx="0" presStyleCnt="2"/>
      <dgm:spPr/>
    </dgm:pt>
    <dgm:pt modelId="{EAF31BBB-3FEB-4236-B69B-354B7A549BFB}" type="pres">
      <dgm:prSet presAssocID="{FCFB79D8-C1B0-458E-B0F7-89AB1AD2C847}" presName="conn" presStyleLbl="parChTrans1D2" presStyleIdx="0" presStyleCnt="1"/>
      <dgm:spPr/>
      <dgm:t>
        <a:bodyPr/>
        <a:lstStyle/>
        <a:p>
          <a:endParaRPr lang="ru-RU"/>
        </a:p>
      </dgm:t>
    </dgm:pt>
    <dgm:pt modelId="{221A78B4-F9FD-45BB-ACB7-011A24277054}" type="pres">
      <dgm:prSet presAssocID="{FCFB79D8-C1B0-458E-B0F7-89AB1AD2C847}" presName="extraNode" presStyleLbl="node1" presStyleIdx="0" presStyleCnt="2"/>
      <dgm:spPr/>
    </dgm:pt>
    <dgm:pt modelId="{01EE84B0-512C-4B41-8A01-1ED787C459C3}" type="pres">
      <dgm:prSet presAssocID="{FCFB79D8-C1B0-458E-B0F7-89AB1AD2C847}" presName="dstNode" presStyleLbl="node1" presStyleIdx="0" presStyleCnt="2"/>
      <dgm:spPr/>
    </dgm:pt>
    <dgm:pt modelId="{8128A73D-AB87-42D2-AFF6-FBFA83695F5C}" type="pres">
      <dgm:prSet presAssocID="{06725C49-5EEA-45E7-9141-8FB174B95278}" presName="text_1" presStyleLbl="node1" presStyleIdx="0" presStyleCnt="2" custScaleX="39183" custLinFactNeighborX="-21728" custLinFactNeighborY="6993">
        <dgm:presLayoutVars>
          <dgm:bulletEnabled val="1"/>
        </dgm:presLayoutVars>
      </dgm:prSet>
      <dgm:spPr/>
      <dgm:t>
        <a:bodyPr/>
        <a:lstStyle/>
        <a:p>
          <a:endParaRPr lang="ru-RU"/>
        </a:p>
      </dgm:t>
    </dgm:pt>
    <dgm:pt modelId="{51DF5AA0-DCEA-4B6F-88E2-9741A8AA28B3}" type="pres">
      <dgm:prSet presAssocID="{06725C49-5EEA-45E7-9141-8FB174B95278}" presName="accent_1" presStyleCnt="0"/>
      <dgm:spPr/>
    </dgm:pt>
    <dgm:pt modelId="{01FA42A9-95D2-430B-B20C-A5E10C3190DB}" type="pres">
      <dgm:prSet presAssocID="{06725C49-5EEA-45E7-9141-8FB174B95278}" presName="accentRepeatNode" presStyleLbl="solidFgAcc1" presStyleIdx="0" presStyleCnt="2"/>
      <dgm:spPr>
        <a:ln>
          <a:solidFill>
            <a:srgbClr val="008CA3"/>
          </a:solidFill>
        </a:ln>
      </dgm:spPr>
    </dgm:pt>
    <dgm:pt modelId="{64297073-C70D-4AA7-A1E0-917442AF6A6A}" type="pres">
      <dgm:prSet presAssocID="{48857B85-890E-4119-9543-1F41CFF46745}" presName="text_2" presStyleLbl="node1" presStyleIdx="1" presStyleCnt="2" custScaleX="39951" custLinFactNeighborX="-21344" custLinFactNeighborY="258">
        <dgm:presLayoutVars>
          <dgm:bulletEnabled val="1"/>
        </dgm:presLayoutVars>
      </dgm:prSet>
      <dgm:spPr/>
      <dgm:t>
        <a:bodyPr/>
        <a:lstStyle/>
        <a:p>
          <a:endParaRPr lang="ru-RU"/>
        </a:p>
      </dgm:t>
    </dgm:pt>
    <dgm:pt modelId="{469A3D25-3DB1-4093-9022-CAE003DCFA2A}" type="pres">
      <dgm:prSet presAssocID="{48857B85-890E-4119-9543-1F41CFF46745}" presName="accent_2" presStyleCnt="0"/>
      <dgm:spPr/>
    </dgm:pt>
    <dgm:pt modelId="{C20183B0-A485-4DC6-9839-441F1ED75AC4}" type="pres">
      <dgm:prSet presAssocID="{48857B85-890E-4119-9543-1F41CFF46745}" presName="accentRepeatNode" presStyleLbl="solidFgAcc1" presStyleIdx="1" presStyleCnt="2"/>
      <dgm:spPr>
        <a:ln>
          <a:solidFill>
            <a:srgbClr val="008CA3"/>
          </a:solidFill>
        </a:ln>
      </dgm:spPr>
    </dgm:pt>
  </dgm:ptLst>
  <dgm:cxnLst>
    <dgm:cxn modelId="{89C54338-FAD3-4380-908C-F185B1C630F0}" type="presOf" srcId="{48857B85-890E-4119-9543-1F41CFF46745}" destId="{64297073-C70D-4AA7-A1E0-917442AF6A6A}" srcOrd="0" destOrd="0" presId="urn:microsoft.com/office/officeart/2008/layout/VerticalCurvedList"/>
    <dgm:cxn modelId="{FF9550E8-4B86-4533-8CFC-ABE1670349DB}" srcId="{FCFB79D8-C1B0-458E-B0F7-89AB1AD2C847}" destId="{06725C49-5EEA-45E7-9141-8FB174B95278}" srcOrd="0" destOrd="0" parTransId="{F97A533A-CCBE-4452-B6C8-BB99B593CF4A}" sibTransId="{118D757A-7D4D-4822-8077-B723B51588B9}"/>
    <dgm:cxn modelId="{AC3280CE-7CB0-4813-B06B-9DFE70560033}" srcId="{FCFB79D8-C1B0-458E-B0F7-89AB1AD2C847}" destId="{48857B85-890E-4119-9543-1F41CFF46745}" srcOrd="1" destOrd="0" parTransId="{DFAF2DF7-A968-47CA-B7FC-72AA4AF1150A}" sibTransId="{CEA144EA-7CDA-4B02-B278-8D73A833BDBB}"/>
    <dgm:cxn modelId="{16130E43-A851-4FA4-8A27-D9FAB5F73CE5}" type="presOf" srcId="{118D757A-7D4D-4822-8077-B723B51588B9}" destId="{EAF31BBB-3FEB-4236-B69B-354B7A549BFB}" srcOrd="0" destOrd="0" presId="urn:microsoft.com/office/officeart/2008/layout/VerticalCurvedList"/>
    <dgm:cxn modelId="{645C6FD1-4ADE-401A-B830-2B4AC62F841C}" type="presOf" srcId="{06725C49-5EEA-45E7-9141-8FB174B95278}" destId="{8128A73D-AB87-42D2-AFF6-FBFA83695F5C}" srcOrd="0" destOrd="0" presId="urn:microsoft.com/office/officeart/2008/layout/VerticalCurvedList"/>
    <dgm:cxn modelId="{6303C98B-D574-4891-824E-BE4F04FA47CB}" type="presOf" srcId="{FCFB79D8-C1B0-458E-B0F7-89AB1AD2C847}" destId="{0F69EA5A-322F-4365-8B4F-14B2624036BC}" srcOrd="0" destOrd="0" presId="urn:microsoft.com/office/officeart/2008/layout/VerticalCurvedList"/>
    <dgm:cxn modelId="{F4CB601C-91AB-42F2-B250-A22D3862E6AD}" type="presParOf" srcId="{0F69EA5A-322F-4365-8B4F-14B2624036BC}" destId="{1D3E05AE-5388-46AF-8399-531661ECF023}" srcOrd="0" destOrd="0" presId="urn:microsoft.com/office/officeart/2008/layout/VerticalCurvedList"/>
    <dgm:cxn modelId="{A001AEF0-C0B9-444A-A989-50E23A0A1834}" type="presParOf" srcId="{1D3E05AE-5388-46AF-8399-531661ECF023}" destId="{170B7D0D-9067-470A-BC12-28C168353D25}" srcOrd="0" destOrd="0" presId="urn:microsoft.com/office/officeart/2008/layout/VerticalCurvedList"/>
    <dgm:cxn modelId="{AF6A8864-31D5-4AA4-9D71-C42DA34192C8}" type="presParOf" srcId="{170B7D0D-9067-470A-BC12-28C168353D25}" destId="{4EAED760-FACA-41BB-895A-BE66F2505677}" srcOrd="0" destOrd="0" presId="urn:microsoft.com/office/officeart/2008/layout/VerticalCurvedList"/>
    <dgm:cxn modelId="{B4696554-46DD-4E82-90D1-3F9086E323BC}" type="presParOf" srcId="{170B7D0D-9067-470A-BC12-28C168353D25}" destId="{EAF31BBB-3FEB-4236-B69B-354B7A549BFB}" srcOrd="1" destOrd="0" presId="urn:microsoft.com/office/officeart/2008/layout/VerticalCurvedList"/>
    <dgm:cxn modelId="{E412DBE6-5DF7-4182-B2C8-9D18E60FEF92}" type="presParOf" srcId="{170B7D0D-9067-470A-BC12-28C168353D25}" destId="{221A78B4-F9FD-45BB-ACB7-011A24277054}" srcOrd="2" destOrd="0" presId="urn:microsoft.com/office/officeart/2008/layout/VerticalCurvedList"/>
    <dgm:cxn modelId="{7A617054-0856-4BDA-BFAF-E458E2EAD7E6}" type="presParOf" srcId="{170B7D0D-9067-470A-BC12-28C168353D25}" destId="{01EE84B0-512C-4B41-8A01-1ED787C459C3}" srcOrd="3" destOrd="0" presId="urn:microsoft.com/office/officeart/2008/layout/VerticalCurvedList"/>
    <dgm:cxn modelId="{529607DE-0615-49B8-99D3-968166F586C8}" type="presParOf" srcId="{1D3E05AE-5388-46AF-8399-531661ECF023}" destId="{8128A73D-AB87-42D2-AFF6-FBFA83695F5C}" srcOrd="1" destOrd="0" presId="urn:microsoft.com/office/officeart/2008/layout/VerticalCurvedList"/>
    <dgm:cxn modelId="{9815ED47-68CA-4C2B-A22F-D0B58089310B}" type="presParOf" srcId="{1D3E05AE-5388-46AF-8399-531661ECF023}" destId="{51DF5AA0-DCEA-4B6F-88E2-9741A8AA28B3}" srcOrd="2" destOrd="0" presId="urn:microsoft.com/office/officeart/2008/layout/VerticalCurvedList"/>
    <dgm:cxn modelId="{BC63F078-DA84-4FB7-8B66-26034A42BAC4}" type="presParOf" srcId="{51DF5AA0-DCEA-4B6F-88E2-9741A8AA28B3}" destId="{01FA42A9-95D2-430B-B20C-A5E10C3190DB}" srcOrd="0" destOrd="0" presId="urn:microsoft.com/office/officeart/2008/layout/VerticalCurvedList"/>
    <dgm:cxn modelId="{CE01A55E-B8F1-47C6-A185-F3198EA35F71}" type="presParOf" srcId="{1D3E05AE-5388-46AF-8399-531661ECF023}" destId="{64297073-C70D-4AA7-A1E0-917442AF6A6A}" srcOrd="3" destOrd="0" presId="urn:microsoft.com/office/officeart/2008/layout/VerticalCurvedList"/>
    <dgm:cxn modelId="{EA498E74-3AC4-4A0D-90E5-F9C3839B4ABA}" type="presParOf" srcId="{1D3E05AE-5388-46AF-8399-531661ECF023}" destId="{469A3D25-3DB1-4093-9022-CAE003DCFA2A}" srcOrd="4" destOrd="0" presId="urn:microsoft.com/office/officeart/2008/layout/VerticalCurvedList"/>
    <dgm:cxn modelId="{DF426F45-578D-4FF0-A959-9B45CAE27F1E}" type="presParOf" srcId="{469A3D25-3DB1-4093-9022-CAE003DCFA2A}" destId="{C20183B0-A485-4DC6-9839-441F1ED75AC4}" srcOrd="0" destOrd="0" presId="urn:microsoft.com/office/officeart/2008/layout/VerticalCurvedList"/>
  </dgm:cxnLst>
  <dgm:bg/>
  <dgm:whole>
    <a:ln>
      <a:solidFill>
        <a:schemeClr val="accent3"/>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17DD6-AE7F-4E1C-B503-0C1F7937CD17}">
      <dsp:nvSpPr>
        <dsp:cNvPr id="0" name=""/>
        <dsp:cNvSpPr/>
      </dsp:nvSpPr>
      <dsp:spPr>
        <a:xfrm>
          <a:off x="0" y="2316"/>
          <a:ext cx="3744416" cy="688683"/>
        </a:xfrm>
        <a:prstGeom prst="roundRect">
          <a:avLst/>
        </a:prstGeom>
        <a:solidFill>
          <a:srgbClr val="008CA3"/>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kk-KZ" sz="1600" b="1" i="0" u="none" kern="1200" dirty="0">
              <a:latin typeface="Times New Roman" panose="02020603050405020304" pitchFamily="18" charset="0"/>
              <a:cs typeface="Times New Roman" panose="02020603050405020304" pitchFamily="18" charset="0"/>
            </a:rPr>
            <a:t>1. Университетті басқару жүйесін жетілдіру</a:t>
          </a:r>
          <a:endParaRPr lang="ru-RU" sz="1600" b="1" i="0" u="none" kern="1200" dirty="0">
            <a:latin typeface="Times New Roman" panose="02020603050405020304" pitchFamily="18" charset="0"/>
            <a:cs typeface="Times New Roman" panose="02020603050405020304" pitchFamily="18" charset="0"/>
          </a:endParaRPr>
        </a:p>
      </dsp:txBody>
      <dsp:txXfrm>
        <a:off x="33619" y="35935"/>
        <a:ext cx="3677178" cy="621445"/>
      </dsp:txXfrm>
    </dsp:sp>
    <dsp:sp modelId="{A917FC2C-E6FC-499E-A5A1-F6B2D1A5927E}">
      <dsp:nvSpPr>
        <dsp:cNvPr id="0" name=""/>
        <dsp:cNvSpPr/>
      </dsp:nvSpPr>
      <dsp:spPr>
        <a:xfrm>
          <a:off x="0" y="702854"/>
          <a:ext cx="3744416" cy="688683"/>
        </a:xfrm>
        <a:prstGeom prst="roundRect">
          <a:avLst/>
        </a:prstGeom>
        <a:solidFill>
          <a:srgbClr val="008CA3"/>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ru-RU" sz="1600" b="1" i="0" u="none" kern="1200" dirty="0">
              <a:latin typeface="Times New Roman" panose="02020603050405020304" pitchFamily="18" charset="0"/>
              <a:cs typeface="Times New Roman" panose="02020603050405020304" pitchFamily="18" charset="0"/>
            </a:rPr>
            <a:t>2. </a:t>
          </a:r>
          <a:r>
            <a:rPr lang="ru-RU" sz="1600" b="1" i="0" u="none" kern="1200" dirty="0" err="1">
              <a:latin typeface="Times New Roman" panose="02020603050405020304" pitchFamily="18" charset="0"/>
              <a:cs typeface="Times New Roman" panose="02020603050405020304" pitchFamily="18" charset="0"/>
            </a:rPr>
            <a:t>Академиялық </a:t>
          </a:r>
          <a:r>
            <a:rPr lang="ru-RU" sz="1600" b="1" i="0" u="none" kern="1200" dirty="0">
              <a:latin typeface="Times New Roman" panose="02020603050405020304" pitchFamily="18" charset="0"/>
              <a:cs typeface="Times New Roman" panose="02020603050405020304" pitchFamily="18" charset="0"/>
            </a:rPr>
            <a:t>трансформацияда көшбасшылық позицияларға қол жеткізу</a:t>
          </a:r>
        </a:p>
      </dsp:txBody>
      <dsp:txXfrm>
        <a:off x="33619" y="736473"/>
        <a:ext cx="3677178" cy="621445"/>
      </dsp:txXfrm>
    </dsp:sp>
    <dsp:sp modelId="{FEC9AD02-5A5B-436D-93D4-AE060A01DF43}">
      <dsp:nvSpPr>
        <dsp:cNvPr id="0" name=""/>
        <dsp:cNvSpPr/>
      </dsp:nvSpPr>
      <dsp:spPr>
        <a:xfrm>
          <a:off x="0" y="1403392"/>
          <a:ext cx="3744416" cy="688683"/>
        </a:xfrm>
        <a:prstGeom prst="roundRect">
          <a:avLst/>
        </a:prstGeom>
        <a:solidFill>
          <a:srgbClr val="008CA3"/>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kk-KZ" sz="1600" b="1" i="0" u="none" kern="1200" dirty="0">
              <a:latin typeface="Times New Roman" panose="02020603050405020304" pitchFamily="18" charset="0"/>
              <a:cs typeface="Times New Roman" panose="02020603050405020304" pitchFamily="18" charset="0"/>
            </a:rPr>
            <a:t>3. </a:t>
          </a:r>
          <a:r>
            <a:rPr lang="ru-RU" sz="1600" b="1" i="0" u="none" kern="1200" dirty="0" err="1">
              <a:latin typeface="Times New Roman" panose="02020603050405020304" pitchFamily="18" charset="0"/>
              <a:cs typeface="Times New Roman" panose="02020603050405020304" pitchFamily="18" charset="0"/>
            </a:rPr>
            <a:t>Ғылым</a:t>
          </a:r>
          <a:r>
            <a:rPr lang="ru-RU" sz="1600" b="1" i="0" u="none" kern="1200" dirty="0">
              <a:latin typeface="Times New Roman" panose="02020603050405020304" pitchFamily="18" charset="0"/>
              <a:cs typeface="Times New Roman" panose="02020603050405020304" pitchFamily="18" charset="0"/>
            </a:rPr>
            <a:t> мен инновация </a:t>
          </a:r>
          <a:r>
            <a:rPr lang="ru-RU" sz="1600" b="1" i="0" u="none" kern="1200" dirty="0" err="1">
              <a:latin typeface="Times New Roman" panose="02020603050405020304" pitchFamily="18" charset="0"/>
              <a:cs typeface="Times New Roman" panose="02020603050405020304" pitchFamily="18" charset="0"/>
            </a:rPr>
            <a:t>экожүйесінің</a:t>
          </a:r>
          <a:r>
            <a:rPr lang="ru-RU" sz="1600" b="1" i="0" u="none" kern="1200" dirty="0">
              <a:latin typeface="Times New Roman" panose="02020603050405020304" pitchFamily="18" charset="0"/>
              <a:cs typeface="Times New Roman" panose="02020603050405020304" pitchFamily="18" charset="0"/>
            </a:rPr>
            <a:t> </a:t>
          </a:r>
          <a:r>
            <a:rPr lang="ru-RU" sz="1600" b="1" i="0" u="none" kern="1200" dirty="0" err="1">
              <a:latin typeface="Times New Roman" panose="02020603050405020304" pitchFamily="18" charset="0"/>
              <a:cs typeface="Times New Roman" panose="02020603050405020304" pitchFamily="18" charset="0"/>
            </a:rPr>
            <a:t>дамуы</a:t>
          </a:r>
          <a:r>
            <a:rPr lang="ru-RU" sz="1600" b="1" i="0" u="none" kern="1200" dirty="0">
              <a:latin typeface="Times New Roman" panose="02020603050405020304" pitchFamily="18" charset="0"/>
              <a:cs typeface="Times New Roman" panose="02020603050405020304" pitchFamily="18" charset="0"/>
            </a:rPr>
            <a:t> </a:t>
          </a:r>
          <a:endParaRPr lang="ru-RU" sz="1600" i="0" u="none" kern="1200" dirty="0">
            <a:latin typeface="Times New Roman" panose="02020603050405020304" pitchFamily="18" charset="0"/>
            <a:cs typeface="Times New Roman" panose="02020603050405020304" pitchFamily="18" charset="0"/>
          </a:endParaRPr>
        </a:p>
      </dsp:txBody>
      <dsp:txXfrm>
        <a:off x="33619" y="1437011"/>
        <a:ext cx="3677178" cy="621445"/>
      </dsp:txXfrm>
    </dsp:sp>
    <dsp:sp modelId="{8F815A45-54EE-4E07-8530-DF84B0C524B0}">
      <dsp:nvSpPr>
        <dsp:cNvPr id="0" name=""/>
        <dsp:cNvSpPr/>
      </dsp:nvSpPr>
      <dsp:spPr>
        <a:xfrm>
          <a:off x="0" y="2103930"/>
          <a:ext cx="3744416" cy="688683"/>
        </a:xfrm>
        <a:prstGeom prst="roundRect">
          <a:avLst/>
        </a:prstGeom>
        <a:solidFill>
          <a:srgbClr val="008CA3"/>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kk-KZ" sz="1400" b="1" i="0" u="none" kern="1200" dirty="0">
              <a:latin typeface="Times New Roman" panose="02020603050405020304" pitchFamily="18" charset="0"/>
              <a:cs typeface="Times New Roman" panose="02020603050405020304" pitchFamily="18" charset="0"/>
            </a:rPr>
            <a:t>4. Медициналық кадрларды академиялық, ғылыми және клиникалық даярлаудың интеграцияланған моделін әзірлеу</a:t>
          </a:r>
          <a:endParaRPr lang="ru-RU" sz="1400" i="0" u="none" kern="1200" dirty="0">
            <a:latin typeface="Times New Roman" panose="02020603050405020304" pitchFamily="18" charset="0"/>
            <a:cs typeface="Times New Roman" panose="02020603050405020304" pitchFamily="18" charset="0"/>
          </a:endParaRPr>
        </a:p>
      </dsp:txBody>
      <dsp:txXfrm>
        <a:off x="33619" y="2137549"/>
        <a:ext cx="3677178" cy="621445"/>
      </dsp:txXfrm>
    </dsp:sp>
    <dsp:sp modelId="{C285FF2F-3BFF-4132-A378-99E863B3155B}">
      <dsp:nvSpPr>
        <dsp:cNvPr id="0" name=""/>
        <dsp:cNvSpPr/>
      </dsp:nvSpPr>
      <dsp:spPr>
        <a:xfrm>
          <a:off x="0" y="2824242"/>
          <a:ext cx="3744416" cy="688683"/>
        </a:xfrm>
        <a:prstGeom prst="roundRect">
          <a:avLst/>
        </a:prstGeom>
        <a:solidFill>
          <a:srgbClr val="008CA3"/>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kk-KZ" sz="1600" b="1" i="0" u="none" kern="1200" dirty="0">
              <a:latin typeface="Times New Roman" panose="02020603050405020304" pitchFamily="18" charset="0"/>
              <a:cs typeface="Times New Roman" panose="02020603050405020304" pitchFamily="18" charset="0"/>
            </a:rPr>
            <a:t>5. Қоғам және аймақтың дамуына үлес қосу</a:t>
          </a:r>
          <a:r>
            <a:rPr lang="tr-TR" sz="1600" b="1" i="0" u="none" kern="1200" dirty="0">
              <a:latin typeface="Times New Roman" panose="02020603050405020304" pitchFamily="18" charset="0"/>
              <a:cs typeface="Times New Roman" panose="02020603050405020304" pitchFamily="18" charset="0"/>
            </a:rPr>
            <a:t> </a:t>
          </a:r>
          <a:endParaRPr lang="ru-RU" sz="1600" i="0" u="none" kern="1200" dirty="0">
            <a:latin typeface="Times New Roman" panose="02020603050405020304" pitchFamily="18" charset="0"/>
            <a:cs typeface="Times New Roman" panose="02020603050405020304" pitchFamily="18" charset="0"/>
          </a:endParaRPr>
        </a:p>
      </dsp:txBody>
      <dsp:txXfrm>
        <a:off x="33619" y="2857861"/>
        <a:ext cx="3677178" cy="621445"/>
      </dsp:txXfrm>
    </dsp:sp>
    <dsp:sp modelId="{F64A025B-9FFD-42FD-9107-A337836682EF}">
      <dsp:nvSpPr>
        <dsp:cNvPr id="0" name=""/>
        <dsp:cNvSpPr/>
      </dsp:nvSpPr>
      <dsp:spPr>
        <a:xfrm>
          <a:off x="0" y="3505006"/>
          <a:ext cx="3744416" cy="688683"/>
        </a:xfrm>
        <a:prstGeom prst="roundRect">
          <a:avLst/>
        </a:prstGeom>
        <a:solidFill>
          <a:srgbClr val="008CA3"/>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kk-KZ" sz="1600" b="1" i="0" u="none" kern="1200" dirty="0">
              <a:latin typeface="Times New Roman" panose="02020603050405020304" pitchFamily="18" charset="0"/>
              <a:cs typeface="Times New Roman" panose="02020603050405020304" pitchFamily="18" charset="0"/>
            </a:rPr>
            <a:t>6. </a:t>
          </a:r>
          <a:r>
            <a:rPr lang="ru-RU" sz="1600" b="1" i="0" u="none" kern="1200" dirty="0" err="1">
              <a:latin typeface="Times New Roman" panose="02020603050405020304" pitchFamily="18" charset="0"/>
              <a:cs typeface="Times New Roman" panose="02020603050405020304" pitchFamily="18" charset="0"/>
            </a:rPr>
            <a:t>Университеттің</a:t>
          </a:r>
          <a:r>
            <a:rPr lang="ru-RU" sz="1600" b="1" i="0" u="none" kern="1200" dirty="0">
              <a:latin typeface="Times New Roman" panose="02020603050405020304" pitchFamily="18" charset="0"/>
              <a:cs typeface="Times New Roman" panose="02020603050405020304" pitchFamily="18" charset="0"/>
            </a:rPr>
            <a:t> </a:t>
          </a:r>
          <a:r>
            <a:rPr lang="ru-RU" sz="1600" b="1" i="0" u="none" kern="1200" dirty="0" err="1">
              <a:latin typeface="Times New Roman" panose="02020603050405020304" pitchFamily="18" charset="0"/>
              <a:cs typeface="Times New Roman" panose="02020603050405020304" pitchFamily="18" charset="0"/>
            </a:rPr>
            <a:t>инфрақұрылымы</a:t>
          </a:r>
          <a:r>
            <a:rPr lang="ru-RU" sz="1600" b="1" i="0" u="none" kern="1200" dirty="0">
              <a:latin typeface="Times New Roman" panose="02020603050405020304" pitchFamily="18" charset="0"/>
              <a:cs typeface="Times New Roman" panose="02020603050405020304" pitchFamily="18" charset="0"/>
            </a:rPr>
            <a:t> мен </a:t>
          </a:r>
          <a:r>
            <a:rPr lang="ru-RU" sz="1600" b="1" i="0" u="none" kern="1200" dirty="0" err="1">
              <a:latin typeface="Times New Roman" panose="02020603050405020304" pitchFamily="18" charset="0"/>
              <a:cs typeface="Times New Roman" panose="02020603050405020304" pitchFamily="18" charset="0"/>
            </a:rPr>
            <a:t>ресурстарын</a:t>
          </a:r>
          <a:r>
            <a:rPr lang="ru-RU" sz="1600" b="1" i="0" u="none" kern="1200" dirty="0">
              <a:latin typeface="Times New Roman" panose="02020603050405020304" pitchFamily="18" charset="0"/>
              <a:cs typeface="Times New Roman" panose="02020603050405020304" pitchFamily="18" charset="0"/>
            </a:rPr>
            <a:t> </a:t>
          </a:r>
          <a:r>
            <a:rPr lang="ru-RU" sz="1600" b="1" i="0" u="none" kern="1200" dirty="0" err="1">
              <a:latin typeface="Times New Roman" panose="02020603050405020304" pitchFamily="18" charset="0"/>
              <a:cs typeface="Times New Roman" panose="02020603050405020304" pitchFamily="18" charset="0"/>
            </a:rPr>
            <a:t>дамыту</a:t>
          </a:r>
          <a:endParaRPr lang="ru-RU" sz="1600" i="0" u="none" kern="1200" dirty="0">
            <a:latin typeface="Times New Roman" panose="02020603050405020304" pitchFamily="18" charset="0"/>
            <a:cs typeface="Times New Roman" panose="02020603050405020304" pitchFamily="18" charset="0"/>
          </a:endParaRPr>
        </a:p>
      </dsp:txBody>
      <dsp:txXfrm>
        <a:off x="33619" y="3538625"/>
        <a:ext cx="3677178" cy="621445"/>
      </dsp:txXfrm>
    </dsp:sp>
    <dsp:sp modelId="{99D4BD40-3EE5-415E-ABC2-4101D11EC6ED}">
      <dsp:nvSpPr>
        <dsp:cNvPr id="0" name=""/>
        <dsp:cNvSpPr/>
      </dsp:nvSpPr>
      <dsp:spPr>
        <a:xfrm>
          <a:off x="0" y="4176279"/>
          <a:ext cx="3744416" cy="688683"/>
        </a:xfrm>
        <a:prstGeom prst="roundRect">
          <a:avLst/>
        </a:prstGeom>
        <a:solidFill>
          <a:srgbClr val="008CA3"/>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kk-KZ" sz="1600" b="1" i="0" u="none" kern="1200" dirty="0">
              <a:latin typeface="Times New Roman" panose="02020603050405020304" pitchFamily="18" charset="0"/>
              <a:cs typeface="Times New Roman" panose="02020603050405020304" pitchFamily="18" charset="0"/>
            </a:rPr>
            <a:t>7. </a:t>
          </a:r>
          <a:r>
            <a:rPr lang="ru-RU" sz="1600" b="1" i="0" u="none" kern="1200" dirty="0">
              <a:latin typeface="Times New Roman" panose="02020603050405020304" pitchFamily="18" charset="0"/>
              <a:cs typeface="Times New Roman" panose="02020603050405020304" pitchFamily="18" charset="0"/>
            </a:rPr>
            <a:t>«</a:t>
          </a:r>
          <a:r>
            <a:rPr lang="ru-RU" sz="1600" b="1" i="0" u="none" kern="1200" dirty="0" err="1">
              <a:latin typeface="Times New Roman" panose="02020603050405020304" pitchFamily="18" charset="0"/>
              <a:cs typeface="Times New Roman" panose="02020603050405020304" pitchFamily="18" charset="0"/>
            </a:rPr>
            <a:t>Түркістан</a:t>
          </a:r>
          <a:r>
            <a:rPr lang="ru-RU" sz="1600" b="1" i="0" u="none" kern="1200" dirty="0">
              <a:latin typeface="Times New Roman" panose="02020603050405020304" pitchFamily="18" charset="0"/>
              <a:cs typeface="Times New Roman" panose="02020603050405020304" pitchFamily="18" charset="0"/>
            </a:rPr>
            <a:t> - </a:t>
          </a:r>
          <a:r>
            <a:rPr lang="ru-RU" sz="1600" b="1" i="0" u="none" kern="1200" dirty="0" err="1">
              <a:latin typeface="Times New Roman" panose="02020603050405020304" pitchFamily="18" charset="0"/>
              <a:cs typeface="Times New Roman" panose="02020603050405020304" pitchFamily="18" charset="0"/>
            </a:rPr>
            <a:t>түркі</a:t>
          </a:r>
          <a:r>
            <a:rPr lang="ru-RU" sz="1600" b="1" i="0" u="none" kern="1200" dirty="0">
              <a:latin typeface="Times New Roman" panose="02020603050405020304" pitchFamily="18" charset="0"/>
              <a:cs typeface="Times New Roman" panose="02020603050405020304" pitchFamily="18" charset="0"/>
            </a:rPr>
            <a:t> </a:t>
          </a:r>
          <a:r>
            <a:rPr lang="ru-RU" sz="1600" b="1" i="0" u="none" kern="1200" dirty="0" err="1">
              <a:latin typeface="Times New Roman" panose="02020603050405020304" pitchFamily="18" charset="0"/>
              <a:cs typeface="Times New Roman" panose="02020603050405020304" pitchFamily="18" charset="0"/>
            </a:rPr>
            <a:t>әлемінің</a:t>
          </a:r>
          <a:r>
            <a:rPr lang="ru-RU" sz="1600" b="1" i="0" u="none" kern="1200" dirty="0">
              <a:latin typeface="Times New Roman" panose="02020603050405020304" pitchFamily="18" charset="0"/>
              <a:cs typeface="Times New Roman" panose="02020603050405020304" pitchFamily="18" charset="0"/>
            </a:rPr>
            <a:t> </a:t>
          </a:r>
          <a:r>
            <a:rPr lang="ru-RU" sz="1600" b="1" i="0" u="none" kern="1200" dirty="0" err="1">
              <a:latin typeface="Times New Roman" panose="02020603050405020304" pitchFamily="18" charset="0"/>
              <a:cs typeface="Times New Roman" panose="02020603050405020304" pitchFamily="18" charset="0"/>
            </a:rPr>
            <a:t>рухани</a:t>
          </a:r>
          <a:r>
            <a:rPr lang="ru-RU" sz="1600" b="1" i="0" u="none" kern="1200" dirty="0">
              <a:latin typeface="Times New Roman" panose="02020603050405020304" pitchFamily="18" charset="0"/>
              <a:cs typeface="Times New Roman" panose="02020603050405020304" pitchFamily="18" charset="0"/>
            </a:rPr>
            <a:t> </a:t>
          </a:r>
          <a:r>
            <a:rPr lang="ru-RU" sz="1600" b="1" i="0" u="none" kern="1200" dirty="0" err="1">
              <a:latin typeface="Times New Roman" panose="02020603050405020304" pitchFamily="18" charset="0"/>
              <a:cs typeface="Times New Roman" panose="02020603050405020304" pitchFamily="18" charset="0"/>
            </a:rPr>
            <a:t>астанасы</a:t>
          </a:r>
          <a:r>
            <a:rPr lang="ru-RU" sz="1600" b="1" i="0" u="none" kern="1200" dirty="0">
              <a:latin typeface="Times New Roman" panose="02020603050405020304" pitchFamily="18" charset="0"/>
              <a:cs typeface="Times New Roman" panose="02020603050405020304" pitchFamily="18" charset="0"/>
            </a:rPr>
            <a:t>»</a:t>
          </a:r>
          <a:endParaRPr lang="ru-RU" sz="1600" i="0" u="none" kern="1200" dirty="0">
            <a:latin typeface="Times New Roman" panose="02020603050405020304" pitchFamily="18" charset="0"/>
            <a:cs typeface="Times New Roman" panose="02020603050405020304" pitchFamily="18" charset="0"/>
          </a:endParaRPr>
        </a:p>
      </dsp:txBody>
      <dsp:txXfrm>
        <a:off x="33619" y="4209898"/>
        <a:ext cx="3677178" cy="62144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F67DE-FDC5-4AA4-9135-1B352C6814A8}">
      <dsp:nvSpPr>
        <dsp:cNvPr id="0" name=""/>
        <dsp:cNvSpPr/>
      </dsp:nvSpPr>
      <dsp:spPr>
        <a:xfrm>
          <a:off x="-3760242" y="-577603"/>
          <a:ext cx="4481973" cy="4481973"/>
        </a:xfrm>
        <a:prstGeom prst="blockArc">
          <a:avLst>
            <a:gd name="adj1" fmla="val 18900000"/>
            <a:gd name="adj2" fmla="val 2700000"/>
            <a:gd name="adj3" fmla="val 482"/>
          </a:avLst>
        </a:prstGeom>
        <a:solidFill>
          <a:srgbClr val="0596AE"/>
        </a:solidFill>
        <a:ln w="25400" cap="flat" cmpd="sng" algn="ctr">
          <a:solidFill>
            <a:srgbClr val="008CA3"/>
          </a:solidFill>
          <a:prstDash val="solid"/>
        </a:ln>
        <a:effectLst/>
      </dsp:spPr>
      <dsp:style>
        <a:lnRef idx="2">
          <a:scrgbClr r="0" g="0" b="0"/>
        </a:lnRef>
        <a:fillRef idx="0">
          <a:scrgbClr r="0" g="0" b="0"/>
        </a:fillRef>
        <a:effectRef idx="0">
          <a:scrgbClr r="0" g="0" b="0"/>
        </a:effectRef>
        <a:fontRef idx="minor"/>
      </dsp:style>
    </dsp:sp>
    <dsp:sp modelId="{CE4AB5D3-27DF-48F8-883D-565610C0FCC2}">
      <dsp:nvSpPr>
        <dsp:cNvPr id="0" name=""/>
        <dsp:cNvSpPr/>
      </dsp:nvSpPr>
      <dsp:spPr>
        <a:xfrm>
          <a:off x="316413" y="207856"/>
          <a:ext cx="4056052" cy="415978"/>
        </a:xfrm>
        <a:prstGeom prst="rect">
          <a:avLst/>
        </a:prstGeom>
        <a:solidFill>
          <a:srgbClr val="0596AE"/>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30183" tIns="35560" rIns="35560" bIns="35560" numCol="1" spcCol="1270" anchor="ctr" anchorCtr="0">
          <a:noAutofit/>
        </a:bodyPr>
        <a:lstStyle/>
        <a:p>
          <a:pPr lvl="0" algn="l" defTabSz="622300">
            <a:lnSpc>
              <a:spcPct val="90000"/>
            </a:lnSpc>
            <a:spcBef>
              <a:spcPct val="0"/>
            </a:spcBef>
            <a:spcAft>
              <a:spcPct val="35000"/>
            </a:spcAft>
          </a:pPr>
          <a:r>
            <a:rPr lang="kk-KZ" sz="1400" kern="1200" spc="-1" noProof="0" dirty="0">
              <a:latin typeface="Times New Roman" pitchFamily="18" charset="0"/>
              <a:cs typeface="Times New Roman" pitchFamily="18" charset="0"/>
            </a:rPr>
            <a:t>Халықаралық конференциялар мен конгрестер – 40 </a:t>
          </a:r>
          <a:endParaRPr lang="kk-KZ" sz="1400" kern="1200" noProof="0" dirty="0"/>
        </a:p>
      </dsp:txBody>
      <dsp:txXfrm>
        <a:off x="316413" y="207856"/>
        <a:ext cx="4056052" cy="415978"/>
      </dsp:txXfrm>
    </dsp:sp>
    <dsp:sp modelId="{EC9E9367-4241-423C-9189-107B9505D325}">
      <dsp:nvSpPr>
        <dsp:cNvPr id="0" name=""/>
        <dsp:cNvSpPr/>
      </dsp:nvSpPr>
      <dsp:spPr>
        <a:xfrm>
          <a:off x="56426" y="155858"/>
          <a:ext cx="519973" cy="519973"/>
        </a:xfrm>
        <a:prstGeom prst="ellipse">
          <a:avLst/>
        </a:prstGeom>
        <a:blipFill rotWithShape="0">
          <a:blip xmlns:r="http://schemas.openxmlformats.org/officeDocument/2006/relationships" r:embed="rId1"/>
          <a:stretch>
            <a:fillRect/>
          </a:stretch>
        </a:blip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ABCB1053-F13A-49B1-BE74-EE9742F1CDF9}">
      <dsp:nvSpPr>
        <dsp:cNvPr id="0" name=""/>
        <dsp:cNvSpPr/>
      </dsp:nvSpPr>
      <dsp:spPr>
        <a:xfrm>
          <a:off x="614491" y="831624"/>
          <a:ext cx="3757974" cy="415978"/>
        </a:xfrm>
        <a:prstGeom prst="rect">
          <a:avLst/>
        </a:prstGeom>
        <a:solidFill>
          <a:srgbClr val="0596AE"/>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30183" tIns="35560" rIns="35560" bIns="355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kk-KZ" sz="1400" kern="1200" noProof="0">
              <a:latin typeface="Times New Roman" pitchFamily="18" charset="0"/>
              <a:cs typeface="Times New Roman" pitchFamily="18" charset="0"/>
            </a:rPr>
            <a:t>Республикалық конференция</a:t>
          </a:r>
          <a:r>
            <a:rPr lang="ru-RU" sz="1400" kern="1200">
              <a:latin typeface="Times New Roman" pitchFamily="18" charset="0"/>
              <a:cs typeface="Times New Roman" pitchFamily="18" charset="0"/>
            </a:rPr>
            <a:t>, конгресс</a:t>
          </a:r>
          <a:r>
            <a:rPr lang="kk-KZ" sz="1400" kern="1200" spc="-1">
              <a:latin typeface="Times New Roman" pitchFamily="18" charset="0"/>
              <a:cs typeface="Times New Roman" pitchFamily="18" charset="0"/>
            </a:rPr>
            <a:t>– 10  </a:t>
          </a:r>
          <a:endParaRPr lang="kk-KZ" sz="1400" kern="1200" noProof="0" dirty="0">
            <a:latin typeface="Times New Roman" pitchFamily="18" charset="0"/>
            <a:cs typeface="Times New Roman" pitchFamily="18" charset="0"/>
          </a:endParaRPr>
        </a:p>
      </dsp:txBody>
      <dsp:txXfrm>
        <a:off x="614491" y="831624"/>
        <a:ext cx="3757974" cy="415978"/>
      </dsp:txXfrm>
    </dsp:sp>
    <dsp:sp modelId="{79574943-F20F-4739-8659-F6C1C80C43A9}">
      <dsp:nvSpPr>
        <dsp:cNvPr id="0" name=""/>
        <dsp:cNvSpPr/>
      </dsp:nvSpPr>
      <dsp:spPr>
        <a:xfrm>
          <a:off x="354504" y="779627"/>
          <a:ext cx="519973" cy="519973"/>
        </a:xfrm>
        <a:prstGeom prst="ellipse">
          <a:avLst/>
        </a:prstGeom>
        <a:blipFill rotWithShape="0">
          <a:blip xmlns:r="http://schemas.openxmlformats.org/officeDocument/2006/relationships" r:embed="rId2"/>
          <a:stretch>
            <a:fillRect/>
          </a:stretch>
        </a:blip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644768A7-FC40-45D9-A71F-D956067D5090}">
      <dsp:nvSpPr>
        <dsp:cNvPr id="0" name=""/>
        <dsp:cNvSpPr/>
      </dsp:nvSpPr>
      <dsp:spPr>
        <a:xfrm>
          <a:off x="705977" y="1466982"/>
          <a:ext cx="3666488" cy="415978"/>
        </a:xfrm>
        <a:prstGeom prst="rect">
          <a:avLst/>
        </a:prstGeom>
        <a:solidFill>
          <a:srgbClr val="0596AE"/>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30183" tIns="35560" rIns="35560" bIns="355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kk-KZ" sz="1400" kern="1200" spc="-1" noProof="0">
              <a:latin typeface="Times New Roman" pitchFamily="18" charset="0"/>
              <a:cs typeface="Times New Roman" pitchFamily="18" charset="0"/>
            </a:rPr>
            <a:t>Ғылыми семинарлар – 153 </a:t>
          </a:r>
          <a:endParaRPr lang="kk-KZ" sz="1400" kern="1200" noProof="0" dirty="0"/>
        </a:p>
      </dsp:txBody>
      <dsp:txXfrm>
        <a:off x="705977" y="1466982"/>
        <a:ext cx="3666488" cy="415978"/>
      </dsp:txXfrm>
    </dsp:sp>
    <dsp:sp modelId="{AAA04EFC-8D20-421E-B039-BFF1C4CBA7A3}">
      <dsp:nvSpPr>
        <dsp:cNvPr id="0" name=""/>
        <dsp:cNvSpPr/>
      </dsp:nvSpPr>
      <dsp:spPr>
        <a:xfrm>
          <a:off x="445990" y="1403396"/>
          <a:ext cx="519973" cy="519973"/>
        </a:xfrm>
        <a:prstGeom prst="ellipse">
          <a:avLst/>
        </a:prstGeom>
        <a:blipFill rotWithShape="0">
          <a:blip xmlns:r="http://schemas.openxmlformats.org/officeDocument/2006/relationships" r:embed="rId3"/>
          <a:stretch>
            <a:fillRect/>
          </a:stretch>
        </a:blip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B7851EE9-477F-483F-86C8-D39413D3E0F2}">
      <dsp:nvSpPr>
        <dsp:cNvPr id="0" name=""/>
        <dsp:cNvSpPr/>
      </dsp:nvSpPr>
      <dsp:spPr>
        <a:xfrm>
          <a:off x="614491" y="2079162"/>
          <a:ext cx="3757974" cy="415978"/>
        </a:xfrm>
        <a:prstGeom prst="rect">
          <a:avLst/>
        </a:prstGeom>
        <a:solidFill>
          <a:srgbClr val="0596AE"/>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30183" tIns="35560" rIns="35560" bIns="355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kk-KZ" sz="1400" kern="1200" noProof="0">
              <a:latin typeface="Times New Roman" pitchFamily="18" charset="0"/>
              <a:cs typeface="Times New Roman" pitchFamily="18" charset="0"/>
            </a:rPr>
            <a:t>Телеконференция - 6</a:t>
          </a:r>
          <a:endParaRPr lang="kk-KZ" sz="1400" kern="1200" noProof="0" dirty="0">
            <a:latin typeface="Times New Roman" pitchFamily="18" charset="0"/>
            <a:cs typeface="Times New Roman" pitchFamily="18" charset="0"/>
          </a:endParaRPr>
        </a:p>
      </dsp:txBody>
      <dsp:txXfrm>
        <a:off x="614491" y="2079162"/>
        <a:ext cx="3757974" cy="415978"/>
      </dsp:txXfrm>
    </dsp:sp>
    <dsp:sp modelId="{2E4B9FF4-790D-414F-9F74-FF92CB36CF96}">
      <dsp:nvSpPr>
        <dsp:cNvPr id="0" name=""/>
        <dsp:cNvSpPr/>
      </dsp:nvSpPr>
      <dsp:spPr>
        <a:xfrm>
          <a:off x="354504" y="2027164"/>
          <a:ext cx="519973" cy="519973"/>
        </a:xfrm>
        <a:prstGeom prst="ellipse">
          <a:avLst/>
        </a:prstGeom>
        <a:blipFill rotWithShape="0">
          <a:blip xmlns:r="http://schemas.openxmlformats.org/officeDocument/2006/relationships" r:embed="rId4"/>
          <a:stretch>
            <a:fillRect/>
          </a:stretch>
        </a:blip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04583ADA-33E8-4163-A4C6-A7791464F856}">
      <dsp:nvSpPr>
        <dsp:cNvPr id="0" name=""/>
        <dsp:cNvSpPr/>
      </dsp:nvSpPr>
      <dsp:spPr>
        <a:xfrm>
          <a:off x="316413" y="2702930"/>
          <a:ext cx="4056052" cy="415978"/>
        </a:xfrm>
        <a:prstGeom prst="rect">
          <a:avLst/>
        </a:prstGeom>
        <a:solidFill>
          <a:srgbClr val="0596AE"/>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30183" tIns="35560" rIns="35560" bIns="355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kk-KZ" sz="1400" kern="1200" noProof="0" dirty="0">
              <a:latin typeface="Times New Roman" pitchFamily="18" charset="0"/>
              <a:cs typeface="Times New Roman" pitchFamily="18" charset="0"/>
            </a:rPr>
            <a:t>Дөңгелек үстел - 37</a:t>
          </a:r>
        </a:p>
      </dsp:txBody>
      <dsp:txXfrm>
        <a:off x="316413" y="2702930"/>
        <a:ext cx="4056052" cy="415978"/>
      </dsp:txXfrm>
    </dsp:sp>
    <dsp:sp modelId="{5F5A9C32-D176-4DE6-808A-EA574FD39D87}">
      <dsp:nvSpPr>
        <dsp:cNvPr id="0" name=""/>
        <dsp:cNvSpPr/>
      </dsp:nvSpPr>
      <dsp:spPr>
        <a:xfrm>
          <a:off x="56426" y="2650933"/>
          <a:ext cx="519973" cy="519973"/>
        </a:xfrm>
        <a:prstGeom prst="ellipse">
          <a:avLst/>
        </a:prstGeom>
        <a:blipFill rotWithShape="0">
          <a:blip xmlns:r="http://schemas.openxmlformats.org/officeDocument/2006/relationships" r:embed="rId5"/>
          <a:stretch>
            <a:fillRect/>
          </a:stretch>
        </a:blip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F67DE-FDC5-4AA4-9135-1B352C6814A8}">
      <dsp:nvSpPr>
        <dsp:cNvPr id="0" name=""/>
        <dsp:cNvSpPr/>
      </dsp:nvSpPr>
      <dsp:spPr>
        <a:xfrm>
          <a:off x="-6250765" y="-951520"/>
          <a:ext cx="7403743" cy="7403743"/>
        </a:xfrm>
        <a:prstGeom prst="blockArc">
          <a:avLst>
            <a:gd name="adj1" fmla="val 18900000"/>
            <a:gd name="adj2" fmla="val 2700000"/>
            <a:gd name="adj3" fmla="val 292"/>
          </a:avLst>
        </a:prstGeom>
        <a:noFill/>
        <a:ln w="25400" cap="flat" cmpd="sng" algn="ctr">
          <a:solidFill>
            <a:srgbClr val="008CA3"/>
          </a:solidFill>
          <a:prstDash val="solid"/>
        </a:ln>
        <a:effectLst/>
      </dsp:spPr>
      <dsp:style>
        <a:lnRef idx="2">
          <a:scrgbClr r="0" g="0" b="0"/>
        </a:lnRef>
        <a:fillRef idx="0">
          <a:scrgbClr r="0" g="0" b="0"/>
        </a:fillRef>
        <a:effectRef idx="0">
          <a:scrgbClr r="0" g="0" b="0"/>
        </a:effectRef>
        <a:fontRef idx="minor"/>
      </dsp:style>
    </dsp:sp>
    <dsp:sp modelId="{81C3A564-998E-4E46-B92B-468E750EF57B}">
      <dsp:nvSpPr>
        <dsp:cNvPr id="0" name=""/>
        <dsp:cNvSpPr/>
      </dsp:nvSpPr>
      <dsp:spPr>
        <a:xfrm>
          <a:off x="588640" y="290814"/>
          <a:ext cx="8029890" cy="1110386"/>
        </a:xfrm>
        <a:prstGeom prst="rect">
          <a:avLst/>
        </a:prstGeom>
        <a:solidFill>
          <a:srgbClr val="0596AE"/>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71693" tIns="33020" rIns="33020" bIns="3302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kk-KZ" sz="1300" kern="1200" dirty="0">
              <a:latin typeface="Times New Roman" panose="02020603050405020304" pitchFamily="18" charset="0"/>
              <a:cs typeface="Times New Roman" panose="02020603050405020304" pitchFamily="18" charset="0"/>
            </a:rPr>
            <a:t>Университеттің ғылыми жарияланымдарының сапасы мен санын арттыру мақсатында:        </a:t>
          </a:r>
          <a:endParaRPr lang="ru-RU" sz="1300" kern="1200" dirty="0">
            <a:latin typeface="Times New Roman" panose="02020603050405020304" pitchFamily="18" charset="0"/>
            <a:cs typeface="Times New Roman" panose="02020603050405020304" pitchFamily="18" charset="0"/>
          </a:endParaRPr>
        </a:p>
        <a:p>
          <a:pPr marL="0" lvl="0" indent="0" algn="l" defTabSz="914400">
            <a:lnSpc>
              <a:spcPct val="100000"/>
            </a:lnSpc>
            <a:spcBef>
              <a:spcPct val="0"/>
            </a:spcBef>
            <a:spcAft>
              <a:spcPts val="0"/>
            </a:spcAft>
            <a:buNone/>
          </a:pPr>
          <a:r>
            <a:rPr lang="kk-KZ" sz="1300" kern="1200" dirty="0">
              <a:latin typeface="Times New Roman" panose="02020603050405020304" pitchFamily="18" charset="0"/>
              <a:cs typeface="Times New Roman" panose="02020603050405020304" pitchFamily="18" charset="0"/>
            </a:rPr>
            <a:t>1) ИФ журналдарға мақала жариялауды ынталандыру мөлшерін </a:t>
          </a:r>
          <a:r>
            <a:rPr lang="kk-KZ" sz="1300" b="1" kern="1200" dirty="0">
              <a:latin typeface="Times New Roman" panose="02020603050405020304" pitchFamily="18" charset="0"/>
              <a:cs typeface="Times New Roman" panose="02020603050405020304" pitchFamily="18" charset="0"/>
            </a:rPr>
            <a:t>арттыру туралы шешім қабылданды;           </a:t>
          </a:r>
          <a:endParaRPr lang="ru-RU" sz="1300" kern="1200" dirty="0">
            <a:latin typeface="Times New Roman" panose="02020603050405020304" pitchFamily="18" charset="0"/>
            <a:cs typeface="Times New Roman" panose="02020603050405020304" pitchFamily="18" charset="0"/>
          </a:endParaRPr>
        </a:p>
        <a:p>
          <a:pPr marL="0" lvl="0" indent="0" algn="l" defTabSz="914400">
            <a:lnSpc>
              <a:spcPct val="100000"/>
            </a:lnSpc>
            <a:spcBef>
              <a:spcPct val="0"/>
            </a:spcBef>
            <a:spcAft>
              <a:spcPts val="0"/>
            </a:spcAft>
            <a:buNone/>
          </a:pPr>
          <a:r>
            <a:rPr lang="kk-KZ" sz="1300" kern="1200" dirty="0">
              <a:latin typeface="Times New Roman" panose="02020603050405020304" pitchFamily="18" charset="0"/>
              <a:cs typeface="Times New Roman" panose="02020603050405020304" pitchFamily="18" charset="0"/>
            </a:rPr>
            <a:t>2) Clarivate Analytics (Web of Science),  Scopus базалар бойынша жыл бойы 13 оқыту-түсіндірме іс-шаралары мен семинарлар ұйымдастырылды</a:t>
          </a:r>
          <a:endParaRPr lang="kk-KZ" sz="1300" kern="1200" noProof="0" dirty="0">
            <a:latin typeface="Times New Roman" panose="02020603050405020304" pitchFamily="18" charset="0"/>
            <a:cs typeface="Times New Roman" panose="02020603050405020304" pitchFamily="18" charset="0"/>
          </a:endParaRPr>
        </a:p>
      </dsp:txBody>
      <dsp:txXfrm>
        <a:off x="588640" y="290814"/>
        <a:ext cx="8029890" cy="1110386"/>
      </dsp:txXfrm>
    </dsp:sp>
    <dsp:sp modelId="{AAA04EFC-8D20-421E-B039-BFF1C4CBA7A3}">
      <dsp:nvSpPr>
        <dsp:cNvPr id="0" name=""/>
        <dsp:cNvSpPr/>
      </dsp:nvSpPr>
      <dsp:spPr>
        <a:xfrm>
          <a:off x="59747" y="317115"/>
          <a:ext cx="1057784" cy="1057784"/>
        </a:xfrm>
        <a:prstGeom prst="ellipse">
          <a:avLst/>
        </a:prstGeom>
        <a:blipFill rotWithShape="0">
          <a:blip xmlns:r="http://schemas.openxmlformats.org/officeDocument/2006/relationships" r:embed="rId1"/>
          <a:stretch>
            <a:fillRect/>
          </a:stretch>
        </a:blip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F2208F3F-54FF-47C0-8610-57193B131BE9}">
      <dsp:nvSpPr>
        <dsp:cNvPr id="0" name=""/>
        <dsp:cNvSpPr/>
      </dsp:nvSpPr>
      <dsp:spPr>
        <a:xfrm>
          <a:off x="1011859" y="1619917"/>
          <a:ext cx="7668613" cy="991305"/>
        </a:xfrm>
        <a:prstGeom prst="rect">
          <a:avLst/>
        </a:prstGeom>
        <a:solidFill>
          <a:srgbClr val="0596AE"/>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71693" tIns="35560" rIns="35560" bIns="355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kk-KZ" sz="1400" kern="1200" dirty="0">
              <a:latin typeface="Times New Roman" pitchFamily="18" charset="0"/>
              <a:cs typeface="Times New Roman" pitchFamily="18" charset="0"/>
            </a:rPr>
            <a:t>ҚР БжҒМ 2022-2024 жылдарға арналған ғылыми және (немесе) ғылыми-техникалық жобалары бойынша гранттық қаржыландыруға арналған конкурстың құжаттамасы туралы семинар ұйымдастырылып, 25 ғылыми жоба ұсынылып, </a:t>
          </a:r>
          <a:r>
            <a:rPr lang="kk-KZ" sz="1400" b="1" kern="1200" dirty="0">
              <a:latin typeface="Times New Roman" pitchFamily="18" charset="0"/>
              <a:cs typeface="Times New Roman" pitchFamily="18" charset="0"/>
            </a:rPr>
            <a:t>365,5 млн. </a:t>
          </a:r>
          <a:r>
            <a:rPr lang="kk-KZ" sz="1400" kern="1200" dirty="0">
              <a:latin typeface="Times New Roman" pitchFamily="18" charset="0"/>
              <a:cs typeface="Times New Roman" pitchFamily="18" charset="0"/>
            </a:rPr>
            <a:t>теңге мөлшерінде </a:t>
          </a:r>
          <a:r>
            <a:rPr lang="kk-KZ" sz="1400" b="1" kern="1200" dirty="0">
              <a:latin typeface="Times New Roman" pitchFamily="18" charset="0"/>
              <a:cs typeface="Times New Roman" pitchFamily="18" charset="0"/>
            </a:rPr>
            <a:t>7</a:t>
          </a:r>
          <a:r>
            <a:rPr lang="kk-KZ" sz="1400" kern="1200" dirty="0">
              <a:latin typeface="Times New Roman" pitchFamily="18" charset="0"/>
              <a:cs typeface="Times New Roman" pitchFamily="18" charset="0"/>
            </a:rPr>
            <a:t> ғылыми жоба грант жеңіп алды.</a:t>
          </a:r>
          <a:endParaRPr lang="kk-KZ" sz="1400" kern="1200" noProof="0" dirty="0"/>
        </a:p>
      </dsp:txBody>
      <dsp:txXfrm>
        <a:off x="1011859" y="1619917"/>
        <a:ext cx="7668613" cy="991305"/>
      </dsp:txXfrm>
    </dsp:sp>
    <dsp:sp modelId="{C6586001-7D51-403B-BD1E-002040F1095B}">
      <dsp:nvSpPr>
        <dsp:cNvPr id="0" name=""/>
        <dsp:cNvSpPr/>
      </dsp:nvSpPr>
      <dsp:spPr>
        <a:xfrm>
          <a:off x="544909" y="1586677"/>
          <a:ext cx="1057784" cy="1057784"/>
        </a:xfrm>
        <a:prstGeom prst="ellipse">
          <a:avLst/>
        </a:prstGeom>
        <a:blipFill rotWithShape="0">
          <a:blip xmlns:r="http://schemas.openxmlformats.org/officeDocument/2006/relationships" r:embed="rId2"/>
          <a:stretch>
            <a:fillRect/>
          </a:stretch>
        </a:blip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24792F6E-4E9A-42B4-BA8B-7777ECBB69B3}">
      <dsp:nvSpPr>
        <dsp:cNvPr id="0" name=""/>
        <dsp:cNvSpPr/>
      </dsp:nvSpPr>
      <dsp:spPr>
        <a:xfrm>
          <a:off x="1073802" y="2959699"/>
          <a:ext cx="7544729" cy="850865"/>
        </a:xfrm>
        <a:prstGeom prst="rect">
          <a:avLst/>
        </a:prstGeom>
        <a:solidFill>
          <a:srgbClr val="0596AE"/>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71693" tIns="35560" rIns="35560" bIns="35560" numCol="1" spcCol="1270" anchor="ctr" anchorCtr="0">
          <a:noAutofit/>
        </a:bodyPr>
        <a:lstStyle/>
        <a:p>
          <a:pPr lvl="0" algn="l" defTabSz="622300">
            <a:lnSpc>
              <a:spcPct val="90000"/>
            </a:lnSpc>
            <a:spcBef>
              <a:spcPct val="0"/>
            </a:spcBef>
            <a:spcAft>
              <a:spcPts val="0"/>
            </a:spcAft>
          </a:pPr>
          <a:r>
            <a:rPr lang="kk-KZ" sz="1400" kern="1200" spc="-1" noProof="0" dirty="0">
              <a:latin typeface="Times New Roman" pitchFamily="18" charset="0"/>
              <a:cs typeface="Times New Roman" pitchFamily="18" charset="0"/>
            </a:rPr>
            <a:t> Ясауи Академиялық үстемдік орталығын құру үшін </a:t>
          </a:r>
          <a:r>
            <a:rPr lang="kk-KZ" sz="1400" b="1" kern="1200" spc="-1" noProof="0" dirty="0">
              <a:latin typeface="Times New Roman" pitchFamily="18" charset="0"/>
              <a:cs typeface="Times New Roman" pitchFamily="18" charset="0"/>
            </a:rPr>
            <a:t>Өңірлік ЖОО жобасына  (4 млрд теңге</a:t>
          </a:r>
          <a:r>
            <a:rPr lang="kk-KZ" sz="1400" kern="1200" spc="-1" noProof="0" dirty="0">
              <a:latin typeface="Times New Roman" pitchFamily="18" charset="0"/>
              <a:cs typeface="Times New Roman" pitchFamily="18" charset="0"/>
            </a:rPr>
            <a:t>) өтінім білдіріліп, екінші кезеңінен сәтті өтті.</a:t>
          </a:r>
          <a:endParaRPr lang="kk-KZ" sz="1400" kern="1200" noProof="0" dirty="0">
            <a:latin typeface="Times New Roman" pitchFamily="18" charset="0"/>
            <a:cs typeface="Times New Roman" pitchFamily="18" charset="0"/>
          </a:endParaRPr>
        </a:p>
      </dsp:txBody>
      <dsp:txXfrm>
        <a:off x="1073802" y="2959699"/>
        <a:ext cx="7544729" cy="850865"/>
      </dsp:txXfrm>
    </dsp:sp>
    <dsp:sp modelId="{A8CD6633-DA54-426A-9319-6425843A5F50}">
      <dsp:nvSpPr>
        <dsp:cNvPr id="0" name=""/>
        <dsp:cNvSpPr/>
      </dsp:nvSpPr>
      <dsp:spPr>
        <a:xfrm>
          <a:off x="544909" y="2856239"/>
          <a:ext cx="1057784" cy="1057784"/>
        </a:xfrm>
        <a:prstGeom prst="ellipse">
          <a:avLst/>
        </a:prstGeom>
        <a:blipFill rotWithShape="0">
          <a:blip xmlns:r="http://schemas.openxmlformats.org/officeDocument/2006/relationships" r:embed="rId1"/>
          <a:stretch>
            <a:fillRect/>
          </a:stretch>
        </a:blip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DBA72BB3-DF16-4DE5-802C-4F25B5E3C868}">
      <dsp:nvSpPr>
        <dsp:cNvPr id="0" name=""/>
        <dsp:cNvSpPr/>
      </dsp:nvSpPr>
      <dsp:spPr>
        <a:xfrm>
          <a:off x="588640" y="4402306"/>
          <a:ext cx="8029890" cy="504774"/>
        </a:xfrm>
        <a:prstGeom prst="rect">
          <a:avLst/>
        </a:prstGeom>
        <a:solidFill>
          <a:srgbClr val="0596AE"/>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71693" tIns="35560" rIns="35560" bIns="35560" numCol="1" spcCol="1270" anchor="ctr" anchorCtr="0">
          <a:noAutofit/>
        </a:bodyPr>
        <a:lstStyle/>
        <a:p>
          <a:pPr lvl="0" algn="l" defTabSz="622300">
            <a:lnSpc>
              <a:spcPct val="90000"/>
            </a:lnSpc>
            <a:spcBef>
              <a:spcPct val="0"/>
            </a:spcBef>
            <a:spcAft>
              <a:spcPts val="0"/>
            </a:spcAft>
          </a:pPr>
          <a:r>
            <a:rPr lang="kk-KZ" sz="1400" kern="1200" dirty="0">
              <a:latin typeface="Times New Roman" pitchFamily="18" charset="0"/>
              <a:cs typeface="Times New Roman" pitchFamily="18" charset="0"/>
            </a:rPr>
            <a:t>Республикалық СҒЗЖ ІІ-кезеңіне талапқа сәйкес келетін 138 жұмыс жіберілді.</a:t>
          </a:r>
          <a:endParaRPr lang="kk-KZ" sz="1400" kern="1200" noProof="0" dirty="0">
            <a:latin typeface="Times New Roman" pitchFamily="18" charset="0"/>
            <a:cs typeface="Times New Roman" pitchFamily="18" charset="0"/>
          </a:endParaRPr>
        </a:p>
      </dsp:txBody>
      <dsp:txXfrm>
        <a:off x="588640" y="4402306"/>
        <a:ext cx="8029890" cy="504774"/>
      </dsp:txXfrm>
    </dsp:sp>
    <dsp:sp modelId="{B8F216DA-3FDA-4DBD-9970-C79F44C28982}">
      <dsp:nvSpPr>
        <dsp:cNvPr id="0" name=""/>
        <dsp:cNvSpPr/>
      </dsp:nvSpPr>
      <dsp:spPr>
        <a:xfrm>
          <a:off x="70024" y="4159692"/>
          <a:ext cx="1037232" cy="990002"/>
        </a:xfrm>
        <a:prstGeom prst="ellipse">
          <a:avLst/>
        </a:prstGeom>
        <a:blipFill rotWithShape="0">
          <a:blip xmlns:r="http://schemas.openxmlformats.org/officeDocument/2006/relationships" r:embed="rId1"/>
          <a:stretch>
            <a:fillRect/>
          </a:stretch>
        </a:blip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F67DE-FDC5-4AA4-9135-1B352C6814A8}">
      <dsp:nvSpPr>
        <dsp:cNvPr id="0" name=""/>
        <dsp:cNvSpPr/>
      </dsp:nvSpPr>
      <dsp:spPr>
        <a:xfrm>
          <a:off x="-6219794" y="-951520"/>
          <a:ext cx="7403743" cy="7403743"/>
        </a:xfrm>
        <a:prstGeom prst="blockArc">
          <a:avLst>
            <a:gd name="adj1" fmla="val 18900000"/>
            <a:gd name="adj2" fmla="val 2700000"/>
            <a:gd name="adj3" fmla="val 292"/>
          </a:avLst>
        </a:prstGeom>
        <a:noFill/>
        <a:ln w="25400" cap="flat" cmpd="sng" algn="ctr">
          <a:solidFill>
            <a:srgbClr val="008CA3"/>
          </a:solidFill>
          <a:prstDash val="solid"/>
        </a:ln>
        <a:effectLst/>
      </dsp:spPr>
      <dsp:style>
        <a:lnRef idx="2">
          <a:scrgbClr r="0" g="0" b="0"/>
        </a:lnRef>
        <a:fillRef idx="0">
          <a:scrgbClr r="0" g="0" b="0"/>
        </a:fillRef>
        <a:effectRef idx="0">
          <a:scrgbClr r="0" g="0" b="0"/>
        </a:effectRef>
        <a:fontRef idx="minor"/>
      </dsp:style>
    </dsp:sp>
    <dsp:sp modelId="{C4DE14D9-0DD7-453E-9E24-2D7A7AD460D9}">
      <dsp:nvSpPr>
        <dsp:cNvPr id="0" name=""/>
        <dsp:cNvSpPr/>
      </dsp:nvSpPr>
      <dsp:spPr>
        <a:xfrm>
          <a:off x="619611" y="422893"/>
          <a:ext cx="8029890" cy="846227"/>
        </a:xfrm>
        <a:prstGeom prst="rect">
          <a:avLst/>
        </a:prstGeom>
        <a:solidFill>
          <a:srgbClr val="0596AE"/>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71693" tIns="40640" rIns="40640" bIns="40640" numCol="1" spcCol="1270" anchor="ctr" anchorCtr="0">
          <a:noAutofit/>
        </a:bodyPr>
        <a:lstStyle/>
        <a:p>
          <a:pPr lvl="0" algn="l" defTabSz="711200">
            <a:lnSpc>
              <a:spcPct val="90000"/>
            </a:lnSpc>
            <a:spcBef>
              <a:spcPct val="0"/>
            </a:spcBef>
            <a:spcAft>
              <a:spcPts val="0"/>
            </a:spcAft>
          </a:pPr>
          <a:r>
            <a:rPr lang="kk-KZ" sz="1600" kern="1200" dirty="0">
              <a:latin typeface="Times New Roman" pitchFamily="18" charset="0"/>
              <a:cs typeface="Times New Roman" pitchFamily="18" charset="0"/>
            </a:rPr>
            <a:t>Факультет және ҒЗИ-ларға республикада, шетелдерде өтетін ғылыми іс-шаралар туралы</a:t>
          </a:r>
          <a:r>
            <a:rPr lang="en-US" sz="1600" kern="1200" dirty="0">
              <a:latin typeface="Times New Roman" pitchFamily="18" charset="0"/>
              <a:cs typeface="Times New Roman" pitchFamily="18" charset="0"/>
            </a:rPr>
            <a:t> </a:t>
          </a:r>
          <a:r>
            <a:rPr lang="kk-KZ" sz="1600" kern="1200" dirty="0">
              <a:latin typeface="Times New Roman" pitchFamily="18" charset="0"/>
              <a:cs typeface="Times New Roman" pitchFamily="18" charset="0"/>
            </a:rPr>
            <a:t>125 ақпараттық хат таратылды</a:t>
          </a:r>
          <a:r>
            <a:rPr lang="ru-RU" sz="1600" kern="1200" dirty="0">
              <a:latin typeface="Times New Roman" panose="02020603050405020304" pitchFamily="18" charset="0"/>
              <a:cs typeface="Times New Roman" panose="02020603050405020304" pitchFamily="18" charset="0"/>
            </a:rPr>
            <a:t>.</a:t>
          </a:r>
          <a:endParaRPr lang="kk-KZ" sz="1600" kern="1200" noProof="0" dirty="0">
            <a:latin typeface="Times New Roman" pitchFamily="18" charset="0"/>
            <a:cs typeface="Times New Roman" pitchFamily="18" charset="0"/>
          </a:endParaRPr>
        </a:p>
      </dsp:txBody>
      <dsp:txXfrm>
        <a:off x="619611" y="422893"/>
        <a:ext cx="8029890" cy="846227"/>
      </dsp:txXfrm>
    </dsp:sp>
    <dsp:sp modelId="{19463E57-9DF8-4CA0-B45A-5101C1C8F014}">
      <dsp:nvSpPr>
        <dsp:cNvPr id="0" name=""/>
        <dsp:cNvSpPr/>
      </dsp:nvSpPr>
      <dsp:spPr>
        <a:xfrm>
          <a:off x="90718" y="317115"/>
          <a:ext cx="1057784" cy="1057784"/>
        </a:xfrm>
        <a:prstGeom prst="ellipse">
          <a:avLst/>
        </a:prstGeom>
        <a:blipFill rotWithShape="0">
          <a:blip xmlns:r="http://schemas.openxmlformats.org/officeDocument/2006/relationships" r:embed="rId1"/>
          <a:stretch>
            <a:fillRect/>
          </a:stretch>
        </a:blip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0AC67C35-1095-4481-9C28-0AF57FFBE0ED}">
      <dsp:nvSpPr>
        <dsp:cNvPr id="0" name=""/>
        <dsp:cNvSpPr/>
      </dsp:nvSpPr>
      <dsp:spPr>
        <a:xfrm>
          <a:off x="1104773" y="1517219"/>
          <a:ext cx="7544729" cy="1196701"/>
        </a:xfrm>
        <a:prstGeom prst="rect">
          <a:avLst/>
        </a:prstGeom>
        <a:solidFill>
          <a:srgbClr val="0596AE"/>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71693" tIns="40640" rIns="40640" bIns="40640" numCol="1" spcCol="1270" anchor="ctr" anchorCtr="0">
          <a:noAutofit/>
        </a:bodyPr>
        <a:lstStyle/>
        <a:p>
          <a:pPr lvl="0" algn="l" defTabSz="711200">
            <a:lnSpc>
              <a:spcPct val="90000"/>
            </a:lnSpc>
            <a:spcBef>
              <a:spcPct val="0"/>
            </a:spcBef>
            <a:spcAft>
              <a:spcPts val="0"/>
            </a:spcAft>
          </a:pPr>
          <a:r>
            <a:rPr lang="kk-KZ" sz="1600" kern="1200" dirty="0">
              <a:latin typeface="Times New Roman" panose="02020603050405020304" pitchFamily="18" charset="0"/>
              <a:cs typeface="Times New Roman" panose="02020603050405020304" pitchFamily="18" charset="0"/>
            </a:rPr>
            <a:t>ҚР БжҒМ 2022-2024 жылдарға арналған жас ғалымдардың ғылыми және (немесе) ғылыми-техникалық жобалары бойынша гранттық қаржыландыруға арналған конкурстың құжаттамасы туралы семинар ұйымдастырылып конкурсқа 6 ғылыми жоба ұсынылып, </a:t>
          </a:r>
          <a:r>
            <a:rPr lang="tr-TR" sz="1600" b="1" kern="1200" dirty="0">
              <a:latin typeface="Times New Roman" panose="02020603050405020304" pitchFamily="18" charset="0"/>
              <a:cs typeface="Times New Roman" panose="02020603050405020304" pitchFamily="18" charset="0"/>
            </a:rPr>
            <a:t>50 </a:t>
          </a:r>
          <a:r>
            <a:rPr lang="kk-KZ" sz="1600" b="1" kern="1200" dirty="0">
              <a:latin typeface="Times New Roman" panose="02020603050405020304" pitchFamily="18" charset="0"/>
              <a:cs typeface="Times New Roman" panose="02020603050405020304" pitchFamily="18" charset="0"/>
            </a:rPr>
            <a:t>млн.тенге </a:t>
          </a:r>
          <a:r>
            <a:rPr lang="kk-KZ" sz="1600" kern="1200" dirty="0">
              <a:latin typeface="Times New Roman" panose="02020603050405020304" pitchFamily="18" charset="0"/>
              <a:cs typeface="Times New Roman" panose="02020603050405020304" pitchFamily="18" charset="0"/>
            </a:rPr>
            <a:t>мөлшерінде </a:t>
          </a:r>
          <a:r>
            <a:rPr lang="kk-KZ" sz="1600" b="1" kern="1200" dirty="0">
              <a:latin typeface="Times New Roman" panose="02020603050405020304" pitchFamily="18" charset="0"/>
              <a:cs typeface="Times New Roman" panose="02020603050405020304" pitchFamily="18" charset="0"/>
            </a:rPr>
            <a:t>1</a:t>
          </a:r>
          <a:r>
            <a:rPr lang="kk-KZ" sz="1600" kern="1200" dirty="0">
              <a:latin typeface="Times New Roman" panose="02020603050405020304" pitchFamily="18" charset="0"/>
              <a:cs typeface="Times New Roman" panose="02020603050405020304" pitchFamily="18" charset="0"/>
            </a:rPr>
            <a:t> ғылыми жоба грант жеңіп алды.</a:t>
          </a:r>
          <a:endParaRPr lang="kk-KZ" sz="1600" kern="1200" noProof="0" dirty="0">
            <a:latin typeface="Times New Roman" pitchFamily="18" charset="0"/>
            <a:cs typeface="Times New Roman" pitchFamily="18" charset="0"/>
          </a:endParaRPr>
        </a:p>
      </dsp:txBody>
      <dsp:txXfrm>
        <a:off x="1104773" y="1517219"/>
        <a:ext cx="7544729" cy="1196701"/>
      </dsp:txXfrm>
    </dsp:sp>
    <dsp:sp modelId="{64A51428-81A6-4A09-A5A7-CCA6B5A38F04}">
      <dsp:nvSpPr>
        <dsp:cNvPr id="0" name=""/>
        <dsp:cNvSpPr/>
      </dsp:nvSpPr>
      <dsp:spPr>
        <a:xfrm>
          <a:off x="575880" y="1586677"/>
          <a:ext cx="1057784" cy="1057784"/>
        </a:xfrm>
        <a:prstGeom prst="ellipse">
          <a:avLst/>
        </a:prstGeom>
        <a:blipFill rotWithShape="0">
          <a:blip xmlns:r="http://schemas.openxmlformats.org/officeDocument/2006/relationships" r:embed="rId2"/>
          <a:stretch>
            <a:fillRect/>
          </a:stretch>
        </a:blip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CE31072E-67A6-435C-970A-53831B33D2BF}">
      <dsp:nvSpPr>
        <dsp:cNvPr id="0" name=""/>
        <dsp:cNvSpPr/>
      </dsp:nvSpPr>
      <dsp:spPr>
        <a:xfrm>
          <a:off x="1104773" y="2962018"/>
          <a:ext cx="7544729" cy="846227"/>
        </a:xfrm>
        <a:prstGeom prst="rect">
          <a:avLst/>
        </a:prstGeom>
        <a:solidFill>
          <a:srgbClr val="0596AE"/>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71693" tIns="40640" rIns="40640" bIns="40640" numCol="1" spcCol="1270" anchor="ctr" anchorCtr="0">
          <a:noAutofit/>
        </a:bodyPr>
        <a:lstStyle/>
        <a:p>
          <a:pPr lvl="0" algn="l" defTabSz="711200">
            <a:lnSpc>
              <a:spcPct val="90000"/>
            </a:lnSpc>
            <a:spcBef>
              <a:spcPct val="0"/>
            </a:spcBef>
            <a:spcAft>
              <a:spcPts val="0"/>
            </a:spcAft>
          </a:pPr>
          <a:r>
            <a:rPr lang="ru-RU" sz="1600" b="0" i="0" kern="1200" dirty="0">
              <a:latin typeface="Times New Roman" panose="02020603050405020304" pitchFamily="18" charset="0"/>
              <a:cs typeface="Times New Roman" panose="02020603050405020304" pitchFamily="18" charset="0"/>
            </a:rPr>
            <a:t>2022-2024 </a:t>
          </a:r>
          <a:r>
            <a:rPr lang="ru-RU" sz="1600" b="0" i="0" kern="1200" dirty="0" err="1">
              <a:latin typeface="Times New Roman" panose="02020603050405020304" pitchFamily="18" charset="0"/>
              <a:cs typeface="Times New Roman" panose="02020603050405020304" pitchFamily="18" charset="0"/>
            </a:rPr>
            <a:t>жылдарға</a:t>
          </a:r>
          <a:r>
            <a:rPr lang="ru-RU" sz="1600" b="0" i="0" kern="1200" dirty="0">
              <a:latin typeface="Times New Roman" panose="02020603050405020304" pitchFamily="18" charset="0"/>
              <a:cs typeface="Times New Roman" panose="02020603050405020304" pitchFamily="18" charset="0"/>
            </a:rPr>
            <a:t> </a:t>
          </a:r>
          <a:r>
            <a:rPr lang="ru-RU" sz="1600" b="0" i="0" kern="1200" dirty="0" err="1">
              <a:latin typeface="Times New Roman" panose="02020603050405020304" pitchFamily="18" charset="0"/>
              <a:cs typeface="Times New Roman" panose="02020603050405020304" pitchFamily="18" charset="0"/>
            </a:rPr>
            <a:t>арналған</a:t>
          </a:r>
          <a:r>
            <a:rPr lang="ru-RU" sz="1600" b="0" i="0" kern="1200" dirty="0">
              <a:latin typeface="Times New Roman" panose="02020603050405020304" pitchFamily="18" charset="0"/>
              <a:cs typeface="Times New Roman" panose="02020603050405020304" pitchFamily="18" charset="0"/>
            </a:rPr>
            <a:t> </a:t>
          </a:r>
          <a:r>
            <a:rPr lang="ru-RU" sz="1600" b="0" i="0" kern="1200" dirty="0" err="1">
              <a:latin typeface="Times New Roman" panose="02020603050405020304" pitchFamily="18" charset="0"/>
              <a:cs typeface="Times New Roman" panose="02020603050405020304" pitchFamily="18" charset="0"/>
            </a:rPr>
            <a:t>ғылыми</a:t>
          </a:r>
          <a:r>
            <a:rPr lang="ru-RU" sz="1600" b="0" i="0" kern="1200" dirty="0">
              <a:latin typeface="Times New Roman" panose="02020603050405020304" pitchFamily="18" charset="0"/>
              <a:cs typeface="Times New Roman" panose="02020603050405020304" pitchFamily="18" charset="0"/>
            </a:rPr>
            <a:t> </a:t>
          </a:r>
          <a:r>
            <a:rPr lang="ru-RU" sz="1600" b="0" i="0" kern="1200" dirty="0" err="1">
              <a:latin typeface="Times New Roman" panose="02020603050405020304" pitchFamily="18" charset="0"/>
              <a:cs typeface="Times New Roman" panose="02020603050405020304" pitchFamily="18" charset="0"/>
            </a:rPr>
            <a:t>және</a:t>
          </a:r>
          <a:r>
            <a:rPr lang="ru-RU" sz="1600" b="0" i="0" kern="1200" dirty="0">
              <a:latin typeface="Times New Roman" panose="02020603050405020304" pitchFamily="18" charset="0"/>
              <a:cs typeface="Times New Roman" panose="02020603050405020304" pitchFamily="18" charset="0"/>
            </a:rPr>
            <a:t> (</a:t>
          </a:r>
          <a:r>
            <a:rPr lang="ru-RU" sz="1600" b="0" i="0" kern="1200" dirty="0" err="1">
              <a:latin typeface="Times New Roman" panose="02020603050405020304" pitchFamily="18" charset="0"/>
              <a:cs typeface="Times New Roman" panose="02020603050405020304" pitchFamily="18" charset="0"/>
            </a:rPr>
            <a:t>немесе</a:t>
          </a:r>
          <a:r>
            <a:rPr lang="ru-RU" sz="1600" b="0" i="0" kern="1200" dirty="0">
              <a:latin typeface="Times New Roman" panose="02020603050405020304" pitchFamily="18" charset="0"/>
              <a:cs typeface="Times New Roman" panose="02020603050405020304" pitchFamily="18" charset="0"/>
            </a:rPr>
            <a:t>) </a:t>
          </a:r>
          <a:r>
            <a:rPr lang="ru-RU" sz="1600" b="0" i="0" kern="1200" dirty="0" err="1">
              <a:latin typeface="Times New Roman" panose="02020603050405020304" pitchFamily="18" charset="0"/>
              <a:cs typeface="Times New Roman" panose="02020603050405020304" pitchFamily="18" charset="0"/>
            </a:rPr>
            <a:t>ғылыми-техникалық</a:t>
          </a:r>
          <a:r>
            <a:rPr lang="ru-RU" sz="1600" b="0" i="0" kern="1200" dirty="0">
              <a:latin typeface="Times New Roman" panose="02020603050405020304" pitchFamily="18" charset="0"/>
              <a:cs typeface="Times New Roman" panose="02020603050405020304" pitchFamily="18" charset="0"/>
            </a:rPr>
            <a:t> </a:t>
          </a:r>
          <a:r>
            <a:rPr lang="ru-RU" sz="1600" b="0" i="0" kern="1200" dirty="0" err="1">
              <a:latin typeface="Times New Roman" panose="02020603050405020304" pitchFamily="18" charset="0"/>
              <a:cs typeface="Times New Roman" panose="02020603050405020304" pitchFamily="18" charset="0"/>
            </a:rPr>
            <a:t>бағдарламалар</a:t>
          </a:r>
          <a:r>
            <a:rPr lang="ru-RU" sz="1600" b="0" i="0" kern="1200" dirty="0">
              <a:latin typeface="Times New Roman" panose="02020603050405020304" pitchFamily="18" charset="0"/>
              <a:cs typeface="Times New Roman" panose="02020603050405020304" pitchFamily="18" charset="0"/>
            </a:rPr>
            <a:t> </a:t>
          </a:r>
          <a:r>
            <a:rPr lang="ru-RU" sz="1600" b="0" i="0" kern="1200" dirty="0" err="1">
              <a:latin typeface="Times New Roman" panose="02020603050405020304" pitchFamily="18" charset="0"/>
              <a:cs typeface="Times New Roman" panose="02020603050405020304" pitchFamily="18" charset="0"/>
            </a:rPr>
            <a:t>бойынша</a:t>
          </a:r>
          <a:r>
            <a:rPr lang="ru-RU" sz="1600" b="0" i="0" kern="1200" dirty="0">
              <a:latin typeface="Times New Roman" panose="02020603050405020304" pitchFamily="18" charset="0"/>
              <a:cs typeface="Times New Roman" panose="02020603050405020304" pitchFamily="18" charset="0"/>
            </a:rPr>
            <a:t> </a:t>
          </a:r>
          <a:r>
            <a:rPr lang="ru-RU" sz="1600" b="0" i="0" kern="1200" dirty="0" err="1">
              <a:latin typeface="Times New Roman" panose="02020603050405020304" pitchFamily="18" charset="0"/>
              <a:cs typeface="Times New Roman" panose="02020603050405020304" pitchFamily="18" charset="0"/>
            </a:rPr>
            <a:t>бағдарламалық-нысаналы</a:t>
          </a:r>
          <a:r>
            <a:rPr lang="ru-RU" sz="1600" b="0" i="0" kern="1200" dirty="0">
              <a:latin typeface="Times New Roman" panose="02020603050405020304" pitchFamily="18" charset="0"/>
              <a:cs typeface="Times New Roman" panose="02020603050405020304" pitchFamily="18" charset="0"/>
            </a:rPr>
            <a:t> </a:t>
          </a:r>
          <a:r>
            <a:rPr lang="ru-RU" sz="1600" b="0" i="0" kern="1200" dirty="0" err="1">
              <a:latin typeface="Times New Roman" panose="02020603050405020304" pitchFamily="18" charset="0"/>
              <a:cs typeface="Times New Roman" panose="02020603050405020304" pitchFamily="18" charset="0"/>
            </a:rPr>
            <a:t>қаржыландыруға</a:t>
          </a:r>
          <a:r>
            <a:rPr lang="ru-RU" sz="1600" b="0" i="0" kern="1200" dirty="0">
              <a:latin typeface="Times New Roman" panose="02020603050405020304" pitchFamily="18" charset="0"/>
              <a:cs typeface="Times New Roman" panose="02020603050405020304" pitchFamily="18" charset="0"/>
            </a:rPr>
            <a:t> </a:t>
          </a:r>
          <a:r>
            <a:rPr lang="ru-RU" sz="1600" b="0" i="0" kern="1200" dirty="0" err="1">
              <a:latin typeface="Times New Roman" panose="02020603050405020304" pitchFamily="18" charset="0"/>
              <a:cs typeface="Times New Roman" panose="02020603050405020304" pitchFamily="18" charset="0"/>
            </a:rPr>
            <a:t>арналған</a:t>
          </a:r>
          <a:r>
            <a:rPr lang="ru-RU" sz="1600" b="0" i="0" kern="1200" dirty="0">
              <a:latin typeface="Times New Roman" panose="02020603050405020304" pitchFamily="18" charset="0"/>
              <a:cs typeface="Times New Roman" panose="02020603050405020304" pitchFamily="18" charset="0"/>
            </a:rPr>
            <a:t> </a:t>
          </a:r>
          <a:r>
            <a:rPr lang="ru-RU" sz="1600" b="0" i="0" kern="1200" dirty="0" err="1">
              <a:latin typeface="Times New Roman" panose="02020603050405020304" pitchFamily="18" charset="0"/>
              <a:cs typeface="Times New Roman" panose="02020603050405020304" pitchFamily="18" charset="0"/>
            </a:rPr>
            <a:t>конкурсқа</a:t>
          </a:r>
          <a:r>
            <a:rPr lang="ru-RU" sz="1600" b="0" i="0" kern="1200" dirty="0">
              <a:latin typeface="Times New Roman" panose="02020603050405020304" pitchFamily="18" charset="0"/>
              <a:cs typeface="Times New Roman" panose="02020603050405020304" pitchFamily="18" charset="0"/>
            </a:rPr>
            <a:t> </a:t>
          </a:r>
          <a:r>
            <a:rPr lang="ru-RU" sz="1600" b="1" i="0" kern="1200" dirty="0">
              <a:latin typeface="Times New Roman" panose="02020603050405020304" pitchFamily="18" charset="0"/>
              <a:cs typeface="Times New Roman" panose="02020603050405020304" pitchFamily="18" charset="0"/>
            </a:rPr>
            <a:t>1</a:t>
          </a:r>
          <a:r>
            <a:rPr lang="ru-RU" sz="1600" b="0" i="0" kern="1200" dirty="0">
              <a:latin typeface="Times New Roman" panose="02020603050405020304" pitchFamily="18" charset="0"/>
              <a:cs typeface="Times New Roman" panose="02020603050405020304" pitchFamily="18" charset="0"/>
            </a:rPr>
            <a:t> </a:t>
          </a:r>
          <a:r>
            <a:rPr lang="ru-RU" sz="1600" b="0" i="0" kern="1200" dirty="0" err="1">
              <a:latin typeface="Times New Roman" panose="02020603050405020304" pitchFamily="18" charset="0"/>
              <a:cs typeface="Times New Roman" panose="02020603050405020304" pitchFamily="18" charset="0"/>
            </a:rPr>
            <a:t>ғылыми</a:t>
          </a:r>
          <a:r>
            <a:rPr lang="ru-RU" sz="1600" b="0" i="0" kern="1200" dirty="0">
              <a:latin typeface="Times New Roman" panose="02020603050405020304" pitchFamily="18" charset="0"/>
              <a:cs typeface="Times New Roman" panose="02020603050405020304" pitchFamily="18" charset="0"/>
            </a:rPr>
            <a:t> </a:t>
          </a:r>
          <a:r>
            <a:rPr lang="ru-RU" sz="1600" b="0" i="0" kern="1200" dirty="0" err="1">
              <a:latin typeface="Times New Roman" panose="02020603050405020304" pitchFamily="18" charset="0"/>
              <a:cs typeface="Times New Roman" panose="02020603050405020304" pitchFamily="18" charset="0"/>
            </a:rPr>
            <a:t>жоба</a:t>
          </a:r>
          <a:r>
            <a:rPr lang="ru-RU" sz="1600" b="0" i="0" kern="1200" dirty="0">
              <a:latin typeface="Times New Roman" panose="02020603050405020304" pitchFamily="18" charset="0"/>
              <a:cs typeface="Times New Roman" panose="02020603050405020304" pitchFamily="18" charset="0"/>
            </a:rPr>
            <a:t> </a:t>
          </a:r>
          <a:r>
            <a:rPr lang="ru-RU" sz="1600" b="0" i="0" kern="1200" dirty="0" err="1">
              <a:latin typeface="Times New Roman" panose="02020603050405020304" pitchFamily="18" charset="0"/>
              <a:cs typeface="Times New Roman" panose="02020603050405020304" pitchFamily="18" charset="0"/>
            </a:rPr>
            <a:t>ұсынылды</a:t>
          </a:r>
          <a:r>
            <a:rPr lang="ru-RU" sz="1600" b="0" i="0" kern="1200" dirty="0">
              <a:latin typeface="Times New Roman" panose="02020603050405020304" pitchFamily="18" charset="0"/>
              <a:cs typeface="Times New Roman" panose="02020603050405020304" pitchFamily="18" charset="0"/>
            </a:rPr>
            <a:t>.</a:t>
          </a:r>
          <a:endParaRPr lang="kk-KZ" sz="1600" kern="1200" noProof="0" dirty="0">
            <a:latin typeface="Times New Roman" pitchFamily="18" charset="0"/>
            <a:cs typeface="Times New Roman" pitchFamily="18" charset="0"/>
          </a:endParaRPr>
        </a:p>
      </dsp:txBody>
      <dsp:txXfrm>
        <a:off x="1104773" y="2962018"/>
        <a:ext cx="7544729" cy="846227"/>
      </dsp:txXfrm>
    </dsp:sp>
    <dsp:sp modelId="{A935AC0B-31C7-445A-B40E-742F23A4796C}">
      <dsp:nvSpPr>
        <dsp:cNvPr id="0" name=""/>
        <dsp:cNvSpPr/>
      </dsp:nvSpPr>
      <dsp:spPr>
        <a:xfrm>
          <a:off x="575880" y="2856239"/>
          <a:ext cx="1057784" cy="1057784"/>
        </a:xfrm>
        <a:prstGeom prst="ellipse">
          <a:avLst/>
        </a:prstGeom>
        <a:blipFill rotWithShape="0">
          <a:blip xmlns:r="http://schemas.openxmlformats.org/officeDocument/2006/relationships" r:embed="rId3"/>
          <a:stretch>
            <a:fillRect/>
          </a:stretch>
        </a:blip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DF1184B6-B81A-444F-9823-098B77F85BE6}">
      <dsp:nvSpPr>
        <dsp:cNvPr id="0" name=""/>
        <dsp:cNvSpPr/>
      </dsp:nvSpPr>
      <dsp:spPr>
        <a:xfrm>
          <a:off x="619611" y="4231580"/>
          <a:ext cx="8029890" cy="846227"/>
        </a:xfrm>
        <a:prstGeom prst="rect">
          <a:avLst/>
        </a:prstGeom>
        <a:solidFill>
          <a:srgbClr val="0596AE"/>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71693" tIns="40640" rIns="40640" bIns="40640" numCol="1" spcCol="1270" anchor="ctr" anchorCtr="0">
          <a:noAutofit/>
        </a:bodyPr>
        <a:lstStyle/>
        <a:p>
          <a:pPr lvl="0" algn="l" defTabSz="711200">
            <a:lnSpc>
              <a:spcPct val="90000"/>
            </a:lnSpc>
            <a:spcBef>
              <a:spcPct val="0"/>
            </a:spcBef>
            <a:spcAft>
              <a:spcPts val="0"/>
            </a:spcAft>
          </a:pPr>
          <a:r>
            <a:rPr lang="kk-KZ" sz="1600" b="0" i="0" kern="1200" dirty="0">
              <a:latin typeface="Times New Roman" panose="02020603050405020304" pitchFamily="18" charset="0"/>
              <a:cs typeface="Times New Roman" panose="02020603050405020304" pitchFamily="18" charset="0"/>
            </a:rPr>
            <a:t>Ахмет Ясауи университетінің ғылыми-зерттеу жұмыстарының басым бағыттарының тұжырымдамасы әзірленді.</a:t>
          </a:r>
          <a:endParaRPr lang="kk-KZ" sz="1600" b="0" i="0" kern="1200" noProof="0" dirty="0">
            <a:latin typeface="Times New Roman" pitchFamily="18" charset="0"/>
            <a:cs typeface="Times New Roman" pitchFamily="18" charset="0"/>
          </a:endParaRPr>
        </a:p>
      </dsp:txBody>
      <dsp:txXfrm>
        <a:off x="619611" y="4231580"/>
        <a:ext cx="8029890" cy="846227"/>
      </dsp:txXfrm>
    </dsp:sp>
    <dsp:sp modelId="{6EEE15C0-71C0-4F73-A32F-342A60E43B5E}">
      <dsp:nvSpPr>
        <dsp:cNvPr id="0" name=""/>
        <dsp:cNvSpPr/>
      </dsp:nvSpPr>
      <dsp:spPr>
        <a:xfrm>
          <a:off x="90718" y="4125801"/>
          <a:ext cx="1057784" cy="1057784"/>
        </a:xfrm>
        <a:prstGeom prst="ellipse">
          <a:avLst/>
        </a:prstGeom>
        <a:blipFill rotWithShape="0">
          <a:blip xmlns:r="http://schemas.openxmlformats.org/officeDocument/2006/relationships" r:embed="rId4"/>
          <a:stretch>
            <a:fillRect/>
          </a:stretch>
        </a:blip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576BB-D45B-4022-BF0C-38B6EF854634}">
      <dsp:nvSpPr>
        <dsp:cNvPr id="0" name=""/>
        <dsp:cNvSpPr/>
      </dsp:nvSpPr>
      <dsp:spPr>
        <a:xfrm rot="16200000">
          <a:off x="-2029134" y="2059990"/>
          <a:ext cx="4581197" cy="461217"/>
        </a:xfrm>
        <a:prstGeom prst="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ru-RU" sz="1800" b="1" kern="1200" dirty="0">
              <a:latin typeface="Times New Roman" panose="02020603050405020304" pitchFamily="18" charset="0"/>
              <a:cs typeface="Times New Roman" panose="02020603050405020304" pitchFamily="18" charset="0"/>
            </a:rPr>
            <a:t>СТРАТЕГИЯЛЫҚ ДАМУ БАҒЫТТАРЫ</a:t>
          </a:r>
        </a:p>
      </dsp:txBody>
      <dsp:txXfrm>
        <a:off x="-2029134" y="2059990"/>
        <a:ext cx="4581197" cy="4612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3CDF1D-2826-476B-B774-382B1E7EF774}">
      <dsp:nvSpPr>
        <dsp:cNvPr id="0" name=""/>
        <dsp:cNvSpPr/>
      </dsp:nvSpPr>
      <dsp:spPr>
        <a:xfrm>
          <a:off x="397288" y="2592288"/>
          <a:ext cx="472832" cy="1208113"/>
        </a:xfrm>
        <a:custGeom>
          <a:avLst/>
          <a:gdLst/>
          <a:ahLst/>
          <a:cxnLst/>
          <a:rect l="0" t="0" r="0" b="0"/>
          <a:pathLst>
            <a:path>
              <a:moveTo>
                <a:pt x="0" y="0"/>
              </a:moveTo>
              <a:lnTo>
                <a:pt x="236416" y="0"/>
              </a:lnTo>
              <a:lnTo>
                <a:pt x="236416" y="1208113"/>
              </a:lnTo>
              <a:lnTo>
                <a:pt x="472832" y="1208113"/>
              </a:lnTo>
            </a:path>
          </a:pathLst>
        </a:custGeom>
        <a:noFill/>
        <a:ln w="25400" cap="flat" cmpd="sng" algn="ctr">
          <a:solidFill>
            <a:srgbClr val="008CA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ru-RU" sz="1200" kern="1200">
            <a:latin typeface="Times New Roman" panose="02020603050405020304" pitchFamily="18" charset="0"/>
            <a:cs typeface="Times New Roman" panose="02020603050405020304" pitchFamily="18" charset="0"/>
          </a:endParaRPr>
        </a:p>
      </dsp:txBody>
      <dsp:txXfrm>
        <a:off x="601271" y="3163910"/>
        <a:ext cx="64867" cy="64867"/>
      </dsp:txXfrm>
    </dsp:sp>
    <dsp:sp modelId="{7731C9E6-01A2-4833-A878-9273418B82BE}">
      <dsp:nvSpPr>
        <dsp:cNvPr id="0" name=""/>
        <dsp:cNvSpPr/>
      </dsp:nvSpPr>
      <dsp:spPr>
        <a:xfrm>
          <a:off x="397288" y="2471916"/>
          <a:ext cx="472832" cy="91440"/>
        </a:xfrm>
        <a:custGeom>
          <a:avLst/>
          <a:gdLst/>
          <a:ahLst/>
          <a:cxnLst/>
          <a:rect l="0" t="0" r="0" b="0"/>
          <a:pathLst>
            <a:path>
              <a:moveTo>
                <a:pt x="0" y="120371"/>
              </a:moveTo>
              <a:lnTo>
                <a:pt x="236416" y="120371"/>
              </a:lnTo>
              <a:lnTo>
                <a:pt x="236416" y="45720"/>
              </a:lnTo>
              <a:lnTo>
                <a:pt x="472832" y="45720"/>
              </a:lnTo>
            </a:path>
          </a:pathLst>
        </a:custGeom>
        <a:noFill/>
        <a:ln w="25400" cap="flat" cmpd="sng" algn="ctr">
          <a:solidFill>
            <a:srgbClr val="008CA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ru-RU" sz="1200" kern="1200">
            <a:latin typeface="Times New Roman" panose="02020603050405020304" pitchFamily="18" charset="0"/>
            <a:cs typeface="Times New Roman" panose="02020603050405020304" pitchFamily="18" charset="0"/>
          </a:endParaRPr>
        </a:p>
      </dsp:txBody>
      <dsp:txXfrm>
        <a:off x="621737" y="2505669"/>
        <a:ext cx="23934" cy="23934"/>
      </dsp:txXfrm>
    </dsp:sp>
    <dsp:sp modelId="{E84B1D5C-C63A-4618-BF98-7256B0C7A11A}">
      <dsp:nvSpPr>
        <dsp:cNvPr id="0" name=""/>
        <dsp:cNvSpPr/>
      </dsp:nvSpPr>
      <dsp:spPr>
        <a:xfrm>
          <a:off x="397288" y="1309523"/>
          <a:ext cx="472832" cy="1282764"/>
        </a:xfrm>
        <a:custGeom>
          <a:avLst/>
          <a:gdLst/>
          <a:ahLst/>
          <a:cxnLst/>
          <a:rect l="0" t="0" r="0" b="0"/>
          <a:pathLst>
            <a:path>
              <a:moveTo>
                <a:pt x="0" y="1282764"/>
              </a:moveTo>
              <a:lnTo>
                <a:pt x="236416" y="1282764"/>
              </a:lnTo>
              <a:lnTo>
                <a:pt x="236416" y="0"/>
              </a:lnTo>
              <a:lnTo>
                <a:pt x="472832" y="0"/>
              </a:lnTo>
            </a:path>
          </a:pathLst>
        </a:custGeom>
        <a:noFill/>
        <a:ln w="25400" cap="flat" cmpd="sng" algn="ctr">
          <a:solidFill>
            <a:srgbClr val="008CA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ru-RU" sz="1200" kern="1200">
            <a:latin typeface="Times New Roman" panose="02020603050405020304" pitchFamily="18" charset="0"/>
            <a:cs typeface="Times New Roman" panose="02020603050405020304" pitchFamily="18" charset="0"/>
          </a:endParaRPr>
        </a:p>
      </dsp:txBody>
      <dsp:txXfrm>
        <a:off x="599526" y="1916727"/>
        <a:ext cx="68356" cy="68356"/>
      </dsp:txXfrm>
    </dsp:sp>
    <dsp:sp modelId="{EFCEF38A-5FC8-4D96-A387-242F392EFAE2}">
      <dsp:nvSpPr>
        <dsp:cNvPr id="0" name=""/>
        <dsp:cNvSpPr/>
      </dsp:nvSpPr>
      <dsp:spPr>
        <a:xfrm rot="16200000">
          <a:off x="-1752045" y="2394736"/>
          <a:ext cx="3903564" cy="395103"/>
        </a:xfrm>
        <a:prstGeom prst="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ru-RU" sz="1800" b="1" kern="1200" dirty="0">
              <a:latin typeface="Times New Roman" panose="02020603050405020304" pitchFamily="18" charset="0"/>
              <a:cs typeface="Times New Roman" panose="02020603050405020304" pitchFamily="18" charset="0"/>
            </a:rPr>
            <a:t>СТРАТЕГИЯЛЫҚ</a:t>
          </a:r>
          <a:r>
            <a:rPr lang="en-US" sz="1800" b="1" kern="1200" dirty="0">
              <a:latin typeface="Times New Roman" panose="02020603050405020304" pitchFamily="18" charset="0"/>
              <a:cs typeface="Times New Roman" panose="02020603050405020304" pitchFamily="18" charset="0"/>
            </a:rPr>
            <a:t> </a:t>
          </a:r>
          <a:r>
            <a:rPr lang="ru-RU" sz="1800" b="1" kern="1200" dirty="0">
              <a:latin typeface="Times New Roman" panose="02020603050405020304" pitchFamily="18" charset="0"/>
              <a:cs typeface="Times New Roman" panose="02020603050405020304" pitchFamily="18" charset="0"/>
            </a:rPr>
            <a:t>ЖОСПАРЛАУ</a:t>
          </a:r>
          <a:endParaRPr lang="x-none" sz="1800" b="1" kern="1200" dirty="0">
            <a:latin typeface="Times New Roman" panose="02020603050405020304" pitchFamily="18" charset="0"/>
            <a:cs typeface="Times New Roman" panose="02020603050405020304" pitchFamily="18" charset="0"/>
          </a:endParaRPr>
        </a:p>
      </dsp:txBody>
      <dsp:txXfrm>
        <a:off x="-1752045" y="2394736"/>
        <a:ext cx="3903564" cy="395103"/>
      </dsp:txXfrm>
    </dsp:sp>
    <dsp:sp modelId="{B083B9D7-C9CA-486B-959F-8E5D93AD5AA4}">
      <dsp:nvSpPr>
        <dsp:cNvPr id="0" name=""/>
        <dsp:cNvSpPr/>
      </dsp:nvSpPr>
      <dsp:spPr>
        <a:xfrm>
          <a:off x="870121" y="800550"/>
          <a:ext cx="2944117" cy="1017945"/>
        </a:xfrm>
        <a:prstGeom prst="rect">
          <a:avLst/>
        </a:prstGeom>
        <a:solidFill>
          <a:srgbClr val="008CA3"/>
        </a:solidFill>
        <a:ln>
          <a:solidFill>
            <a:srgbClr val="008CA3"/>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kk-KZ" sz="1800" kern="1200" dirty="0">
              <a:latin typeface="Times New Roman" panose="02020603050405020304" pitchFamily="18" charset="0"/>
              <a:cs typeface="Times New Roman" panose="02020603050405020304" pitchFamily="18" charset="0"/>
            </a:rPr>
            <a:t>2022-2026жж. арналған жаңа стратегияның индикаторлары анықталды. </a:t>
          </a:r>
          <a:endParaRPr lang="ru-RU" sz="1800" kern="1200" dirty="0">
            <a:latin typeface="Times New Roman" panose="02020603050405020304" pitchFamily="18" charset="0"/>
            <a:cs typeface="Times New Roman" panose="02020603050405020304" pitchFamily="18" charset="0"/>
          </a:endParaRPr>
        </a:p>
      </dsp:txBody>
      <dsp:txXfrm>
        <a:off x="870121" y="800550"/>
        <a:ext cx="2944117" cy="1017945"/>
      </dsp:txXfrm>
    </dsp:sp>
    <dsp:sp modelId="{968CEDF9-1D7C-4A86-8637-C788911385B0}">
      <dsp:nvSpPr>
        <dsp:cNvPr id="0" name=""/>
        <dsp:cNvSpPr/>
      </dsp:nvSpPr>
      <dsp:spPr>
        <a:xfrm>
          <a:off x="870121" y="1998691"/>
          <a:ext cx="2944117" cy="1037889"/>
        </a:xfrm>
        <a:prstGeom prst="rect">
          <a:avLst/>
        </a:prstGeom>
        <a:solidFill>
          <a:srgbClr val="0596AE"/>
        </a:solidFill>
        <a:ln>
          <a:solidFill>
            <a:srgbClr val="0596AE"/>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kk-KZ" sz="1800" kern="1200" dirty="0">
              <a:latin typeface="Times New Roman" panose="02020603050405020304" pitchFamily="18" charset="0"/>
              <a:cs typeface="Times New Roman" panose="02020603050405020304" pitchFamily="18" charset="0"/>
            </a:rPr>
            <a:t>2026 жылға дейінгі Даму стратегиясы құрылымдарда талқыланды</a:t>
          </a:r>
          <a:r>
            <a:rPr lang="kk-KZ" sz="1400" kern="1200" dirty="0">
              <a:latin typeface="Times New Roman" panose="02020603050405020304" pitchFamily="18" charset="0"/>
              <a:cs typeface="Times New Roman" panose="02020603050405020304" pitchFamily="18" charset="0"/>
            </a:rPr>
            <a:t>.  </a:t>
          </a:r>
          <a:endParaRPr lang="ru-RU" sz="1400" kern="1200" dirty="0">
            <a:latin typeface="Times New Roman" panose="02020603050405020304" pitchFamily="18" charset="0"/>
            <a:cs typeface="Times New Roman" panose="02020603050405020304" pitchFamily="18" charset="0"/>
          </a:endParaRPr>
        </a:p>
      </dsp:txBody>
      <dsp:txXfrm>
        <a:off x="870121" y="1998691"/>
        <a:ext cx="2944117" cy="1037889"/>
      </dsp:txXfrm>
    </dsp:sp>
    <dsp:sp modelId="{C7D52F46-8AB6-4B4D-BCF7-3366CD0C8022}">
      <dsp:nvSpPr>
        <dsp:cNvPr id="0" name=""/>
        <dsp:cNvSpPr/>
      </dsp:nvSpPr>
      <dsp:spPr>
        <a:xfrm>
          <a:off x="870121" y="3216776"/>
          <a:ext cx="2944117" cy="1167248"/>
        </a:xfrm>
        <a:prstGeom prst="rect">
          <a:avLst/>
        </a:prstGeom>
        <a:solidFill>
          <a:srgbClr val="008CA3"/>
        </a:solidFill>
        <a:ln>
          <a:solidFill>
            <a:srgbClr val="008CA3"/>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kk-KZ" sz="1800" kern="1200" dirty="0">
              <a:latin typeface="Times New Roman" panose="02020603050405020304" pitchFamily="18" charset="0"/>
              <a:cs typeface="Times New Roman" panose="02020603050405020304" pitchFamily="18" charset="0"/>
            </a:rPr>
            <a:t>Кафедра, факультет, ҒЗИ, ОПҚ индикативті жоспарларының жаңарған үлгісі дайындалды</a:t>
          </a:r>
          <a:r>
            <a:rPr lang="kk-KZ" sz="1400" kern="1200" dirty="0">
              <a:latin typeface="Times New Roman" panose="02020603050405020304" pitchFamily="18" charset="0"/>
              <a:cs typeface="Times New Roman" panose="02020603050405020304" pitchFamily="18" charset="0"/>
            </a:rPr>
            <a:t>.</a:t>
          </a:r>
          <a:endParaRPr lang="ru-RU" sz="1400" kern="1200" dirty="0">
            <a:latin typeface="Times New Roman" panose="02020603050405020304" pitchFamily="18" charset="0"/>
            <a:cs typeface="Times New Roman" panose="02020603050405020304" pitchFamily="18" charset="0"/>
          </a:endParaRPr>
        </a:p>
      </dsp:txBody>
      <dsp:txXfrm>
        <a:off x="870121" y="3216776"/>
        <a:ext cx="2944117" cy="11672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C144A7-098A-4220-9331-58573832A387}">
      <dsp:nvSpPr>
        <dsp:cNvPr id="0" name=""/>
        <dsp:cNvSpPr/>
      </dsp:nvSpPr>
      <dsp:spPr>
        <a:xfrm>
          <a:off x="-6269477" y="-959073"/>
          <a:ext cx="7462763" cy="7462763"/>
        </a:xfrm>
        <a:prstGeom prst="blockArc">
          <a:avLst>
            <a:gd name="adj1" fmla="val 18900000"/>
            <a:gd name="adj2" fmla="val 2700000"/>
            <a:gd name="adj3" fmla="val 289"/>
          </a:avLst>
        </a:prstGeom>
        <a:noFill/>
        <a:ln w="25400" cap="flat" cmpd="sng" algn="ctr">
          <a:solidFill>
            <a:srgbClr val="008CA3"/>
          </a:solidFill>
          <a:prstDash val="solid"/>
        </a:ln>
        <a:effectLst/>
      </dsp:spPr>
      <dsp:style>
        <a:lnRef idx="2">
          <a:scrgbClr r="0" g="0" b="0"/>
        </a:lnRef>
        <a:fillRef idx="0">
          <a:scrgbClr r="0" g="0" b="0"/>
        </a:fillRef>
        <a:effectRef idx="0">
          <a:scrgbClr r="0" g="0" b="0"/>
        </a:effectRef>
        <a:fontRef idx="minor"/>
      </dsp:style>
    </dsp:sp>
    <dsp:sp modelId="{A8A7A3D8-3D38-441D-BBFA-698C260905A5}">
      <dsp:nvSpPr>
        <dsp:cNvPr id="0" name=""/>
        <dsp:cNvSpPr/>
      </dsp:nvSpPr>
      <dsp:spPr>
        <a:xfrm>
          <a:off x="612941" y="364603"/>
          <a:ext cx="8246390" cy="976316"/>
        </a:xfrm>
        <a:prstGeom prst="rect">
          <a:avLst/>
        </a:prstGeom>
        <a:solidFill>
          <a:srgbClr val="008CA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77056" tIns="45720" rIns="45720" bIns="45720" numCol="1" spcCol="1270" anchor="ctr" anchorCtr="0">
          <a:noAutofit/>
        </a:bodyPr>
        <a:lstStyle/>
        <a:p>
          <a:pPr lvl="0" algn="l" defTabSz="800100">
            <a:lnSpc>
              <a:spcPct val="90000"/>
            </a:lnSpc>
            <a:spcBef>
              <a:spcPct val="0"/>
            </a:spcBef>
            <a:spcAft>
              <a:spcPct val="35000"/>
            </a:spcAft>
          </a:pPr>
          <a:r>
            <a:rPr lang="kk-KZ" sz="1800" kern="1200" dirty="0">
              <a:latin typeface="Times New Roman" panose="02020603050405020304" pitchFamily="18" charset="0"/>
              <a:cs typeface="Times New Roman" panose="02020603050405020304" pitchFamily="18" charset="0"/>
            </a:rPr>
            <a:t>Университет құрылымының өзгеруіне байланысты академиялық департаменттің барлық бөлімдерінің құрылымдық ережесі мен қызметтік нұсқаулықтары жаңартылып бекітілді</a:t>
          </a:r>
          <a:endParaRPr lang="kk-KZ" sz="1800" kern="1200" noProof="0" dirty="0"/>
        </a:p>
      </dsp:txBody>
      <dsp:txXfrm>
        <a:off x="612941" y="364603"/>
        <a:ext cx="8246390" cy="976316"/>
      </dsp:txXfrm>
    </dsp:sp>
    <dsp:sp modelId="{F4F8CE66-6093-45D6-AA1F-8D1AF5940481}">
      <dsp:nvSpPr>
        <dsp:cNvPr id="0" name=""/>
        <dsp:cNvSpPr/>
      </dsp:nvSpPr>
      <dsp:spPr>
        <a:xfrm>
          <a:off x="75654" y="288427"/>
          <a:ext cx="1066229" cy="1066229"/>
        </a:xfrm>
        <a:prstGeom prst="ellipse">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F29BE339-BD49-47F7-949B-8107846E87CC}">
      <dsp:nvSpPr>
        <dsp:cNvPr id="0" name=""/>
        <dsp:cNvSpPr/>
      </dsp:nvSpPr>
      <dsp:spPr>
        <a:xfrm>
          <a:off x="1113521" y="1615013"/>
          <a:ext cx="7757355" cy="1034891"/>
        </a:xfrm>
        <a:prstGeom prst="rect">
          <a:avLst/>
        </a:prstGeom>
        <a:solidFill>
          <a:srgbClr val="008CA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77056" tIns="45720" rIns="45720" bIns="45720" numCol="1" spcCol="1270" anchor="ctr" anchorCtr="0">
          <a:noAutofit/>
        </a:bodyPr>
        <a:lstStyle/>
        <a:p>
          <a:pPr lvl="0" algn="just" defTabSz="800100">
            <a:lnSpc>
              <a:spcPct val="90000"/>
            </a:lnSpc>
            <a:spcBef>
              <a:spcPct val="0"/>
            </a:spcBef>
            <a:spcAft>
              <a:spcPct val="35000"/>
            </a:spcAft>
          </a:pPr>
          <a:r>
            <a:rPr lang="kk-KZ" sz="1800" b="1" kern="1200" dirty="0">
              <a:latin typeface="Times New Roman" panose="02020603050405020304" pitchFamily="18" charset="0"/>
              <a:cs typeface="Times New Roman" panose="02020603050405020304" pitchFamily="18" charset="0"/>
            </a:rPr>
            <a:t>2021 жылдың 12-16 қазан</a:t>
          </a:r>
          <a:r>
            <a:rPr lang="kk-KZ" sz="1800" kern="1200" dirty="0">
              <a:latin typeface="Times New Roman" panose="02020603050405020304" pitchFamily="18" charset="0"/>
              <a:cs typeface="Times New Roman" panose="02020603050405020304" pitchFamily="18" charset="0"/>
            </a:rPr>
            <a:t> аралығында Өкілетті Кеңес  тарапынан академиялық аудит жүргізілді. Сараптама комиссияның ұсыныстары талқыланып, жақсарту бағыттары бойынша жоспар әзірленіп бекітілді</a:t>
          </a:r>
          <a:endParaRPr lang="kk-KZ" sz="1800" kern="1200" noProof="0" dirty="0"/>
        </a:p>
      </dsp:txBody>
      <dsp:txXfrm>
        <a:off x="1113521" y="1615013"/>
        <a:ext cx="7757355" cy="1034891"/>
      </dsp:txXfrm>
    </dsp:sp>
    <dsp:sp modelId="{15BC0A62-A113-4D7C-B31C-09978F9B5690}">
      <dsp:nvSpPr>
        <dsp:cNvPr id="0" name=""/>
        <dsp:cNvSpPr/>
      </dsp:nvSpPr>
      <dsp:spPr>
        <a:xfrm>
          <a:off x="580406" y="1599344"/>
          <a:ext cx="1066229" cy="1066229"/>
        </a:xfrm>
        <a:prstGeom prst="ellipse">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B8710FA1-ED44-4DD3-8899-B4674244D402}">
      <dsp:nvSpPr>
        <dsp:cNvPr id="0" name=""/>
        <dsp:cNvSpPr/>
      </dsp:nvSpPr>
      <dsp:spPr>
        <a:xfrm>
          <a:off x="1113521" y="2878431"/>
          <a:ext cx="7757355" cy="1067449"/>
        </a:xfrm>
        <a:prstGeom prst="rect">
          <a:avLst/>
        </a:prstGeom>
        <a:solidFill>
          <a:srgbClr val="008CA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77056" tIns="45720" rIns="45720" bIns="45720" numCol="1" spcCol="1270" anchor="ctr" anchorCtr="0">
          <a:noAutofit/>
        </a:bodyPr>
        <a:lstStyle/>
        <a:p>
          <a:pPr lvl="0" algn="just" defTabSz="800100">
            <a:lnSpc>
              <a:spcPct val="90000"/>
            </a:lnSpc>
            <a:spcBef>
              <a:spcPct val="0"/>
            </a:spcBef>
            <a:spcAft>
              <a:spcPct val="35000"/>
            </a:spcAft>
          </a:pPr>
          <a:r>
            <a:rPr lang="kk-KZ" sz="1800" kern="1200" dirty="0">
              <a:latin typeface="Times New Roman" panose="02020603050405020304" pitchFamily="18" charset="0"/>
              <a:cs typeface="Times New Roman" panose="02020603050405020304" pitchFamily="18" charset="0"/>
            </a:rPr>
            <a:t>2021-2022 оқу жылының мамыр айында аккредиттеу мерзімі аяқталатын </a:t>
          </a:r>
          <a:r>
            <a:rPr lang="kk-KZ" sz="1800" b="1" kern="1200" dirty="0">
              <a:latin typeface="Times New Roman" panose="02020603050405020304" pitchFamily="18" charset="0"/>
              <a:cs typeface="Times New Roman" panose="02020603050405020304" pitchFamily="18" charset="0"/>
            </a:rPr>
            <a:t>8 білім беру бағдарламалары және алғаш рет аккредиттелетін 15 білім беру бағдарламаларын мамандандырылған</a:t>
          </a:r>
          <a:r>
            <a:rPr lang="kk-KZ" sz="1800" kern="1200" dirty="0">
              <a:latin typeface="Times New Roman" panose="02020603050405020304" pitchFamily="18" charset="0"/>
              <a:cs typeface="Times New Roman" panose="02020603050405020304" pitchFamily="18" charset="0"/>
            </a:rPr>
            <a:t> аккредиттеуден өткізілді</a:t>
          </a:r>
          <a:endParaRPr lang="kk-KZ" sz="1800" kern="1200" noProof="0" dirty="0"/>
        </a:p>
      </dsp:txBody>
      <dsp:txXfrm>
        <a:off x="1113521" y="2878431"/>
        <a:ext cx="7757355" cy="1067449"/>
      </dsp:txXfrm>
    </dsp:sp>
    <dsp:sp modelId="{412844B4-2CB2-4F12-A3BA-5593D3FDA47F}">
      <dsp:nvSpPr>
        <dsp:cNvPr id="0" name=""/>
        <dsp:cNvSpPr/>
      </dsp:nvSpPr>
      <dsp:spPr>
        <a:xfrm>
          <a:off x="580406" y="2879041"/>
          <a:ext cx="1066229" cy="1066229"/>
        </a:xfrm>
        <a:prstGeom prst="ellipse">
          <a:avLst/>
        </a:prstGeom>
        <a:blipFill rotWithShape="0">
          <a:blip xmlns:r="http://schemas.openxmlformats.org/officeDocument/2006/relationships" r:embed="rId1"/>
          <a:stretch>
            <a:fillRect/>
          </a:stretch>
        </a:blip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F6D5AAF4-8B58-4049-9251-7E876EDEAE5E}">
      <dsp:nvSpPr>
        <dsp:cNvPr id="0" name=""/>
        <dsp:cNvSpPr/>
      </dsp:nvSpPr>
      <dsp:spPr>
        <a:xfrm>
          <a:off x="624485" y="4219974"/>
          <a:ext cx="8246390" cy="943758"/>
        </a:xfrm>
        <a:prstGeom prst="rect">
          <a:avLst/>
        </a:prstGeom>
        <a:solidFill>
          <a:srgbClr val="008CA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77056" tIns="45720" rIns="45720" bIns="45720" numCol="1" spcCol="1270" anchor="ctr" anchorCtr="0">
          <a:noAutofit/>
        </a:bodyPr>
        <a:lstStyle/>
        <a:p>
          <a:pPr lvl="0" algn="l" defTabSz="800100">
            <a:lnSpc>
              <a:spcPct val="90000"/>
            </a:lnSpc>
            <a:spcBef>
              <a:spcPct val="0"/>
            </a:spcBef>
            <a:spcAft>
              <a:spcPct val="35000"/>
            </a:spcAft>
          </a:pPr>
          <a:r>
            <a:rPr lang="kk-KZ" sz="1800" kern="1200" dirty="0">
              <a:latin typeface="Times New Roman" panose="02020603050405020304" pitchFamily="18" charset="0"/>
              <a:cs typeface="Times New Roman" panose="02020603050405020304" pitchFamily="18" charset="0"/>
            </a:rPr>
            <a:t>2021 жылға жоспарланған </a:t>
          </a:r>
          <a:r>
            <a:rPr lang="kk-KZ" sz="1800" b="1" kern="1200" dirty="0">
              <a:latin typeface="Times New Roman" panose="02020603050405020304" pitchFamily="18" charset="0"/>
              <a:cs typeface="Times New Roman" panose="02020603050405020304" pitchFamily="18" charset="0"/>
            </a:rPr>
            <a:t>8 білім беру бағдарламаларының постмониторингтік аккредиттеу</a:t>
          </a:r>
          <a:r>
            <a:rPr lang="kk-KZ" sz="1800" kern="1200" dirty="0">
              <a:latin typeface="Times New Roman" panose="02020603050405020304" pitchFamily="18" charset="0"/>
              <a:cs typeface="Times New Roman" panose="02020603050405020304" pitchFamily="18" charset="0"/>
            </a:rPr>
            <a:t> жұмыстары ұйымдастырылып, толық нәтижелі аяқталды.</a:t>
          </a:r>
          <a:endParaRPr lang="kk-KZ" sz="1800" kern="1200" noProof="0" dirty="0"/>
        </a:p>
      </dsp:txBody>
      <dsp:txXfrm>
        <a:off x="624485" y="4219974"/>
        <a:ext cx="8246390" cy="943758"/>
      </dsp:txXfrm>
    </dsp:sp>
    <dsp:sp modelId="{AC94520A-A92B-4032-BABB-ECF40D618C47}">
      <dsp:nvSpPr>
        <dsp:cNvPr id="0" name=""/>
        <dsp:cNvSpPr/>
      </dsp:nvSpPr>
      <dsp:spPr>
        <a:xfrm>
          <a:off x="91371" y="4158739"/>
          <a:ext cx="1066229" cy="1066229"/>
        </a:xfrm>
        <a:prstGeom prst="ellipse">
          <a:avLst/>
        </a:prstGeom>
        <a:blipFill rotWithShape="0">
          <a:blip xmlns:r="http://schemas.openxmlformats.org/officeDocument/2006/relationships" r:embed="rId2"/>
          <a:stretch>
            <a:fillRect/>
          </a:stretch>
        </a:blip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412D0B-06D2-48F3-931F-01E8EB9E6DFF}">
      <dsp:nvSpPr>
        <dsp:cNvPr id="0" name=""/>
        <dsp:cNvSpPr/>
      </dsp:nvSpPr>
      <dsp:spPr>
        <a:xfrm>
          <a:off x="501960" y="108867"/>
          <a:ext cx="1105519" cy="1105519"/>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46000" r="-4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E15B4B-1E17-40E2-80A9-E464A16A5191}">
      <dsp:nvSpPr>
        <dsp:cNvPr id="0" name=""/>
        <dsp:cNvSpPr/>
      </dsp:nvSpPr>
      <dsp:spPr>
        <a:xfrm>
          <a:off x="432450" y="927941"/>
          <a:ext cx="707532" cy="36482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355600">
            <a:lnSpc>
              <a:spcPct val="90000"/>
            </a:lnSpc>
            <a:spcBef>
              <a:spcPct val="0"/>
            </a:spcBef>
            <a:spcAft>
              <a:spcPct val="35000"/>
            </a:spcAft>
          </a:pPr>
          <a:endParaRPr lang="x-none" sz="800" kern="1200" dirty="0"/>
        </a:p>
      </dsp:txBody>
      <dsp:txXfrm>
        <a:off x="432450" y="927941"/>
        <a:ext cx="707532" cy="3648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E4B22-AE96-48F4-A10D-4B1E301F3472}">
      <dsp:nvSpPr>
        <dsp:cNvPr id="0" name=""/>
        <dsp:cNvSpPr/>
      </dsp:nvSpPr>
      <dsp:spPr>
        <a:xfrm>
          <a:off x="297435" y="0"/>
          <a:ext cx="1092714" cy="1092714"/>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61000" r="-6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A44E20-6735-475D-A4BC-5987210D72EC}">
      <dsp:nvSpPr>
        <dsp:cNvPr id="0" name=""/>
        <dsp:cNvSpPr/>
      </dsp:nvSpPr>
      <dsp:spPr>
        <a:xfrm>
          <a:off x="0" y="732118"/>
          <a:ext cx="699336" cy="36059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355600">
            <a:lnSpc>
              <a:spcPct val="90000"/>
            </a:lnSpc>
            <a:spcBef>
              <a:spcPct val="0"/>
            </a:spcBef>
            <a:spcAft>
              <a:spcPct val="35000"/>
            </a:spcAft>
          </a:pPr>
          <a:endParaRPr lang="x-none" sz="800" kern="1200" dirty="0"/>
        </a:p>
      </dsp:txBody>
      <dsp:txXfrm>
        <a:off x="0" y="732118"/>
        <a:ext cx="699336" cy="36059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DC852A-4806-410A-8BF1-8E4547831775}">
      <dsp:nvSpPr>
        <dsp:cNvPr id="0" name=""/>
        <dsp:cNvSpPr/>
      </dsp:nvSpPr>
      <dsp:spPr>
        <a:xfrm>
          <a:off x="1987985" y="0"/>
          <a:ext cx="1106169" cy="1150573"/>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12021" t="-3172" r="-13335" b="-1546"/>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87E69430-4483-4A30-A2A6-E72164F2B5EA}">
      <dsp:nvSpPr>
        <dsp:cNvPr id="0" name=""/>
        <dsp:cNvSpPr/>
      </dsp:nvSpPr>
      <dsp:spPr>
        <a:xfrm>
          <a:off x="1352259" y="816423"/>
          <a:ext cx="984013" cy="507381"/>
        </a:xfrm>
        <a:prstGeom prst="rect">
          <a:avLst/>
        </a:prstGeom>
        <a:noFill/>
        <a:ln w="38100" cap="flat" cmpd="sng" algn="ctr">
          <a:noFill/>
          <a:prstDash val="solid"/>
        </a:ln>
        <a:effectLst>
          <a:outerShdw blurRad="40000" dist="20000" dir="5400000" rotWithShape="0">
            <a:srgbClr val="000000">
              <a:alpha val="38000"/>
            </a:srgbClr>
          </a:outerShdw>
        </a:effectLst>
        <a:sp3d/>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b" anchorCtr="0">
          <a:noAutofit/>
        </a:bodyPr>
        <a:lstStyle/>
        <a:p>
          <a:pPr lvl="0" algn="ctr" defTabSz="355600">
            <a:lnSpc>
              <a:spcPct val="90000"/>
            </a:lnSpc>
            <a:spcBef>
              <a:spcPct val="0"/>
            </a:spcBef>
            <a:spcAft>
              <a:spcPct val="35000"/>
            </a:spcAft>
          </a:pPr>
          <a:endParaRPr lang="x-none" sz="800" kern="1200" dirty="0"/>
        </a:p>
      </dsp:txBody>
      <dsp:txXfrm>
        <a:off x="1352259" y="816423"/>
        <a:ext cx="984013" cy="50738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004358-2C9D-4AD7-B763-8F68F23C522C}">
      <dsp:nvSpPr>
        <dsp:cNvPr id="0" name=""/>
        <dsp:cNvSpPr/>
      </dsp:nvSpPr>
      <dsp:spPr>
        <a:xfrm>
          <a:off x="0" y="182200"/>
          <a:ext cx="1222263" cy="122226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3000" r="-33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1B15E4F5-FA21-40B6-92EA-53E14DF67850}">
      <dsp:nvSpPr>
        <dsp:cNvPr id="0" name=""/>
        <dsp:cNvSpPr/>
      </dsp:nvSpPr>
      <dsp:spPr>
        <a:xfrm>
          <a:off x="1268197" y="1072458"/>
          <a:ext cx="782248" cy="403346"/>
        </a:xfrm>
        <a:prstGeom prst="rect">
          <a:avLst/>
        </a:prstGeom>
        <a:noFill/>
        <a:ln w="38100" cap="flat" cmpd="sng" algn="ctr">
          <a:noFill/>
          <a:prstDash val="solid"/>
        </a:ln>
        <a:effectLst>
          <a:outerShdw blurRad="40000" dist="20000" dir="5400000" rotWithShape="0">
            <a:srgbClr val="000000">
              <a:alpha val="38000"/>
            </a:srgbClr>
          </a:outerShdw>
        </a:effectLst>
        <a:sp3d/>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b" anchorCtr="0">
          <a:noAutofit/>
        </a:bodyPr>
        <a:lstStyle/>
        <a:p>
          <a:pPr lvl="0" algn="ctr" defTabSz="355600">
            <a:lnSpc>
              <a:spcPct val="90000"/>
            </a:lnSpc>
            <a:spcBef>
              <a:spcPct val="0"/>
            </a:spcBef>
            <a:spcAft>
              <a:spcPct val="35000"/>
            </a:spcAft>
          </a:pPr>
          <a:endParaRPr lang="x-none" sz="800" kern="1200" dirty="0"/>
        </a:p>
      </dsp:txBody>
      <dsp:txXfrm>
        <a:off x="1268197" y="1072458"/>
        <a:ext cx="782248" cy="40334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F31BBB-3FEB-4236-B69B-354B7A549BFB}">
      <dsp:nvSpPr>
        <dsp:cNvPr id="0" name=""/>
        <dsp:cNvSpPr/>
      </dsp:nvSpPr>
      <dsp:spPr>
        <a:xfrm>
          <a:off x="-1235780" y="-299112"/>
          <a:ext cx="2305857" cy="2305857"/>
        </a:xfrm>
        <a:prstGeom prst="blockArc">
          <a:avLst>
            <a:gd name="adj1" fmla="val 18900000"/>
            <a:gd name="adj2" fmla="val 2700000"/>
            <a:gd name="adj3" fmla="val 937"/>
          </a:avLst>
        </a:prstGeom>
        <a:noFill/>
        <a:ln w="25400" cap="flat" cmpd="sng" algn="ctr">
          <a:solidFill>
            <a:srgbClr val="008CA3"/>
          </a:solidFill>
          <a:prstDash val="solid"/>
        </a:ln>
        <a:effectLst/>
      </dsp:spPr>
      <dsp:style>
        <a:lnRef idx="2">
          <a:scrgbClr r="0" g="0" b="0"/>
        </a:lnRef>
        <a:fillRef idx="0">
          <a:scrgbClr r="0" g="0" b="0"/>
        </a:fillRef>
        <a:effectRef idx="0">
          <a:scrgbClr r="0" g="0" b="0"/>
        </a:effectRef>
        <a:fontRef idx="minor"/>
      </dsp:style>
    </dsp:sp>
    <dsp:sp modelId="{8128A73D-AB87-42D2-AFF6-FBFA83695F5C}">
      <dsp:nvSpPr>
        <dsp:cNvPr id="0" name=""/>
        <dsp:cNvSpPr/>
      </dsp:nvSpPr>
      <dsp:spPr>
        <a:xfrm>
          <a:off x="1392846" y="278066"/>
          <a:ext cx="1784349" cy="487836"/>
        </a:xfrm>
        <a:prstGeom prst="rect">
          <a:avLst/>
        </a:prstGeom>
        <a:solidFill>
          <a:srgbClr val="0596AE"/>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87220" tIns="35560" rIns="35560" bIns="35560" numCol="1" spcCol="1270" anchor="ctr" anchorCtr="0">
          <a:noAutofit/>
        </a:bodyPr>
        <a:lstStyle/>
        <a:p>
          <a:pPr lvl="0" algn="l" defTabSz="622300">
            <a:lnSpc>
              <a:spcPct val="90000"/>
            </a:lnSpc>
            <a:spcBef>
              <a:spcPct val="0"/>
            </a:spcBef>
            <a:spcAft>
              <a:spcPct val="35000"/>
            </a:spcAft>
          </a:pPr>
          <a:r>
            <a:rPr lang="kk-KZ" sz="1400" b="1" kern="1200">
              <a:latin typeface="Cambria" panose="02040503050406030204" pitchFamily="18" charset="0"/>
              <a:ea typeface="Verdana" panose="020B0604030504040204" pitchFamily="34" charset="0"/>
              <a:cs typeface="Times New Roman" pitchFamily="18" charset="0"/>
            </a:rPr>
            <a:t>АЛТЫН БЕЛГІ</a:t>
          </a:r>
          <a:endParaRPr lang="ru-RU" sz="1400" b="0" kern="1200" dirty="0">
            <a:latin typeface="Cambria" panose="02040503050406030204" pitchFamily="18" charset="0"/>
            <a:ea typeface="Verdana" panose="020B0604030504040204" pitchFamily="34" charset="0"/>
            <a:cs typeface="Times New Roman" pitchFamily="18" charset="0"/>
          </a:endParaRPr>
        </a:p>
      </dsp:txBody>
      <dsp:txXfrm>
        <a:off x="1392846" y="278066"/>
        <a:ext cx="1784349" cy="487836"/>
      </dsp:txXfrm>
    </dsp:sp>
    <dsp:sp modelId="{01FA42A9-95D2-430B-B20C-A5E10C3190DB}">
      <dsp:nvSpPr>
        <dsp:cNvPr id="0" name=""/>
        <dsp:cNvSpPr/>
      </dsp:nvSpPr>
      <dsp:spPr>
        <a:xfrm>
          <a:off x="692648" y="182972"/>
          <a:ext cx="609795" cy="609795"/>
        </a:xfrm>
        <a:prstGeom prst="ellipse">
          <a:avLst/>
        </a:prstGeom>
        <a:solidFill>
          <a:schemeClr val="lt1">
            <a:hueOff val="0"/>
            <a:satOff val="0"/>
            <a:lumOff val="0"/>
            <a:alphaOff val="0"/>
          </a:schemeClr>
        </a:solidFill>
        <a:ln w="9525" cap="flat" cmpd="sng" algn="ctr">
          <a:solidFill>
            <a:srgbClr val="008CA3"/>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64297073-C70D-4AA7-A1E0-917442AF6A6A}">
      <dsp:nvSpPr>
        <dsp:cNvPr id="0" name=""/>
        <dsp:cNvSpPr/>
      </dsp:nvSpPr>
      <dsp:spPr>
        <a:xfrm>
          <a:off x="1392846" y="977102"/>
          <a:ext cx="1819323" cy="487836"/>
        </a:xfrm>
        <a:prstGeom prst="rect">
          <a:avLst/>
        </a:prstGeom>
        <a:solidFill>
          <a:srgbClr val="0596AE"/>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87220" tIns="35560" rIns="35560" bIns="35560" numCol="1" spcCol="1270" anchor="ctr" anchorCtr="0">
          <a:noAutofit/>
        </a:bodyPr>
        <a:lstStyle/>
        <a:p>
          <a:pPr marL="0" lvl="0" indent="0" algn="l" defTabSz="622300">
            <a:lnSpc>
              <a:spcPct val="90000"/>
            </a:lnSpc>
            <a:spcBef>
              <a:spcPct val="0"/>
            </a:spcBef>
            <a:spcAft>
              <a:spcPct val="35000"/>
            </a:spcAft>
          </a:pPr>
          <a:r>
            <a:rPr lang="kk-KZ" sz="1400" b="1" kern="1200">
              <a:latin typeface="Cambria" panose="02040503050406030204" pitchFamily="18" charset="0"/>
              <a:ea typeface="Verdana" panose="020B0604030504040204" pitchFamily="34" charset="0"/>
              <a:cs typeface="Times New Roman" pitchFamily="18" charset="0"/>
            </a:rPr>
            <a:t>ҮЗДІК</a:t>
          </a:r>
          <a:endParaRPr lang="ru-RU" sz="1400" b="0" kern="1200" dirty="0">
            <a:latin typeface="Cambria" panose="02040503050406030204" pitchFamily="18" charset="0"/>
            <a:ea typeface="Verdana" panose="020B0604030504040204" pitchFamily="34" charset="0"/>
            <a:cs typeface="Times New Roman" pitchFamily="18" charset="0"/>
          </a:endParaRPr>
        </a:p>
      </dsp:txBody>
      <dsp:txXfrm>
        <a:off x="1392846" y="977102"/>
        <a:ext cx="1819323" cy="487836"/>
      </dsp:txXfrm>
    </dsp:sp>
    <dsp:sp modelId="{C20183B0-A485-4DC6-9839-441F1ED75AC4}">
      <dsp:nvSpPr>
        <dsp:cNvPr id="0" name=""/>
        <dsp:cNvSpPr/>
      </dsp:nvSpPr>
      <dsp:spPr>
        <a:xfrm>
          <a:off x="692648" y="914863"/>
          <a:ext cx="609795" cy="609795"/>
        </a:xfrm>
        <a:prstGeom prst="ellipse">
          <a:avLst/>
        </a:prstGeom>
        <a:solidFill>
          <a:schemeClr val="lt1">
            <a:hueOff val="0"/>
            <a:satOff val="0"/>
            <a:lumOff val="0"/>
            <a:alphaOff val="0"/>
          </a:schemeClr>
        </a:solidFill>
        <a:ln w="9525" cap="flat" cmpd="sng" algn="ctr">
          <a:solidFill>
            <a:srgbClr val="008CA3"/>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A28DE32-7631-4644-A874-0C67978788F1}" type="datetimeFigureOut">
              <a:rPr lang="ru-RU" smtClean="0"/>
              <a:t>12.06.2023</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13F359C-2F8C-49D7-A569-FC23A8D15E0E}" type="slidenum">
              <a:rPr lang="ru-RU" smtClean="0"/>
              <a:t>‹#›</a:t>
            </a:fld>
            <a:endParaRPr lang="ru-RU"/>
          </a:p>
        </p:txBody>
      </p:sp>
    </p:spTree>
    <p:extLst>
      <p:ext uri="{BB962C8B-B14F-4D97-AF65-F5344CB8AC3E}">
        <p14:creationId xmlns:p14="http://schemas.microsoft.com/office/powerpoint/2010/main" val="36352551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758F1F-CB67-487F-B44F-7EEC6106F476}" type="datetimeFigureOut">
              <a:rPr lang="ru-RU" smtClean="0"/>
              <a:t>12.06.2023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DCF644-7645-45DF-859C-70A99309ABD2}" type="slidenum">
              <a:rPr lang="ru-RU" smtClean="0"/>
              <a:t>‹#›</a:t>
            </a:fld>
            <a:endParaRPr lang="ru-RU"/>
          </a:p>
        </p:txBody>
      </p:sp>
    </p:spTree>
    <p:extLst>
      <p:ext uri="{BB962C8B-B14F-4D97-AF65-F5344CB8AC3E}">
        <p14:creationId xmlns:p14="http://schemas.microsoft.com/office/powerpoint/2010/main" val="2559902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6DCF644-7645-45DF-859C-70A99309ABD2}" type="slidenum">
              <a:rPr lang="ru-RU" smtClean="0"/>
              <a:t>1</a:t>
            </a:fld>
            <a:endParaRPr lang="ru-RU"/>
          </a:p>
        </p:txBody>
      </p:sp>
    </p:spTree>
    <p:extLst>
      <p:ext uri="{BB962C8B-B14F-4D97-AF65-F5344CB8AC3E}">
        <p14:creationId xmlns:p14="http://schemas.microsoft.com/office/powerpoint/2010/main" val="3334992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6DCF644-7645-45DF-859C-70A99309ABD2}" type="slidenum">
              <a:rPr lang="ru-RU" smtClean="0"/>
              <a:pPr/>
              <a:t>33</a:t>
            </a:fld>
            <a:endParaRPr lang="ru-RU"/>
          </a:p>
        </p:txBody>
      </p:sp>
    </p:spTree>
    <p:extLst>
      <p:ext uri="{BB962C8B-B14F-4D97-AF65-F5344CB8AC3E}">
        <p14:creationId xmlns:p14="http://schemas.microsoft.com/office/powerpoint/2010/main" val="2133046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6DCF644-7645-45DF-859C-70A99309ABD2}" type="slidenum">
              <a:rPr lang="ru-RU" smtClean="0"/>
              <a:pPr/>
              <a:t>34</a:t>
            </a:fld>
            <a:endParaRPr lang="ru-RU"/>
          </a:p>
        </p:txBody>
      </p:sp>
    </p:spTree>
    <p:extLst>
      <p:ext uri="{BB962C8B-B14F-4D97-AF65-F5344CB8AC3E}">
        <p14:creationId xmlns:p14="http://schemas.microsoft.com/office/powerpoint/2010/main" val="21330466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4C71EC6-210F-42DE-9C53-41977AD35B3D}" type="datetimeFigureOut">
              <a:rPr lang="ru-RU" smtClean="0"/>
              <a:pPr/>
              <a:t>12.06.2023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pic>
        <p:nvPicPr>
          <p:cNvPr id="7" name="Picture 2" descr="C:\Users\ПК\Desktop\Алия апай презентация.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43" y="10765"/>
            <a:ext cx="9150351" cy="969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pPr/>
              <a:t>12.06.2023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pic>
        <p:nvPicPr>
          <p:cNvPr id="7" name="Picture 2" descr="C:\Users\ПК\Desktop\Алия апай презентация.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43" y="10765"/>
            <a:ext cx="9150351" cy="969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pPr/>
              <a:t>12.06.2023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pic>
        <p:nvPicPr>
          <p:cNvPr id="7" name="Picture 2" descr="C:\Users\ПК\Desktop\Алия апай презентация.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rot="5400000">
            <a:off x="5347867" y="3065516"/>
            <a:ext cx="6858000" cy="7269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628560" y="365040"/>
            <a:ext cx="7886430" cy="1325160"/>
          </a:xfrm>
          <a:prstGeom prst="rect">
            <a:avLst/>
          </a:prstGeom>
        </p:spPr>
        <p:txBody>
          <a:bodyPr lIns="0" tIns="0" rIns="0" bIns="0" anchor="ctr">
            <a:noAutofit/>
          </a:bodyPr>
          <a:lstStyle/>
          <a:p>
            <a:endParaRPr lang="ru-RU" sz="1350" b="0" strike="noStrike" spc="-1">
              <a:solidFill>
                <a:srgbClr val="000000"/>
              </a:solidFill>
              <a:latin typeface="Calibri"/>
            </a:endParaRPr>
          </a:p>
        </p:txBody>
      </p:sp>
      <p:sp>
        <p:nvSpPr>
          <p:cNvPr id="47" name="PlaceHolder 2"/>
          <p:cNvSpPr>
            <a:spLocks noGrp="1"/>
          </p:cNvSpPr>
          <p:nvPr>
            <p:ph type="subTitle"/>
          </p:nvPr>
        </p:nvSpPr>
        <p:spPr>
          <a:xfrm>
            <a:off x="628560" y="1825560"/>
            <a:ext cx="7886430" cy="4350960"/>
          </a:xfrm>
          <a:prstGeom prst="rect">
            <a:avLst/>
          </a:prstGeom>
        </p:spPr>
        <p:txBody>
          <a:bodyPr lIns="0" tIns="0" rIns="0" bIns="0" anchor="ctr">
            <a:noAutofit/>
          </a:bodyPr>
          <a:lstStyle/>
          <a:p>
            <a:pPr algn="ctr"/>
            <a:endParaRPr lang="ru-RU" sz="2400" b="0" strike="noStrike" spc="-1">
              <a:latin typeface="Arial"/>
            </a:endParaRPr>
          </a:p>
        </p:txBody>
      </p:sp>
    </p:spTree>
    <p:extLst>
      <p:ext uri="{BB962C8B-B14F-4D97-AF65-F5344CB8AC3E}">
        <p14:creationId xmlns:p14="http://schemas.microsoft.com/office/powerpoint/2010/main" val="3153024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pPr/>
              <a:t>12.06.2023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pic>
        <p:nvPicPr>
          <p:cNvPr id="7" name="Picture 2" descr="C:\Users\ПК\Desktop\Алия апай презентация.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43" y="10765"/>
            <a:ext cx="9150351" cy="969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12.06.2023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pic>
        <p:nvPicPr>
          <p:cNvPr id="7" name="Picture 2" descr="C:\Users\ПК\Desktop\Алия апай презентация.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43" y="10765"/>
            <a:ext cx="9150351" cy="969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C71EC6-210F-42DE-9C53-41977AD35B3D}" type="datetimeFigureOut">
              <a:rPr lang="ru-RU" smtClean="0"/>
              <a:pPr/>
              <a:t>12.06.2023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pic>
        <p:nvPicPr>
          <p:cNvPr id="8" name="Picture 2" descr="C:\Users\ПК\Desktop\Алия апай презентация.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43" y="10765"/>
            <a:ext cx="9150351" cy="969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4C71EC6-210F-42DE-9C53-41977AD35B3D}" type="datetimeFigureOut">
              <a:rPr lang="ru-RU" smtClean="0"/>
              <a:pPr/>
              <a:t>12.06.2023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pic>
        <p:nvPicPr>
          <p:cNvPr id="10" name="Picture 2" descr="C:\Users\ПК\Desktop\Алия апай презентация.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43" y="10765"/>
            <a:ext cx="9150351" cy="969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C71EC6-210F-42DE-9C53-41977AD35B3D}" type="datetimeFigureOut">
              <a:rPr lang="ru-RU" smtClean="0"/>
              <a:pPr/>
              <a:t>12.06.2023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pic>
        <p:nvPicPr>
          <p:cNvPr id="6" name="Picture 2" descr="C:\Users\ПК\Desktop\Алия апай презентация.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43" y="10765"/>
            <a:ext cx="9150351" cy="969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12.06.2023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pic>
        <p:nvPicPr>
          <p:cNvPr id="5" name="Picture 2" descr="C:\Users\ПК\Desktop\Алия апай презентация.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43" y="10765"/>
            <a:ext cx="9150351" cy="969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12.06.2023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pic>
        <p:nvPicPr>
          <p:cNvPr id="8" name="Picture 2" descr="C:\Users\ПК\Desktop\Алия апай презентация.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43" y="10765"/>
            <a:ext cx="9150351" cy="969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12.06.2023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pic>
        <p:nvPicPr>
          <p:cNvPr id="8" name="Picture 2" descr="C:\Users\ПК\Desktop\Алия апай презентация.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43" y="10765"/>
            <a:ext cx="9150351" cy="969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12.06.2023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pic>
        <p:nvPicPr>
          <p:cNvPr id="7" name="Picture 2" descr="C:\Users\ПК\Desktop\Алия апай презентация.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4343" y="10765"/>
            <a:ext cx="9150351" cy="969963"/>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3.jpg"/><Relationship Id="rId7"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https://lib.ayu.edu.kz/2022/05/16/bilim-beru-sapasyn-qamtamasyz-etu-bojynsha-iii-orta-azijalyq-halyqaralyq-forumy-otti-2-2-2-2-2-2-2-2-2-2-2-2-2-2-2-2-2-2-2-2-2-2-3-2-2-2-2-2-2-2-2-2-2-2-2-2-2-2-2-2-2-2-2-2-2-2-2-2-2-2-2-2-2-2-2/" TargetMode="External"/><Relationship Id="rId4" Type="http://schemas.openxmlformats.org/officeDocument/2006/relationships/image" Target="../media/image24.jpeg"/><Relationship Id="rId9"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chart" Target="../charts/chart2.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2.xml"/><Relationship Id="rId5" Type="http://schemas.openxmlformats.org/officeDocument/2006/relationships/image" Target="../media/image48.jpeg"/><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1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1.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1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68.jpeg"/><Relationship Id="rId1" Type="http://schemas.openxmlformats.org/officeDocument/2006/relationships/slideLayout" Target="../slideLayouts/slideLayout1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27.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1.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28.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diagramLayout" Target="../diagrams/layout10.xml"/><Relationship Id="rId7" Type="http://schemas.openxmlformats.org/officeDocument/2006/relationships/image" Target="../media/image91.jpeg"/><Relationship Id="rId2" Type="http://schemas.openxmlformats.org/officeDocument/2006/relationships/diagramData" Target="../diagrams/data10.xml"/><Relationship Id="rId1" Type="http://schemas.openxmlformats.org/officeDocument/2006/relationships/slideLayout" Target="../slideLayouts/slideLayout12.xml"/><Relationship Id="rId6" Type="http://schemas.microsoft.com/office/2007/relationships/diagramDrawing" Target="../diagrams/drawing10.xml"/><Relationship Id="rId11" Type="http://schemas.openxmlformats.org/officeDocument/2006/relationships/image" Target="../media/image95.jpeg"/><Relationship Id="rId5" Type="http://schemas.openxmlformats.org/officeDocument/2006/relationships/diagramColors" Target="../diagrams/colors10.xml"/><Relationship Id="rId10" Type="http://schemas.openxmlformats.org/officeDocument/2006/relationships/image" Target="../media/image94.jpeg"/><Relationship Id="rId4" Type="http://schemas.openxmlformats.org/officeDocument/2006/relationships/diagramQuickStyle" Target="../diagrams/quickStyle10.xml"/><Relationship Id="rId9" Type="http://schemas.openxmlformats.org/officeDocument/2006/relationships/image" Target="../media/image93.jpe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18" Type="http://schemas.openxmlformats.org/officeDocument/2006/relationships/diagramLayout" Target="../diagrams/layout7.xml"/><Relationship Id="rId26" Type="http://schemas.microsoft.com/office/2007/relationships/diagramDrawing" Target="../diagrams/drawing8.xml"/><Relationship Id="rId3" Type="http://schemas.openxmlformats.org/officeDocument/2006/relationships/diagramLayout" Target="../diagrams/layout4.xml"/><Relationship Id="rId21" Type="http://schemas.microsoft.com/office/2007/relationships/diagramDrawing" Target="../diagrams/drawing7.xml"/><Relationship Id="rId7" Type="http://schemas.openxmlformats.org/officeDocument/2006/relationships/diagramData" Target="../diagrams/data5.xml"/><Relationship Id="rId12" Type="http://schemas.openxmlformats.org/officeDocument/2006/relationships/diagramData" Target="../diagrams/data6.xml"/><Relationship Id="rId17" Type="http://schemas.openxmlformats.org/officeDocument/2006/relationships/diagramData" Target="../diagrams/data7.xml"/><Relationship Id="rId25" Type="http://schemas.openxmlformats.org/officeDocument/2006/relationships/diagramColors" Target="../diagrams/colors8.xml"/><Relationship Id="rId2" Type="http://schemas.openxmlformats.org/officeDocument/2006/relationships/diagramData" Target="../diagrams/data4.xml"/><Relationship Id="rId16" Type="http://schemas.microsoft.com/office/2007/relationships/diagramDrawing" Target="../diagrams/drawing6.xml"/><Relationship Id="rId20" Type="http://schemas.openxmlformats.org/officeDocument/2006/relationships/diagramColors" Target="../diagrams/colors7.xml"/><Relationship Id="rId1" Type="http://schemas.openxmlformats.org/officeDocument/2006/relationships/slideLayout" Target="../slideLayouts/slideLayout12.xml"/><Relationship Id="rId6" Type="http://schemas.microsoft.com/office/2007/relationships/diagramDrawing" Target="../diagrams/drawing4.xml"/><Relationship Id="rId11" Type="http://schemas.microsoft.com/office/2007/relationships/diagramDrawing" Target="../diagrams/drawing5.xml"/><Relationship Id="rId24" Type="http://schemas.openxmlformats.org/officeDocument/2006/relationships/diagramQuickStyle" Target="../diagrams/quickStyle8.xml"/><Relationship Id="rId5" Type="http://schemas.openxmlformats.org/officeDocument/2006/relationships/diagramColors" Target="../diagrams/colors4.xml"/><Relationship Id="rId15" Type="http://schemas.openxmlformats.org/officeDocument/2006/relationships/diagramColors" Target="../diagrams/colors6.xml"/><Relationship Id="rId23" Type="http://schemas.openxmlformats.org/officeDocument/2006/relationships/diagramLayout" Target="../diagrams/layout8.xml"/><Relationship Id="rId10" Type="http://schemas.openxmlformats.org/officeDocument/2006/relationships/diagramColors" Target="../diagrams/colors5.xml"/><Relationship Id="rId19" Type="http://schemas.openxmlformats.org/officeDocument/2006/relationships/diagramQuickStyle" Target="../diagrams/quickStyle7.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 Id="rId22" Type="http://schemas.openxmlformats.org/officeDocument/2006/relationships/diagramData" Target="../diagrams/data8.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2.xml"/><Relationship Id="rId5" Type="http://schemas.openxmlformats.org/officeDocument/2006/relationships/image" Target="../media/image105.jpeg"/><Relationship Id="rId4" Type="http://schemas.openxmlformats.org/officeDocument/2006/relationships/image" Target="../media/image104.png"/></Relationships>
</file>

<file path=ppt/slides/_rels/slide3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jpeg"/><Relationship Id="rId7" Type="http://schemas.openxmlformats.org/officeDocument/2006/relationships/image" Target="../media/image111.png"/><Relationship Id="rId2" Type="http://schemas.openxmlformats.org/officeDocument/2006/relationships/image" Target="../media/image106.jpeg"/><Relationship Id="rId1" Type="http://schemas.openxmlformats.org/officeDocument/2006/relationships/slideLayout" Target="../slideLayouts/slideLayout12.xml"/><Relationship Id="rId6" Type="http://schemas.openxmlformats.org/officeDocument/2006/relationships/image" Target="../media/image110.jpeg"/><Relationship Id="rId11" Type="http://schemas.openxmlformats.org/officeDocument/2006/relationships/image" Target="../media/image115.jpeg"/><Relationship Id="rId5" Type="http://schemas.openxmlformats.org/officeDocument/2006/relationships/image" Target="../media/image109.jpeg"/><Relationship Id="rId10" Type="http://schemas.openxmlformats.org/officeDocument/2006/relationships/image" Target="../media/image114.jpeg"/><Relationship Id="rId4" Type="http://schemas.openxmlformats.org/officeDocument/2006/relationships/image" Target="../media/image108.jpeg"/><Relationship Id="rId9" Type="http://schemas.openxmlformats.org/officeDocument/2006/relationships/image" Target="../media/image113.jpeg"/></Relationships>
</file>

<file path=ppt/slides/_rels/slide3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3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3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xml"/><Relationship Id="rId5" Type="http://schemas.openxmlformats.org/officeDocument/2006/relationships/image" Target="../media/image125.png"/><Relationship Id="rId4" Type="http://schemas.openxmlformats.org/officeDocument/2006/relationships/image" Target="../media/image124.png"/></Relationships>
</file>

<file path=ppt/slides/_rels/slide36.xml.rels><?xml version="1.0" encoding="UTF-8" standalone="yes"?>
<Relationships xmlns="http://schemas.openxmlformats.org/package/2006/relationships"><Relationship Id="rId8" Type="http://schemas.openxmlformats.org/officeDocument/2006/relationships/image" Target="../media/image132.jpeg"/><Relationship Id="rId13" Type="http://schemas.openxmlformats.org/officeDocument/2006/relationships/image" Target="../media/image137.jpeg"/><Relationship Id="rId3" Type="http://schemas.openxmlformats.org/officeDocument/2006/relationships/image" Target="../media/image127.jpeg"/><Relationship Id="rId7" Type="http://schemas.openxmlformats.org/officeDocument/2006/relationships/image" Target="../media/image131.jpeg"/><Relationship Id="rId12" Type="http://schemas.openxmlformats.org/officeDocument/2006/relationships/image" Target="../media/image136.jpeg"/><Relationship Id="rId2" Type="http://schemas.openxmlformats.org/officeDocument/2006/relationships/image" Target="../media/image126.jpeg"/><Relationship Id="rId1" Type="http://schemas.openxmlformats.org/officeDocument/2006/relationships/slideLayout" Target="../slideLayouts/slideLayout1.xml"/><Relationship Id="rId6" Type="http://schemas.openxmlformats.org/officeDocument/2006/relationships/image" Target="../media/image130.jpeg"/><Relationship Id="rId11" Type="http://schemas.openxmlformats.org/officeDocument/2006/relationships/image" Target="../media/image135.jpeg"/><Relationship Id="rId5" Type="http://schemas.openxmlformats.org/officeDocument/2006/relationships/image" Target="../media/image129.jpeg"/><Relationship Id="rId10" Type="http://schemas.openxmlformats.org/officeDocument/2006/relationships/image" Target="../media/image134.jpeg"/><Relationship Id="rId4" Type="http://schemas.openxmlformats.org/officeDocument/2006/relationships/image" Target="../media/image128.jpeg"/><Relationship Id="rId9" Type="http://schemas.openxmlformats.org/officeDocument/2006/relationships/image" Target="../media/image133.jpeg"/><Relationship Id="rId14" Type="http://schemas.openxmlformats.org/officeDocument/2006/relationships/image" Target="../media/image138.jpeg"/></Relationships>
</file>

<file path=ppt/slides/_rels/slide3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g"/><Relationship Id="rId1" Type="http://schemas.openxmlformats.org/officeDocument/2006/relationships/slideLayout" Target="../slideLayouts/slideLayout1.xml"/><Relationship Id="rId4" Type="http://schemas.openxmlformats.org/officeDocument/2006/relationships/image" Target="../media/image142.png"/></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image" Target="../media/image14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151.jpeg"/><Relationship Id="rId13" Type="http://schemas.openxmlformats.org/officeDocument/2006/relationships/image" Target="../media/image156.jpeg"/><Relationship Id="rId3" Type="http://schemas.openxmlformats.org/officeDocument/2006/relationships/image" Target="../media/image146.jpeg"/><Relationship Id="rId7" Type="http://schemas.openxmlformats.org/officeDocument/2006/relationships/image" Target="../media/image150.jpeg"/><Relationship Id="rId12" Type="http://schemas.openxmlformats.org/officeDocument/2006/relationships/image" Target="../media/image155.jpeg"/><Relationship Id="rId2" Type="http://schemas.openxmlformats.org/officeDocument/2006/relationships/image" Target="../media/image145.jpeg"/><Relationship Id="rId1" Type="http://schemas.openxmlformats.org/officeDocument/2006/relationships/slideLayout" Target="../slideLayouts/slideLayout1.xml"/><Relationship Id="rId6" Type="http://schemas.openxmlformats.org/officeDocument/2006/relationships/image" Target="../media/image149.jpeg"/><Relationship Id="rId11" Type="http://schemas.openxmlformats.org/officeDocument/2006/relationships/image" Target="../media/image154.jpeg"/><Relationship Id="rId5" Type="http://schemas.openxmlformats.org/officeDocument/2006/relationships/image" Target="../media/image148.jpeg"/><Relationship Id="rId15" Type="http://schemas.openxmlformats.org/officeDocument/2006/relationships/image" Target="../media/image158.jpeg"/><Relationship Id="rId10" Type="http://schemas.openxmlformats.org/officeDocument/2006/relationships/image" Target="../media/image153.jpeg"/><Relationship Id="rId4" Type="http://schemas.openxmlformats.org/officeDocument/2006/relationships/image" Target="../media/image147.jpeg"/><Relationship Id="rId9" Type="http://schemas.openxmlformats.org/officeDocument/2006/relationships/image" Target="../media/image152.jpeg"/><Relationship Id="rId14" Type="http://schemas.openxmlformats.org/officeDocument/2006/relationships/image" Target="../media/image157.jpeg"/></Relationships>
</file>

<file path=ppt/slides/_rels/slide4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1.jpeg"/><Relationship Id="rId7" Type="http://schemas.openxmlformats.org/officeDocument/2006/relationships/image" Target="../media/image165.jpeg"/><Relationship Id="rId2" Type="http://schemas.openxmlformats.org/officeDocument/2006/relationships/image" Target="../media/image160.jpeg"/><Relationship Id="rId1" Type="http://schemas.openxmlformats.org/officeDocument/2006/relationships/slideLayout" Target="../slideLayouts/slideLayout1.xml"/><Relationship Id="rId6" Type="http://schemas.openxmlformats.org/officeDocument/2006/relationships/image" Target="../media/image164.jpeg"/><Relationship Id="rId5" Type="http://schemas.openxmlformats.org/officeDocument/2006/relationships/image" Target="../media/image163.jpeg"/><Relationship Id="rId10" Type="http://schemas.openxmlformats.org/officeDocument/2006/relationships/image" Target="../media/image168.png"/><Relationship Id="rId4" Type="http://schemas.openxmlformats.org/officeDocument/2006/relationships/image" Target="../media/image162.jpeg"/><Relationship Id="rId9" Type="http://schemas.openxmlformats.org/officeDocument/2006/relationships/image" Target="../media/image167.jpeg"/></Relationships>
</file>

<file path=ppt/slides/_rels/slide46.xml.rels><?xml version="1.0" encoding="UTF-8" standalone="yes"?>
<Relationships xmlns="http://schemas.openxmlformats.org/package/2006/relationships"><Relationship Id="rId3" Type="http://schemas.openxmlformats.org/officeDocument/2006/relationships/image" Target="../media/image170.jpeg"/><Relationship Id="rId7" Type="http://schemas.openxmlformats.org/officeDocument/2006/relationships/image" Target="../media/image174.jpeg"/><Relationship Id="rId2" Type="http://schemas.openxmlformats.org/officeDocument/2006/relationships/image" Target="../media/image169.jpeg"/><Relationship Id="rId1" Type="http://schemas.openxmlformats.org/officeDocument/2006/relationships/slideLayout" Target="../slideLayouts/slideLayout1.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s>
</file>

<file path=ppt/slides/_rels/slide47.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image" Target="../media/image176.png"/><Relationship Id="rId7" Type="http://schemas.openxmlformats.org/officeDocument/2006/relationships/image" Target="../media/image180.jpeg"/><Relationship Id="rId2" Type="http://schemas.openxmlformats.org/officeDocument/2006/relationships/image" Target="../media/image175.png"/><Relationship Id="rId1" Type="http://schemas.openxmlformats.org/officeDocument/2006/relationships/slideLayout" Target="../slideLayouts/slideLayout12.xml"/><Relationship Id="rId6" Type="http://schemas.openxmlformats.org/officeDocument/2006/relationships/image" Target="../media/image179.jpeg"/><Relationship Id="rId5" Type="http://schemas.openxmlformats.org/officeDocument/2006/relationships/image" Target="../media/image178.jpeg"/><Relationship Id="rId4" Type="http://schemas.openxmlformats.org/officeDocument/2006/relationships/image" Target="../media/image177.jpeg"/></Relationships>
</file>

<file path=ppt/slides/_rels/slide48.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1.xml"/><Relationship Id="rId4" Type="http://schemas.openxmlformats.org/officeDocument/2006/relationships/image" Target="../media/image184.jpeg"/></Relationships>
</file>

<file path=ppt/slides/_rels/slide49.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7.xml"/><Relationship Id="rId4" Type="http://schemas.openxmlformats.org/officeDocument/2006/relationships/image" Target="../media/image187.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2.xml"/><Relationship Id="rId4" Type="http://schemas.openxmlformats.org/officeDocument/2006/relationships/image" Target="../media/image202.png"/></Relationships>
</file>

<file path=ppt/slides/_rels/slide57.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1.xml"/><Relationship Id="rId5" Type="http://schemas.openxmlformats.org/officeDocument/2006/relationships/image" Target="../media/image206.jpeg"/><Relationship Id="rId4" Type="http://schemas.openxmlformats.org/officeDocument/2006/relationships/image" Target="../media/image205.jpeg"/></Relationships>
</file>

<file path=ppt/slides/_rels/slide58.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1.xml"/><Relationship Id="rId5" Type="http://schemas.openxmlformats.org/officeDocument/2006/relationships/image" Target="../media/image210.jpeg"/><Relationship Id="rId4" Type="http://schemas.openxmlformats.org/officeDocument/2006/relationships/image" Target="../media/image209.jpeg"/></Relationships>
</file>

<file path=ppt/slides/_rels/slide59.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jpeg"/><Relationship Id="rId1" Type="http://schemas.openxmlformats.org/officeDocument/2006/relationships/slideLayout" Target="../slideLayouts/slideLayout2.xml"/><Relationship Id="rId4" Type="http://schemas.openxmlformats.org/officeDocument/2006/relationships/image" Target="../media/image215.jpeg"/></Relationships>
</file>

<file path=ppt/slides/_rels/slide61.xml.rels><?xml version="1.0" encoding="UTF-8" standalone="yes"?>
<Relationships xmlns="http://schemas.openxmlformats.org/package/2006/relationships"><Relationship Id="rId3" Type="http://schemas.openxmlformats.org/officeDocument/2006/relationships/image" Target="../media/image217.jpg"/><Relationship Id="rId2" Type="http://schemas.openxmlformats.org/officeDocument/2006/relationships/image" Target="../media/image216.jpeg"/><Relationship Id="rId1" Type="http://schemas.openxmlformats.org/officeDocument/2006/relationships/slideLayout" Target="../slideLayouts/slideLayout2.xml"/><Relationship Id="rId5" Type="http://schemas.openxmlformats.org/officeDocument/2006/relationships/image" Target="../media/image219.jpg"/><Relationship Id="rId4" Type="http://schemas.openxmlformats.org/officeDocument/2006/relationships/image" Target="../media/image218.jpeg"/></Relationships>
</file>

<file path=ppt/slides/_rels/slide62.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2.xml"/><Relationship Id="rId5" Type="http://schemas.openxmlformats.org/officeDocument/2006/relationships/image" Target="../media/image227.jpeg"/><Relationship Id="rId4" Type="http://schemas.openxmlformats.org/officeDocument/2006/relationships/image" Target="../media/image226.jpeg"/></Relationships>
</file>

<file path=ppt/slides/_rels/slide65.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jpeg"/><Relationship Id="rId1" Type="http://schemas.openxmlformats.org/officeDocument/2006/relationships/slideLayout" Target="../slideLayouts/slideLayout2.xml"/><Relationship Id="rId5" Type="http://schemas.openxmlformats.org/officeDocument/2006/relationships/image" Target="../media/image235.jpeg"/><Relationship Id="rId4" Type="http://schemas.openxmlformats.org/officeDocument/2006/relationships/image" Target="../media/image234.jpeg"/></Relationships>
</file>

<file path=ppt/slides/_rels/slide68.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6.jpeg"/><Relationship Id="rId1" Type="http://schemas.openxmlformats.org/officeDocument/2006/relationships/slideLayout" Target="../slideLayouts/slideLayout2.xml"/><Relationship Id="rId5" Type="http://schemas.openxmlformats.org/officeDocument/2006/relationships/image" Target="../media/image239.jpeg"/><Relationship Id="rId4" Type="http://schemas.openxmlformats.org/officeDocument/2006/relationships/image" Target="../media/image238.jpeg"/></Relationships>
</file>

<file path=ppt/slides/_rels/slide69.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image" Target="../media/image24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245.jpeg"/><Relationship Id="rId1" Type="http://schemas.openxmlformats.org/officeDocument/2006/relationships/slideLayout" Target="../slideLayouts/slideLayout2.xml"/><Relationship Id="rId5" Type="http://schemas.openxmlformats.org/officeDocument/2006/relationships/image" Target="../media/image248.jpeg"/><Relationship Id="rId4" Type="http://schemas.openxmlformats.org/officeDocument/2006/relationships/image" Target="../media/image247.jpeg"/></Relationships>
</file>

<file path=ppt/slides/_rels/slide73.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2.xml"/><Relationship Id="rId5" Type="http://schemas.openxmlformats.org/officeDocument/2006/relationships/image" Target="../media/image252.png"/><Relationship Id="rId4" Type="http://schemas.openxmlformats.org/officeDocument/2006/relationships/image" Target="../media/image251.png"/></Relationships>
</file>

<file path=ppt/slides/_rels/slide74.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53.jpeg"/><Relationship Id="rId1" Type="http://schemas.openxmlformats.org/officeDocument/2006/relationships/slideLayout" Target="../slideLayouts/slideLayout2.xml"/><Relationship Id="rId5" Type="http://schemas.openxmlformats.org/officeDocument/2006/relationships/image" Target="../media/image256.jpeg"/><Relationship Id="rId4" Type="http://schemas.openxmlformats.org/officeDocument/2006/relationships/image" Target="../media/image255.jpeg"/></Relationships>
</file>

<file path=ppt/slides/_rels/slide75.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image" Target="../media/image257.jpeg"/><Relationship Id="rId1" Type="http://schemas.openxmlformats.org/officeDocument/2006/relationships/slideLayout" Target="../slideLayouts/slideLayout7.xml"/><Relationship Id="rId4" Type="http://schemas.openxmlformats.org/officeDocument/2006/relationships/image" Target="../media/image259.jpeg"/></Relationships>
</file>

<file path=ppt/slides/_rels/slide76.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image" Target="../media/image26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image" Target="../media/image262.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Прямоугольник 3"/>
          <p:cNvSpPr/>
          <p:nvPr/>
        </p:nvSpPr>
        <p:spPr>
          <a:xfrm>
            <a:off x="478920" y="2459504"/>
            <a:ext cx="8186159" cy="1938992"/>
          </a:xfrm>
          <a:prstGeom prst="rect">
            <a:avLst/>
          </a:prstGeom>
        </p:spPr>
        <p:txBody>
          <a:bodyPr wrap="square">
            <a:spAutoFit/>
          </a:bodyPr>
          <a:lstStyle/>
          <a:p>
            <a:pPr algn="ctr"/>
            <a:r>
              <a:rPr lang="kk-KZ" sz="2400" b="1" dirty="0">
                <a:solidFill>
                  <a:srgbClr val="002060"/>
                </a:solidFill>
                <a:latin typeface="Times New Roman" panose="02020603050405020304" pitchFamily="18" charset="0"/>
                <a:cs typeface="Times New Roman" panose="02020603050405020304" pitchFamily="18" charset="0"/>
              </a:rPr>
              <a:t>ҚОЖА АХМЕТ ЯСАУИ АТЫНДАҒЫ ХАЛЫҚАРАЛЫҚ ҚАЗАҚ-ТҮРІК УНИВЕРСИТЕТІ РЕКТОРЫНЫҢ</a:t>
            </a:r>
          </a:p>
          <a:p>
            <a:pPr algn="ctr"/>
            <a:r>
              <a:rPr lang="kk-KZ" sz="2400" b="1" dirty="0">
                <a:solidFill>
                  <a:srgbClr val="002060"/>
                </a:solidFill>
                <a:latin typeface="Times New Roman" panose="02020603050405020304" pitchFamily="18" charset="0"/>
                <a:cs typeface="Times New Roman" panose="02020603050405020304" pitchFamily="18" charset="0"/>
              </a:rPr>
              <a:t>2021-2022 ОҚУ ЖЫЛЫНДА АТҚАРЫЛҒАН</a:t>
            </a:r>
          </a:p>
          <a:p>
            <a:pPr algn="ctr"/>
            <a:r>
              <a:rPr lang="kk-KZ" sz="2400" b="1" dirty="0">
                <a:solidFill>
                  <a:srgbClr val="002060"/>
                </a:solidFill>
                <a:latin typeface="Times New Roman" panose="02020603050405020304" pitchFamily="18" charset="0"/>
                <a:cs typeface="Times New Roman" panose="02020603050405020304" pitchFamily="18" charset="0"/>
              </a:rPr>
              <a:t> ІС-ШАРАЛАРЫ ТУРАЛЫ </a:t>
            </a:r>
          </a:p>
          <a:p>
            <a:pPr algn="ctr"/>
            <a:r>
              <a:rPr lang="kk-KZ" sz="2400" b="1" dirty="0">
                <a:solidFill>
                  <a:srgbClr val="002060"/>
                </a:solidFill>
                <a:latin typeface="Times New Roman" panose="02020603050405020304" pitchFamily="18" charset="0"/>
                <a:cs typeface="Times New Roman" panose="02020603050405020304" pitchFamily="18" charset="0"/>
              </a:rPr>
              <a:t>ҰЖЫМ ЖӘНЕ ҚОҒАМ АЛДЫНДАҒЫ ЕСЕБІ</a:t>
            </a:r>
            <a:endParaRPr lang="ru-RU" sz="2400" b="1" dirty="0">
              <a:solidFill>
                <a:srgbClr val="00206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3510207" y="5877272"/>
            <a:ext cx="2627642" cy="369332"/>
          </a:xfrm>
          <a:prstGeom prst="rect">
            <a:avLst/>
          </a:prstGeom>
        </p:spPr>
        <p:txBody>
          <a:bodyPr wrap="none">
            <a:spAutoFit/>
          </a:bodyPr>
          <a:lstStyle/>
          <a:p>
            <a:pPr algn="ctr"/>
            <a:r>
              <a:rPr lang="kk-KZ" b="1" i="1" dirty="0">
                <a:solidFill>
                  <a:srgbClr val="002060"/>
                </a:solidFill>
                <a:latin typeface="Times New Roman" panose="02020603050405020304" pitchFamily="18" charset="0"/>
                <a:cs typeface="Times New Roman" panose="02020603050405020304" pitchFamily="18" charset="0"/>
              </a:rPr>
              <a:t>Түркістан қаласы, 202</a:t>
            </a:r>
            <a:r>
              <a:rPr lang="en-US" b="1" i="1" dirty="0">
                <a:solidFill>
                  <a:srgbClr val="002060"/>
                </a:solidFill>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224268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 xmlns:a16="http://schemas.microsoft.com/office/drawing/2014/main" id="{8B82CE4E-5750-4833-B002-ECEE4E294E5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55454" y="1709841"/>
            <a:ext cx="2548619" cy="2138632"/>
          </a:xfrm>
        </p:spPr>
      </p:pic>
      <p:pic>
        <p:nvPicPr>
          <p:cNvPr id="7" name="Рисунок 6">
            <a:extLst>
              <a:ext uri="{FF2B5EF4-FFF2-40B4-BE49-F238E27FC236}">
                <a16:creationId xmlns="" xmlns:a16="http://schemas.microsoft.com/office/drawing/2014/main" id="{9779BC6C-9915-42C5-9D64-667F70CC24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6342" y="4820815"/>
            <a:ext cx="2560673" cy="1919590"/>
          </a:xfrm>
          <a:prstGeom prst="rect">
            <a:avLst/>
          </a:prstGeom>
        </p:spPr>
      </p:pic>
      <p:pic>
        <p:nvPicPr>
          <p:cNvPr id="9" name="Рисунок 8">
            <a:extLst>
              <a:ext uri="{FF2B5EF4-FFF2-40B4-BE49-F238E27FC236}">
                <a16:creationId xmlns="" xmlns:a16="http://schemas.microsoft.com/office/drawing/2014/main" id="{7CE1E57F-C6E5-4020-B206-FA252A373E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4712" y="4820816"/>
            <a:ext cx="2774576" cy="1919591"/>
          </a:xfrm>
          <a:prstGeom prst="rect">
            <a:avLst/>
          </a:prstGeom>
        </p:spPr>
      </p:pic>
      <p:sp>
        <p:nvSpPr>
          <p:cNvPr id="10" name="Rectangle 2">
            <a:extLst>
              <a:ext uri="{FF2B5EF4-FFF2-40B4-BE49-F238E27FC236}">
                <a16:creationId xmlns="" xmlns:a16="http://schemas.microsoft.com/office/drawing/2014/main" id="{10F25FA9-567A-4C99-8E96-F2AD835464E2}"/>
              </a:ext>
            </a:extLst>
          </p:cNvPr>
          <p:cNvSpPr>
            <a:spLocks noChangeArrowheads="1"/>
          </p:cNvSpPr>
          <p:nvPr/>
        </p:nvSpPr>
        <p:spPr bwMode="auto">
          <a:xfrm>
            <a:off x="0" y="-415499"/>
            <a:ext cx="46166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ru-RU" alt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 name="Rectangle 3">
            <a:hlinkClick r:id="rId5"/>
            <a:extLst>
              <a:ext uri="{FF2B5EF4-FFF2-40B4-BE49-F238E27FC236}">
                <a16:creationId xmlns="" xmlns:a16="http://schemas.microsoft.com/office/drawing/2014/main" id="{E82DF35B-2145-433D-AB29-CAED28998483}"/>
              </a:ext>
            </a:extLst>
          </p:cNvPr>
          <p:cNvSpPr>
            <a:spLocks noChangeArrowheads="1"/>
          </p:cNvSpPr>
          <p:nvPr/>
        </p:nvSpPr>
        <p:spPr bwMode="auto">
          <a:xfrm>
            <a:off x="-25089" y="908720"/>
            <a:ext cx="4093033" cy="1231106"/>
          </a:xfrm>
          <a:prstGeom prst="rect">
            <a:avLst/>
          </a:prstGeom>
          <a:no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inor">
            <a:schemeClr val="dk1"/>
          </a:fontRef>
        </p:style>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ru-RU" sz="900" b="0" i="0" u="none" strike="noStrike" kern="1200" cap="none" spc="0" normalizeH="0" baseline="0" noProof="0" dirty="0">
                <a:ln>
                  <a:noFill/>
                </a:ln>
                <a:solidFill>
                  <a:srgbClr val="FFFFFF"/>
                </a:solidFill>
                <a:effectLst/>
                <a:uLnTx/>
                <a:uFillTx/>
                <a:latin typeface="inherit"/>
                <a:ea typeface="+mn-ea"/>
                <a:cs typeface="+mn-cs"/>
              </a:rPr>
              <a:t>  </a:t>
            </a:r>
            <a:r>
              <a:rPr kumimoji="0" lang="ru-RU" altLang="ru-RU" sz="700" b="0" i="0" u="none" strike="noStrike" kern="1200" cap="none" spc="0" normalizeH="0" baseline="0" noProof="0" dirty="0">
                <a:ln>
                  <a:noFill/>
                </a:ln>
                <a:solidFill>
                  <a:srgbClr val="FFFFFF"/>
                </a:solidFill>
                <a:effectLst/>
                <a:uLnTx/>
                <a:uFillTx/>
                <a:latin typeface="inherit"/>
                <a:ea typeface="+mn-ea"/>
                <a:cs typeface="+mn-cs"/>
              </a:rPr>
              <a:t>     </a:t>
            </a:r>
            <a:r>
              <a:rPr kumimoji="0" lang="ru-RU" altLang="ru-RU" sz="1600" b="0" i="0" u="none" strike="noStrike" kern="1200" cap="none" spc="0" normalizeH="0" baseline="0" noProof="0" dirty="0">
                <a:ln>
                  <a:noFill/>
                </a:ln>
                <a:solidFill>
                  <a:srgbClr val="FFFFFF"/>
                </a:solidFill>
                <a:effectLst/>
                <a:uLnTx/>
                <a:uFillTx/>
                <a:latin typeface="inherit"/>
                <a:ea typeface="+mn-ea"/>
                <a:cs typeface="+mn-cs"/>
              </a:rPr>
              <a:t>    </a:t>
            </a:r>
            <a:r>
              <a:rPr kumimoji="0" lang="ru-RU" altLang="ru-RU"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ru-RU" altLang="ru-RU"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Жоғары</a:t>
            </a:r>
            <a:r>
              <a:rPr kumimoji="0" lang="ru-RU" altLang="ru-RU"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altLang="ru-RU"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оқу</a:t>
            </a:r>
            <a:r>
              <a:rPr kumimoji="0" lang="ru-RU" altLang="ru-RU"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altLang="ru-RU"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орындары</a:t>
            </a:r>
            <a:r>
              <a:rPr kumimoji="0" lang="ru-RU" altLang="ru-RU"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altLang="ru-RU"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кітапханаларының</a:t>
            </a:r>
            <a:r>
              <a:rPr kumimoji="0" lang="ru-RU" altLang="ru-RU"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altLang="ru-RU"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дамуының</a:t>
            </a:r>
            <a:r>
              <a:rPr kumimoji="0" lang="ru-RU" altLang="ru-RU"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altLang="ru-RU"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заманауи</a:t>
            </a:r>
            <a:r>
              <a:rPr kumimoji="0" lang="ru-RU" altLang="ru-RU"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altLang="ru-RU"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әлемдік</a:t>
            </a:r>
            <a:r>
              <a:rPr kumimoji="0" lang="ru-RU" altLang="ru-RU"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altLang="ru-RU"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трендтері</a:t>
            </a:r>
            <a:r>
              <a:rPr kumimoji="0" lang="ru-RU" altLang="ru-RU"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altLang="ru-RU"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тақырыбында</a:t>
            </a:r>
            <a:r>
              <a:rPr kumimoji="0" lang="ru-RU" altLang="ru-RU"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10-шы </a:t>
            </a:r>
            <a:r>
              <a:rPr kumimoji="0" lang="ru-RU" altLang="ru-RU"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халықаралық</a:t>
            </a:r>
            <a:r>
              <a:rPr kumimoji="0" lang="ru-RU" altLang="ru-RU"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altLang="ru-RU"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ғылыми-тәжірибелік</a:t>
            </a:r>
            <a:r>
              <a:rPr kumimoji="0" lang="ru-RU" altLang="ru-RU"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конференция </a:t>
            </a:r>
            <a:endParaRPr kumimoji="0" lang="ru-RU" altLang="ru-RU"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028" name="Picture 4" descr="https://lib.ayu.edu.kz/wp-content/plugins/polylang1/flags/kz.png">
            <a:extLst>
              <a:ext uri="{FF2B5EF4-FFF2-40B4-BE49-F238E27FC236}">
                <a16:creationId xmlns="" xmlns:a16="http://schemas.microsoft.com/office/drawing/2014/main" id="{231AD79F-1780-457B-84CE-55DD323C59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 y="-830263"/>
            <a:ext cx="128588" cy="1143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lib.ayu.edu.kz/wp-content/uploads/2022/05/279466517_2090574754456164_4038191036697200720_n.jpg">
            <a:extLst>
              <a:ext uri="{FF2B5EF4-FFF2-40B4-BE49-F238E27FC236}">
                <a16:creationId xmlns="" xmlns:a16="http://schemas.microsoft.com/office/drawing/2014/main" id="{3ED291B3-923B-4C68-AFC5-A4868E6854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0" y="2194920"/>
            <a:ext cx="3184437" cy="1954160"/>
          </a:xfrm>
          <a:prstGeom prst="rect">
            <a:avLst/>
          </a:prstGeom>
          <a:noFill/>
          <a:extLst>
            <a:ext uri="{909E8E84-426E-40DD-AFC4-6F175D3DCCD1}">
              <a14:hiddenFill xmlns:a14="http://schemas.microsoft.com/office/drawing/2010/main">
                <a:solidFill>
                  <a:srgbClr val="FFFFFF"/>
                </a:solidFill>
              </a14:hiddenFill>
            </a:ext>
          </a:extLst>
        </p:spPr>
      </p:pic>
      <p:pic>
        <p:nvPicPr>
          <p:cNvPr id="15" name="Рисунок 14">
            <a:extLst>
              <a:ext uri="{FF2B5EF4-FFF2-40B4-BE49-F238E27FC236}">
                <a16:creationId xmlns="" xmlns:a16="http://schemas.microsoft.com/office/drawing/2014/main" id="{24E6E8AF-0511-49B8-89E3-59CF9B7DD7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2830" y="4821027"/>
            <a:ext cx="2774576" cy="1920341"/>
          </a:xfrm>
          <a:prstGeom prst="rect">
            <a:avLst/>
          </a:prstGeom>
        </p:spPr>
      </p:pic>
      <p:sp>
        <p:nvSpPr>
          <p:cNvPr id="16" name="Прямоугольник 15">
            <a:extLst>
              <a:ext uri="{FF2B5EF4-FFF2-40B4-BE49-F238E27FC236}">
                <a16:creationId xmlns="" xmlns:a16="http://schemas.microsoft.com/office/drawing/2014/main" id="{DDD3FF9E-4517-404E-AA20-B48CF7FB3BCA}"/>
              </a:ext>
            </a:extLst>
          </p:cNvPr>
          <p:cNvSpPr/>
          <p:nvPr/>
        </p:nvSpPr>
        <p:spPr>
          <a:xfrm>
            <a:off x="3792669" y="1251409"/>
            <a:ext cx="4973544" cy="40011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ru-RU"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altLang="ru-RU"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Ақпарат</a:t>
            </a:r>
            <a:r>
              <a:rPr kumimoji="0" lang="ru-RU" altLang="ru-RU"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altLang="ru-RU"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күні</a:t>
            </a:r>
            <a:endParaRPr kumimoji="0" lang="ru-RU" altLang="ru-RU"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Прямоугольник 16">
            <a:extLst>
              <a:ext uri="{FF2B5EF4-FFF2-40B4-BE49-F238E27FC236}">
                <a16:creationId xmlns="" xmlns:a16="http://schemas.microsoft.com/office/drawing/2014/main" id="{D8560B09-7C48-4C36-B7C1-3F2B03F38E95}"/>
              </a:ext>
            </a:extLst>
          </p:cNvPr>
          <p:cNvSpPr/>
          <p:nvPr/>
        </p:nvSpPr>
        <p:spPr>
          <a:xfrm>
            <a:off x="177079" y="4192209"/>
            <a:ext cx="2652778" cy="646331"/>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ru-RU"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altLang="ru-RU"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Түркия</a:t>
            </a:r>
            <a:r>
              <a:rPr kumimoji="0" lang="ru-RU" altLang="ru-RU"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altLang="ru-RU"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кітапхана</a:t>
            </a:r>
            <a:r>
              <a:rPr kumimoji="0" lang="ru-RU" altLang="ru-RU"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ru-RU"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басшыларымен</a:t>
            </a:r>
            <a:r>
              <a:rPr kumimoji="0" lang="ru-RU" altLang="ru-RU"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altLang="ru-RU"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кездесу</a:t>
            </a:r>
            <a:endParaRPr kumimoji="0" lang="ru-RU" altLang="ru-RU"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Прямоугольник 17">
            <a:extLst>
              <a:ext uri="{FF2B5EF4-FFF2-40B4-BE49-F238E27FC236}">
                <a16:creationId xmlns="" xmlns:a16="http://schemas.microsoft.com/office/drawing/2014/main" id="{28D52930-7513-4951-A214-0751A93E66EF}"/>
              </a:ext>
            </a:extLst>
          </p:cNvPr>
          <p:cNvSpPr/>
          <p:nvPr/>
        </p:nvSpPr>
        <p:spPr>
          <a:xfrm>
            <a:off x="3483271" y="4299929"/>
            <a:ext cx="2177456"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ru-RU"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altLang="ru-RU"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Түнгі</a:t>
            </a:r>
            <a:r>
              <a:rPr kumimoji="0" lang="ru-RU" altLang="ru-RU"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поэзия </a:t>
            </a:r>
            <a:r>
              <a:rPr kumimoji="0" lang="ru-RU" altLang="ru-RU"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кеші</a:t>
            </a:r>
            <a:endParaRPr kumimoji="0" lang="ru-RU" altLang="ru-RU"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Прямоугольник 18">
            <a:extLst>
              <a:ext uri="{FF2B5EF4-FFF2-40B4-BE49-F238E27FC236}">
                <a16:creationId xmlns="" xmlns:a16="http://schemas.microsoft.com/office/drawing/2014/main" id="{2BE30926-BC0B-4155-80BA-049E6BD70B6F}"/>
              </a:ext>
            </a:extLst>
          </p:cNvPr>
          <p:cNvSpPr/>
          <p:nvPr/>
        </p:nvSpPr>
        <p:spPr>
          <a:xfrm>
            <a:off x="5809122" y="4299929"/>
            <a:ext cx="3360151"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ru-RU"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altLang="ru-RU"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Оқырмандар</a:t>
            </a:r>
            <a:r>
              <a:rPr kumimoji="0" lang="ru-RU" altLang="ru-RU"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altLang="ru-RU"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конференциясы</a:t>
            </a:r>
            <a:endParaRPr kumimoji="0" lang="ru-RU" altLang="ru-RU"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4" name="Picture 3">
            <a:extLst>
              <a:ext uri="{FF2B5EF4-FFF2-40B4-BE49-F238E27FC236}">
                <a16:creationId xmlns="" xmlns:a16="http://schemas.microsoft.com/office/drawing/2014/main" id="{F8D03560-D6A8-4086-B3AA-AAD8CB46DCC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15083" y="1682060"/>
            <a:ext cx="2483804" cy="209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1552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 xmlns:a16="http://schemas.microsoft.com/office/drawing/2014/main" id="{2FDFA463-F283-3C45-B5AB-9F4C61DB284F}"/>
              </a:ext>
            </a:extLst>
          </p:cNvPr>
          <p:cNvSpPr>
            <a:spLocks noGrp="1"/>
          </p:cNvSpPr>
          <p:nvPr>
            <p:ph type="title"/>
          </p:nvPr>
        </p:nvSpPr>
        <p:spPr>
          <a:xfrm>
            <a:off x="457200" y="1124744"/>
            <a:ext cx="8229600" cy="432048"/>
          </a:xfrm>
        </p:spPr>
        <p:txBody>
          <a:bodyPr>
            <a:noAutofit/>
          </a:bodyPr>
          <a:lstStyle/>
          <a:p>
            <a:r>
              <a:rPr lang="kk-KZ" sz="2000" b="1" dirty="0">
                <a:solidFill>
                  <a:srgbClr val="002060"/>
                </a:solidFill>
                <a:latin typeface="Times New Roman" panose="02020603050405020304" pitchFamily="18" charset="0"/>
                <a:cs typeface="Times New Roman" panose="02020603050405020304" pitchFamily="18" charset="0"/>
              </a:rPr>
              <a:t>МАНСАПТЫ ДАМЫТУ ЖӘНЕ ЖҰМЫС БЕРУШІЛЕРМЕН БАЙЛАНЫС ОРТАЛЫҒЫ</a:t>
            </a:r>
            <a:endParaRPr lang="x-none" sz="2000" dirty="0">
              <a:solidFill>
                <a:srgbClr val="002060"/>
              </a:solidFill>
              <a:latin typeface="Times New Roman" panose="02020603050405020304" pitchFamily="18" charset="0"/>
              <a:cs typeface="Times New Roman" panose="02020603050405020304" pitchFamily="18" charset="0"/>
            </a:endParaRPr>
          </a:p>
        </p:txBody>
      </p:sp>
      <p:sp>
        <p:nvSpPr>
          <p:cNvPr id="7" name="Объект 6">
            <a:extLst>
              <a:ext uri="{FF2B5EF4-FFF2-40B4-BE49-F238E27FC236}">
                <a16:creationId xmlns="" xmlns:a16="http://schemas.microsoft.com/office/drawing/2014/main" id="{D7146966-5A4A-3FB8-68D0-295E95C18D35}"/>
              </a:ext>
            </a:extLst>
          </p:cNvPr>
          <p:cNvSpPr>
            <a:spLocks noGrp="1"/>
          </p:cNvSpPr>
          <p:nvPr>
            <p:ph sz="half" idx="2"/>
          </p:nvPr>
        </p:nvSpPr>
        <p:spPr>
          <a:xfrm>
            <a:off x="114300" y="1772817"/>
            <a:ext cx="4383088" cy="1828340"/>
          </a:xfrm>
        </p:spPr>
        <p:txBody>
          <a:bodyPr>
            <a:noAutofit/>
          </a:bodyPr>
          <a:lstStyle/>
          <a:p>
            <a:pPr marR="0" lvl="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kk-KZ" altLang="x-none" sz="1800" b="0"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rPr>
              <a:t>2021 жылғы </a:t>
            </a:r>
            <a:r>
              <a:rPr kumimoji="0" lang="kk-KZ" altLang="x-none" sz="1800" b="1" i="1" u="none" strike="noStrike" kern="1200" cap="none" spc="0" normalizeH="0" baseline="0" noProof="0" dirty="0">
                <a:ln>
                  <a:noFill/>
                </a:ln>
                <a:solidFill>
                  <a:srgbClr val="0000FF"/>
                </a:solidFill>
                <a:effectLst/>
                <a:uLnTx/>
                <a:uFillTx/>
                <a:latin typeface="Times New Roman" panose="02020603050405020304" pitchFamily="18" charset="0"/>
                <a:ea typeface="Verdana" panose="020B0604030504040204" pitchFamily="34" charset="0"/>
                <a:cs typeface="Times New Roman" panose="02020603050405020304" pitchFamily="18" charset="0"/>
              </a:rPr>
              <a:t>1841</a:t>
            </a:r>
            <a:r>
              <a:rPr kumimoji="0" lang="kk-KZ" altLang="x-none" sz="1800" b="0" i="0" u="none" strike="noStrike" kern="1200" cap="none" spc="0" normalizeH="0" baseline="0" noProof="0" dirty="0">
                <a:ln>
                  <a:noFill/>
                </a:ln>
                <a:solidFill>
                  <a:srgbClr val="0000FF"/>
                </a:solidFill>
                <a:effectLst/>
                <a:uLnTx/>
                <a:uFillTx/>
                <a:latin typeface="Times New Roman" panose="02020603050405020304" pitchFamily="18" charset="0"/>
                <a:ea typeface="Verdana" panose="020B0604030504040204" pitchFamily="34" charset="0"/>
                <a:cs typeface="Times New Roman" panose="02020603050405020304" pitchFamily="18" charset="0"/>
              </a:rPr>
              <a:t> </a:t>
            </a:r>
            <a:r>
              <a:rPr kumimoji="0" lang="kk-KZ" altLang="x-none" sz="1800" b="0"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rPr>
              <a:t>түлектердің жұмысқа орналасуына мониторинг үнемі жүргізілді. Нәтижесі </a:t>
            </a:r>
            <a:r>
              <a:rPr kumimoji="0" lang="en-US" altLang="x-none" sz="1800" b="0" i="0" u="none" strike="noStrike" kern="1200" cap="none" spc="0" normalizeH="0" baseline="0" noProof="0" dirty="0" err="1">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rPr>
              <a:t>Platonus</a:t>
            </a:r>
            <a:r>
              <a:rPr kumimoji="0" lang="en-US" altLang="x-none" sz="1800" b="0"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rPr>
              <a:t> </a:t>
            </a:r>
            <a:r>
              <a:rPr kumimoji="0" lang="kk-KZ" altLang="x-none" sz="1800" b="0"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rPr>
              <a:t>базасына енгізілді.</a:t>
            </a:r>
            <a:r>
              <a:rPr kumimoji="0" lang="en-US" altLang="x-none" sz="1800" b="0"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rPr>
              <a:t> </a:t>
            </a:r>
            <a:endParaRPr kumimoji="0" lang="kk-KZ" altLang="x-none" sz="1800" b="0" i="0" u="none" strike="noStrike" kern="1200" cap="none" spc="0" normalizeH="0" baseline="0" noProof="0" dirty="0">
              <a:ln>
                <a:noFill/>
              </a:ln>
              <a:solidFill>
                <a:srgbClr val="0000FF"/>
              </a:solidFill>
              <a:effectLst/>
              <a:uLnTx/>
              <a:uFillTx/>
              <a:latin typeface="Times New Roman" panose="02020603050405020304" pitchFamily="18" charset="0"/>
              <a:ea typeface="Verdana" panose="020B0604030504040204" pitchFamily="34"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kk-KZ" altLang="x-none" sz="1800" b="1" i="0" u="none" strike="noStrike" kern="1200" cap="none" spc="0" normalizeH="0" baseline="0" noProof="0" dirty="0">
                <a:ln>
                  <a:noFill/>
                </a:ln>
                <a:solidFill>
                  <a:srgbClr val="0000FF"/>
                </a:solidFill>
                <a:effectLst/>
                <a:uLnTx/>
                <a:uFillTx/>
                <a:latin typeface="Times New Roman" panose="02020603050405020304" pitchFamily="18" charset="0"/>
                <a:ea typeface="Verdana" panose="020B0604030504040204" pitchFamily="34" charset="0"/>
                <a:cs typeface="Times New Roman" panose="02020603050405020304" pitchFamily="18" charset="0"/>
              </a:rPr>
              <a:t>Бакалавриат - 85</a:t>
            </a:r>
            <a:r>
              <a:rPr kumimoji="0" lang="en-US" altLang="x-none" sz="1800" b="1" i="0" u="none" strike="noStrike" kern="1200" cap="none" spc="0" normalizeH="0" baseline="0" noProof="0" dirty="0">
                <a:ln>
                  <a:noFill/>
                </a:ln>
                <a:solidFill>
                  <a:srgbClr val="0000FF"/>
                </a:solidFill>
                <a:effectLst/>
                <a:uLnTx/>
                <a:uFillTx/>
                <a:latin typeface="Times New Roman" panose="02020603050405020304" pitchFamily="18" charset="0"/>
                <a:ea typeface="Verdana" panose="020B0604030504040204" pitchFamily="34" charset="0"/>
                <a:cs typeface="Times New Roman" panose="02020603050405020304" pitchFamily="18" charset="0"/>
              </a:rPr>
              <a:t>%, </a:t>
            </a:r>
            <a:endParaRPr kumimoji="0" lang="kk-KZ" altLang="x-none" sz="1800" b="1" i="0" u="none" strike="noStrike" kern="1200" cap="none" spc="0" normalizeH="0" baseline="0" noProof="0" dirty="0">
              <a:ln>
                <a:noFill/>
              </a:ln>
              <a:solidFill>
                <a:srgbClr val="0000FF"/>
              </a:solidFill>
              <a:effectLst/>
              <a:uLnTx/>
              <a:uFillTx/>
              <a:latin typeface="Times New Roman" panose="02020603050405020304" pitchFamily="18" charset="0"/>
              <a:ea typeface="Verdana" panose="020B0604030504040204" pitchFamily="34"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kk-KZ" altLang="x-none" sz="1800" b="1" i="0" u="none" strike="noStrike" kern="1200" cap="none" spc="0" normalizeH="0" baseline="0" noProof="0" dirty="0">
                <a:ln>
                  <a:noFill/>
                </a:ln>
                <a:solidFill>
                  <a:srgbClr val="0000FF"/>
                </a:solidFill>
                <a:effectLst/>
                <a:uLnTx/>
                <a:uFillTx/>
                <a:latin typeface="Times New Roman" panose="02020603050405020304" pitchFamily="18" charset="0"/>
                <a:ea typeface="Verdana" panose="020B0604030504040204" pitchFamily="34" charset="0"/>
                <a:cs typeface="Times New Roman" panose="02020603050405020304" pitchFamily="18" charset="0"/>
              </a:rPr>
              <a:t>Магистратура </a:t>
            </a:r>
            <a:r>
              <a:rPr kumimoji="0" lang="en-US" altLang="x-none" sz="1800" b="1" i="0" u="none" strike="noStrike" kern="1200" cap="none" spc="0" normalizeH="0" baseline="0" noProof="0" dirty="0">
                <a:ln>
                  <a:noFill/>
                </a:ln>
                <a:solidFill>
                  <a:srgbClr val="0000FF"/>
                </a:solidFill>
                <a:effectLst/>
                <a:uLnTx/>
                <a:uFillTx/>
                <a:latin typeface="Times New Roman" panose="02020603050405020304" pitchFamily="18" charset="0"/>
                <a:ea typeface="Verdana" panose="020B0604030504040204" pitchFamily="34" charset="0"/>
                <a:cs typeface="Times New Roman" panose="02020603050405020304" pitchFamily="18" charset="0"/>
              </a:rPr>
              <a:t>-</a:t>
            </a:r>
            <a:r>
              <a:rPr kumimoji="0" lang="kk-KZ" altLang="x-none" sz="1800" b="1" i="0" u="none" strike="noStrike" kern="1200" cap="none" spc="0" normalizeH="0" baseline="0" noProof="0" dirty="0">
                <a:ln>
                  <a:noFill/>
                </a:ln>
                <a:solidFill>
                  <a:srgbClr val="0000FF"/>
                </a:solidFill>
                <a:effectLst/>
                <a:uLnTx/>
                <a:uFillTx/>
                <a:latin typeface="Times New Roman" panose="02020603050405020304" pitchFamily="18" charset="0"/>
                <a:ea typeface="Verdana" panose="020B0604030504040204" pitchFamily="34" charset="0"/>
                <a:cs typeface="Times New Roman" panose="02020603050405020304" pitchFamily="18" charset="0"/>
              </a:rPr>
              <a:t> </a:t>
            </a:r>
            <a:r>
              <a:rPr kumimoji="0" lang="en-US" altLang="x-none" sz="1800" b="1" i="0" u="none" strike="noStrike" kern="1200" cap="none" spc="0" normalizeH="0" baseline="0" noProof="0" dirty="0">
                <a:ln>
                  <a:noFill/>
                </a:ln>
                <a:solidFill>
                  <a:srgbClr val="0000FF"/>
                </a:solidFill>
                <a:effectLst/>
                <a:uLnTx/>
                <a:uFillTx/>
                <a:latin typeface="Times New Roman" panose="02020603050405020304" pitchFamily="18" charset="0"/>
                <a:ea typeface="Verdana" panose="020B0604030504040204" pitchFamily="34" charset="0"/>
                <a:cs typeface="Times New Roman" panose="02020603050405020304" pitchFamily="18" charset="0"/>
              </a:rPr>
              <a:t>89%, </a:t>
            </a:r>
            <a:endParaRPr kumimoji="0" lang="kk-KZ" altLang="x-none" sz="1800" b="1" i="0" u="none" strike="noStrike" kern="1200" cap="none" spc="0" normalizeH="0" baseline="0" noProof="0" dirty="0">
              <a:ln>
                <a:noFill/>
              </a:ln>
              <a:solidFill>
                <a:srgbClr val="0000FF"/>
              </a:solidFill>
              <a:effectLst/>
              <a:uLnTx/>
              <a:uFillTx/>
              <a:latin typeface="Times New Roman" panose="02020603050405020304" pitchFamily="18" charset="0"/>
              <a:ea typeface="Verdana" panose="020B0604030504040204" pitchFamily="34"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kk-KZ" altLang="x-none" sz="1800" b="1" i="0" u="none" strike="noStrike" kern="1200" cap="none" spc="0" normalizeH="0" baseline="0" noProof="0" dirty="0">
                <a:ln>
                  <a:noFill/>
                </a:ln>
                <a:solidFill>
                  <a:srgbClr val="0000FF"/>
                </a:solidFill>
                <a:effectLst/>
                <a:uLnTx/>
                <a:uFillTx/>
                <a:latin typeface="Times New Roman" panose="02020603050405020304" pitchFamily="18" charset="0"/>
                <a:ea typeface="Verdana" panose="020B0604030504040204" pitchFamily="34" charset="0"/>
                <a:cs typeface="Times New Roman" panose="02020603050405020304" pitchFamily="18" charset="0"/>
              </a:rPr>
              <a:t>Докторантура </a:t>
            </a:r>
            <a:r>
              <a:rPr kumimoji="0" lang="en-US" altLang="x-none" sz="1800" b="1" i="0" u="none" strike="noStrike" kern="1200" cap="none" spc="0" normalizeH="0" baseline="0" noProof="0" dirty="0">
                <a:ln>
                  <a:noFill/>
                </a:ln>
                <a:solidFill>
                  <a:srgbClr val="0000FF"/>
                </a:solidFill>
                <a:effectLst/>
                <a:uLnTx/>
                <a:uFillTx/>
                <a:latin typeface="Times New Roman" panose="02020603050405020304" pitchFamily="18" charset="0"/>
                <a:ea typeface="Verdana" panose="020B0604030504040204" pitchFamily="34" charset="0"/>
                <a:cs typeface="Times New Roman" panose="02020603050405020304" pitchFamily="18" charset="0"/>
              </a:rPr>
              <a:t>-</a:t>
            </a:r>
            <a:r>
              <a:rPr kumimoji="0" lang="kk-KZ" altLang="x-none" sz="1800" b="1" i="0" u="none" strike="noStrike" kern="1200" cap="none" spc="0" normalizeH="0" baseline="0" noProof="0" dirty="0">
                <a:ln>
                  <a:noFill/>
                </a:ln>
                <a:solidFill>
                  <a:srgbClr val="0000FF"/>
                </a:solidFill>
                <a:effectLst/>
                <a:uLnTx/>
                <a:uFillTx/>
                <a:latin typeface="Times New Roman" panose="02020603050405020304" pitchFamily="18" charset="0"/>
                <a:ea typeface="Verdana" panose="020B0604030504040204" pitchFamily="34" charset="0"/>
                <a:cs typeface="Times New Roman" panose="02020603050405020304" pitchFamily="18" charset="0"/>
              </a:rPr>
              <a:t> </a:t>
            </a:r>
            <a:r>
              <a:rPr kumimoji="0" lang="en-US" altLang="x-none" sz="1800" b="1" i="0" u="none" strike="noStrike" kern="1200" cap="none" spc="0" normalizeH="0" baseline="0" noProof="0" dirty="0">
                <a:ln>
                  <a:noFill/>
                </a:ln>
                <a:solidFill>
                  <a:srgbClr val="0000FF"/>
                </a:solidFill>
                <a:effectLst/>
                <a:uLnTx/>
                <a:uFillTx/>
                <a:latin typeface="Times New Roman" panose="02020603050405020304" pitchFamily="18" charset="0"/>
                <a:ea typeface="Verdana" panose="020B0604030504040204" pitchFamily="34" charset="0"/>
                <a:cs typeface="Times New Roman" panose="02020603050405020304" pitchFamily="18" charset="0"/>
              </a:rPr>
              <a:t>95%</a:t>
            </a:r>
            <a:endParaRPr kumimoji="0" lang="kk-KZ" altLang="x-none" sz="1800" b="1" i="0" u="none" strike="noStrike" kern="1200" cap="none" spc="0" normalizeH="0" baseline="0" noProof="0" dirty="0">
              <a:ln>
                <a:noFill/>
              </a:ln>
              <a:solidFill>
                <a:srgbClr val="0000FF"/>
              </a:solidFill>
              <a:effectLst/>
              <a:uLnTx/>
              <a:uFillTx/>
              <a:latin typeface="Times New Roman" panose="02020603050405020304" pitchFamily="18" charset="0"/>
              <a:ea typeface="Verdana" panose="020B0604030504040204" pitchFamily="34"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kk-KZ" sz="1800" b="1" dirty="0">
              <a:solidFill>
                <a:srgbClr val="0000FF"/>
              </a:solidFill>
              <a:latin typeface="Times New Roman" panose="02020603050405020304" pitchFamily="18" charset="0"/>
              <a:ea typeface="Verdana" panose="020B0604030504040204" pitchFamily="34" charset="0"/>
              <a:cs typeface="Times New Roman" panose="02020603050405020304" pitchFamily="18" charset="0"/>
            </a:endParaRPr>
          </a:p>
          <a:p>
            <a:pPr algn="just">
              <a:spcBef>
                <a:spcPts val="0"/>
              </a:spcBef>
              <a:buFont typeface="Wingdings" panose="05000000000000000000" pitchFamily="2" charset="2"/>
              <a:buChar char="§"/>
              <a:defRPr/>
            </a:pPr>
            <a:endParaRPr lang="kk-KZ" sz="1800" dirty="0">
              <a:solidFill>
                <a:schemeClr val="tx1"/>
              </a:solidFill>
              <a:latin typeface="Times New Roman" panose="02020603050405020304" pitchFamily="18" charset="0"/>
              <a:cs typeface="Times New Roman" panose="02020603050405020304" pitchFamily="18" charset="0"/>
            </a:endParaRPr>
          </a:p>
        </p:txBody>
      </p:sp>
      <p:sp>
        <p:nvSpPr>
          <p:cNvPr id="15" name="Объект 14">
            <a:extLst>
              <a:ext uri="{FF2B5EF4-FFF2-40B4-BE49-F238E27FC236}">
                <a16:creationId xmlns="" xmlns:a16="http://schemas.microsoft.com/office/drawing/2014/main" id="{46ECB122-94B3-64AB-8858-26CA99401849}"/>
              </a:ext>
            </a:extLst>
          </p:cNvPr>
          <p:cNvSpPr>
            <a:spLocks noGrp="1"/>
          </p:cNvSpPr>
          <p:nvPr>
            <p:ph sz="quarter" idx="4"/>
          </p:nvPr>
        </p:nvSpPr>
        <p:spPr>
          <a:xfrm>
            <a:off x="4646614" y="1772816"/>
            <a:ext cx="4258666" cy="1980409"/>
          </a:xfrm>
        </p:spPr>
        <p:txBody>
          <a:bodyPr>
            <a:noAutofit/>
          </a:bodyPr>
          <a:lstStyle/>
          <a:p>
            <a:pPr algn="just">
              <a:buFont typeface="Wingdings" panose="05000000000000000000" pitchFamily="2" charset="2"/>
              <a:buChar char="§"/>
            </a:pPr>
            <a:r>
              <a:rPr lang="kk-KZ" sz="1800" dirty="0">
                <a:solidFill>
                  <a:schemeClr val="tx1"/>
                </a:solidFill>
                <a:latin typeface="Times New Roman" panose="02020603050405020304" pitchFamily="18" charset="0"/>
                <a:cs typeface="Times New Roman" panose="02020603050405020304" pitchFamily="18" charset="0"/>
              </a:rPr>
              <a:t>Білім алушыларға мансаптық даму бағытында жалпы </a:t>
            </a:r>
            <a:r>
              <a:rPr lang="kk-KZ" sz="1800" b="1" i="1" dirty="0">
                <a:solidFill>
                  <a:srgbClr val="0000FF"/>
                </a:solidFill>
                <a:latin typeface="Times New Roman" panose="02020603050405020304" pitchFamily="18" charset="0"/>
                <a:cs typeface="Times New Roman" panose="02020603050405020304" pitchFamily="18" charset="0"/>
              </a:rPr>
              <a:t>30</a:t>
            </a:r>
            <a:r>
              <a:rPr lang="kk-KZ" sz="1800" dirty="0">
                <a:solidFill>
                  <a:srgbClr val="0000FF"/>
                </a:solidFill>
                <a:latin typeface="Times New Roman" panose="02020603050405020304" pitchFamily="18" charset="0"/>
                <a:cs typeface="Times New Roman" panose="02020603050405020304" pitchFamily="18" charset="0"/>
              </a:rPr>
              <a:t> </a:t>
            </a:r>
            <a:r>
              <a:rPr lang="kk-KZ" sz="1800" dirty="0">
                <a:solidFill>
                  <a:schemeClr val="tx1"/>
                </a:solidFill>
                <a:latin typeface="Times New Roman" panose="02020603050405020304" pitchFamily="18" charset="0"/>
                <a:cs typeface="Times New Roman" panose="02020603050405020304" pitchFamily="18" charset="0"/>
              </a:rPr>
              <a:t>семинар-тренингтер өткізілді. Және де студенттер мен жұмыс берушілердің </a:t>
            </a:r>
            <a:r>
              <a:rPr lang="kk-KZ" sz="1800" b="1" i="1" dirty="0">
                <a:solidFill>
                  <a:srgbClr val="0000FF"/>
                </a:solidFill>
                <a:latin typeface="Times New Roman" panose="02020603050405020304" pitchFamily="18" charset="0"/>
                <a:cs typeface="Times New Roman" panose="02020603050405020304" pitchFamily="18" charset="0"/>
              </a:rPr>
              <a:t>16</a:t>
            </a:r>
            <a:r>
              <a:rPr lang="kk-KZ" sz="1800" dirty="0">
                <a:solidFill>
                  <a:srgbClr val="0000FF"/>
                </a:solidFill>
                <a:latin typeface="Times New Roman" panose="02020603050405020304" pitchFamily="18" charset="0"/>
                <a:cs typeface="Times New Roman" panose="02020603050405020304" pitchFamily="18" charset="0"/>
              </a:rPr>
              <a:t> </a:t>
            </a:r>
            <a:r>
              <a:rPr lang="kk-KZ" sz="1800" dirty="0">
                <a:solidFill>
                  <a:schemeClr val="tx1"/>
                </a:solidFill>
                <a:latin typeface="Times New Roman" panose="02020603050405020304" pitchFamily="18" charset="0"/>
                <a:cs typeface="Times New Roman" panose="02020603050405020304" pitchFamily="18" charset="0"/>
              </a:rPr>
              <a:t>кездесуі және өңіріміздегі ірі өндірістік кәсіпорын “Кентау трансформатор зауыты” АҚ-ның басшылығымен </a:t>
            </a:r>
            <a:r>
              <a:rPr lang="kk-KZ" sz="1800" b="1" i="1" dirty="0">
                <a:solidFill>
                  <a:srgbClr val="0000FF"/>
                </a:solidFill>
                <a:latin typeface="Times New Roman" panose="02020603050405020304" pitchFamily="18" charset="0"/>
                <a:cs typeface="Times New Roman" panose="02020603050405020304" pitchFamily="18" charset="0"/>
              </a:rPr>
              <a:t>4</a:t>
            </a:r>
            <a:r>
              <a:rPr lang="kk-KZ" sz="1800" dirty="0">
                <a:solidFill>
                  <a:srgbClr val="0000FF"/>
                </a:solidFill>
                <a:latin typeface="Times New Roman" panose="02020603050405020304" pitchFamily="18" charset="0"/>
                <a:cs typeface="Times New Roman" panose="02020603050405020304" pitchFamily="18" charset="0"/>
              </a:rPr>
              <a:t> </a:t>
            </a:r>
            <a:r>
              <a:rPr lang="kk-KZ" sz="1800" dirty="0">
                <a:solidFill>
                  <a:schemeClr val="tx1"/>
                </a:solidFill>
                <a:latin typeface="Times New Roman" panose="02020603050405020304" pitchFamily="18" charset="0"/>
                <a:cs typeface="Times New Roman" panose="02020603050405020304" pitchFamily="18" charset="0"/>
              </a:rPr>
              <a:t>кездесу ұйымдастырылды. </a:t>
            </a:r>
            <a:endParaRPr lang="kk-KZ" sz="1800" dirty="0">
              <a:solidFill>
                <a:schemeClr val="tx1"/>
              </a:solidFill>
              <a:latin typeface="Times New Roman" panose="02020603050405020304" pitchFamily="18" charset="0"/>
              <a:ea typeface="Verdana" pitchFamily="34" charset="0"/>
              <a:cs typeface="Times New Roman" panose="02020603050405020304" pitchFamily="18" charset="0"/>
            </a:endParaRPr>
          </a:p>
          <a:p>
            <a:pPr algn="just">
              <a:buFont typeface="Wingdings" panose="05000000000000000000" pitchFamily="2" charset="2"/>
              <a:buChar char="§"/>
            </a:pPr>
            <a:endParaRPr lang="x-none" sz="1800" dirty="0"/>
          </a:p>
        </p:txBody>
      </p:sp>
      <p:pic>
        <p:nvPicPr>
          <p:cNvPr id="16" name="Рисунок 15">
            <a:extLst>
              <a:ext uri="{FF2B5EF4-FFF2-40B4-BE49-F238E27FC236}">
                <a16:creationId xmlns="" xmlns:a16="http://schemas.microsoft.com/office/drawing/2014/main" id="{1B892132-8B17-8160-42EA-FCE5B14A516E}"/>
              </a:ext>
            </a:extLst>
          </p:cNvPr>
          <p:cNvPicPr>
            <a:picLocks noChangeAspect="1"/>
          </p:cNvPicPr>
          <p:nvPr/>
        </p:nvPicPr>
        <p:blipFill>
          <a:blip r:embed="rId2"/>
          <a:stretch>
            <a:fillRect/>
          </a:stretch>
        </p:blipFill>
        <p:spPr>
          <a:xfrm>
            <a:off x="4571307" y="4419204"/>
            <a:ext cx="2538282" cy="2177055"/>
          </a:xfrm>
          <a:prstGeom prst="rect">
            <a:avLst/>
          </a:prstGeom>
        </p:spPr>
      </p:pic>
      <p:pic>
        <p:nvPicPr>
          <p:cNvPr id="17" name="Рисунок 16">
            <a:extLst>
              <a:ext uri="{FF2B5EF4-FFF2-40B4-BE49-F238E27FC236}">
                <a16:creationId xmlns="" xmlns:a16="http://schemas.microsoft.com/office/drawing/2014/main" id="{90DA1C69-FE45-7369-A237-38F16F76394E}"/>
              </a:ext>
            </a:extLst>
          </p:cNvPr>
          <p:cNvPicPr>
            <a:picLocks noChangeAspect="1"/>
          </p:cNvPicPr>
          <p:nvPr/>
        </p:nvPicPr>
        <p:blipFill>
          <a:blip r:embed="rId3"/>
          <a:stretch>
            <a:fillRect/>
          </a:stretch>
        </p:blipFill>
        <p:spPr>
          <a:xfrm>
            <a:off x="7185506" y="4222603"/>
            <a:ext cx="1846192" cy="2570255"/>
          </a:xfrm>
          <a:prstGeom prst="rect">
            <a:avLst/>
          </a:prstGeom>
        </p:spPr>
      </p:pic>
      <p:pic>
        <p:nvPicPr>
          <p:cNvPr id="18" name="Рисунок 17">
            <a:extLst>
              <a:ext uri="{FF2B5EF4-FFF2-40B4-BE49-F238E27FC236}">
                <a16:creationId xmlns="" xmlns:a16="http://schemas.microsoft.com/office/drawing/2014/main" id="{42AE90C8-A34F-B0E0-CC68-A0C32B7F37AC}"/>
              </a:ext>
            </a:extLst>
          </p:cNvPr>
          <p:cNvPicPr>
            <a:picLocks noChangeAspect="1"/>
          </p:cNvPicPr>
          <p:nvPr/>
        </p:nvPicPr>
        <p:blipFill>
          <a:blip r:embed="rId4"/>
          <a:stretch>
            <a:fillRect/>
          </a:stretch>
        </p:blipFill>
        <p:spPr>
          <a:xfrm>
            <a:off x="874321" y="4026004"/>
            <a:ext cx="2690764" cy="2494868"/>
          </a:xfrm>
          <a:prstGeom prst="rect">
            <a:avLst/>
          </a:prstGeom>
        </p:spPr>
      </p:pic>
    </p:spTree>
    <p:extLst>
      <p:ext uri="{BB962C8B-B14F-4D97-AF65-F5344CB8AC3E}">
        <p14:creationId xmlns:p14="http://schemas.microsoft.com/office/powerpoint/2010/main" val="2636996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6E0F8B5-7E43-9A56-57A5-6D03E5E54E47}"/>
              </a:ext>
            </a:extLst>
          </p:cNvPr>
          <p:cNvSpPr>
            <a:spLocks noGrp="1"/>
          </p:cNvSpPr>
          <p:nvPr>
            <p:ph type="title"/>
          </p:nvPr>
        </p:nvSpPr>
        <p:spPr>
          <a:xfrm>
            <a:off x="457200" y="1071039"/>
            <a:ext cx="8229600" cy="562074"/>
          </a:xfrm>
        </p:spPr>
        <p:txBody>
          <a:bodyPr>
            <a:normAutofit/>
          </a:bodyPr>
          <a:lstStyle/>
          <a:p>
            <a:r>
              <a:rPr lang="kk-KZ" sz="2000" b="1" dirty="0">
                <a:solidFill>
                  <a:srgbClr val="002060"/>
                </a:solidFill>
                <a:latin typeface="Times New Roman" panose="02020603050405020304" pitchFamily="18" charset="0"/>
                <a:cs typeface="Times New Roman" panose="02020603050405020304" pitchFamily="18" charset="0"/>
              </a:rPr>
              <a:t>ЛИНГВИСТИКАЛЫҚ ОРТАЛЫҚ</a:t>
            </a:r>
            <a:endParaRPr lang="x-none" sz="2000" b="1" dirty="0">
              <a:solidFill>
                <a:srgbClr val="002060"/>
              </a:solidFill>
              <a:latin typeface="Times New Roman" panose="02020603050405020304" pitchFamily="18" charset="0"/>
              <a:cs typeface="Times New Roman" panose="02020603050405020304" pitchFamily="18" charset="0"/>
            </a:endParaRPr>
          </a:p>
        </p:txBody>
      </p:sp>
      <p:sp>
        <p:nvSpPr>
          <p:cNvPr id="4" name="Объект 3">
            <a:extLst>
              <a:ext uri="{FF2B5EF4-FFF2-40B4-BE49-F238E27FC236}">
                <a16:creationId xmlns="" xmlns:a16="http://schemas.microsoft.com/office/drawing/2014/main" id="{FFE9C6AE-0615-F6EE-571C-48E9164C705A}"/>
              </a:ext>
            </a:extLst>
          </p:cNvPr>
          <p:cNvSpPr>
            <a:spLocks noGrp="1"/>
          </p:cNvSpPr>
          <p:nvPr>
            <p:ph idx="1"/>
          </p:nvPr>
        </p:nvSpPr>
        <p:spPr>
          <a:xfrm>
            <a:off x="180622" y="1542802"/>
            <a:ext cx="8506178" cy="4722531"/>
          </a:xfrm>
        </p:spPr>
        <p:txBody>
          <a:bodyPr>
            <a:noAutofit/>
          </a:bodyPr>
          <a:lstStyle/>
          <a:p>
            <a:pPr>
              <a:spcAft>
                <a:spcPts val="600"/>
              </a:spcAft>
              <a:buFont typeface="Wingdings" panose="05000000000000000000" pitchFamily="2" charset="2"/>
              <a:buChar char="§"/>
            </a:pPr>
            <a:r>
              <a:rPr lang="kk-KZ" sz="1700" spc="50" dirty="0">
                <a:effectLst/>
                <a:latin typeface="Times New Roman" panose="02020603050405020304" pitchFamily="18" charset="0"/>
                <a:ea typeface="Calibri" panose="020F0502020204030204" pitchFamily="34" charset="0"/>
                <a:cs typeface="Times New Roman" panose="02020603050405020304" pitchFamily="18" charset="0"/>
              </a:rPr>
              <a:t>2021 жылдың 17 қарашасында Лингвистикалық орталығы және  Филология факультеті Қазақ филологиясымен бірлесіп</a:t>
            </a:r>
            <a:r>
              <a:rPr lang="kk-KZ" sz="1700" spc="50" dirty="0">
                <a:latin typeface="Times New Roman" panose="02020603050405020304" pitchFamily="18" charset="0"/>
                <a:ea typeface="Calibri" panose="020F0502020204030204" pitchFamily="34" charset="0"/>
                <a:cs typeface="Times New Roman" panose="02020603050405020304" pitchFamily="18" charset="0"/>
              </a:rPr>
              <a:t> </a:t>
            </a:r>
            <a:r>
              <a:rPr lang="kk-KZ" sz="1700" b="1" spc="50" dirty="0">
                <a:effectLst/>
                <a:latin typeface="Times New Roman" panose="02020603050405020304" pitchFamily="18" charset="0"/>
                <a:ea typeface="Calibri" panose="020F0502020204030204" pitchFamily="34" charset="0"/>
                <a:cs typeface="Times New Roman" panose="02020603050405020304" pitchFamily="18" charset="0"/>
              </a:rPr>
              <a:t>«Қазақ тілін шет тілі ретінде оқытудың әдістемесі мен материалын әзірлеу» жобасы дайындалды.</a:t>
            </a:r>
            <a:endParaRPr lang="kk-KZ" sz="1700" spc="5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600"/>
              </a:spcAft>
              <a:buFont typeface="Wingdings" panose="05000000000000000000" pitchFamily="2" charset="2"/>
              <a:buChar char="§"/>
            </a:pPr>
            <a:r>
              <a:rPr lang="kk-KZ" sz="1700" spc="50" dirty="0">
                <a:effectLst/>
                <a:latin typeface="Times New Roman" panose="02020603050405020304" pitchFamily="18" charset="0"/>
                <a:ea typeface="Calibri" panose="020F0502020204030204" pitchFamily="34" charset="0"/>
                <a:cs typeface="Times New Roman" panose="02020603050405020304" pitchFamily="18" charset="0"/>
              </a:rPr>
              <a:t>2021 жылдың 19 қарашасында қазақ, түрік және орыс тілдері бойынша деңгейлік курстар дайындалып, курсқа алдын ала жазылу басталды. </a:t>
            </a:r>
            <a:r>
              <a:rPr lang="kk-KZ" sz="1700" b="1" spc="50" dirty="0">
                <a:effectLst/>
                <a:latin typeface="Times New Roman" panose="02020603050405020304" pitchFamily="18" charset="0"/>
                <a:ea typeface="Calibri" panose="020F0502020204030204" pitchFamily="34" charset="0"/>
                <a:cs typeface="Times New Roman" panose="02020603050405020304" pitchFamily="18" charset="0"/>
              </a:rPr>
              <a:t>Лингвистикалық орталыққа бөлінген 6 аудиторияда таңертеңгі, күндізгі және кешкі уақыттарға </a:t>
            </a:r>
            <a:r>
              <a:rPr lang="tr-TR" sz="1700" b="1" spc="50" dirty="0">
                <a:effectLst/>
                <a:latin typeface="Times New Roman" panose="02020603050405020304" pitchFamily="18" charset="0"/>
                <a:ea typeface="Calibri" panose="020F0502020204030204" pitchFamily="34" charset="0"/>
                <a:cs typeface="Times New Roman" panose="02020603050405020304" pitchFamily="18" charset="0"/>
              </a:rPr>
              <a:t>сабақ жоспары </a:t>
            </a:r>
            <a:r>
              <a:rPr lang="kk-KZ" sz="1700" b="1" spc="50" dirty="0">
                <a:effectLst/>
                <a:latin typeface="Times New Roman" panose="02020603050405020304" pitchFamily="18" charset="0"/>
                <a:ea typeface="Calibri" panose="020F0502020204030204" pitchFamily="34" charset="0"/>
                <a:cs typeface="Times New Roman" panose="02020603050405020304" pitchFamily="18" charset="0"/>
              </a:rPr>
              <a:t>жасалды. </a:t>
            </a:r>
          </a:p>
          <a:p>
            <a:pPr algn="just">
              <a:spcAft>
                <a:spcPts val="600"/>
              </a:spcAft>
              <a:buFont typeface="Wingdings" panose="05000000000000000000" pitchFamily="2" charset="2"/>
              <a:buChar char="§"/>
            </a:pPr>
            <a:r>
              <a:rPr lang="kk-KZ" sz="1700" spc="50" dirty="0">
                <a:effectLst/>
                <a:latin typeface="Times New Roman" panose="02020603050405020304" pitchFamily="18" charset="0"/>
                <a:ea typeface="Calibri" panose="020F0502020204030204" pitchFamily="34" charset="0"/>
                <a:cs typeface="Times New Roman" panose="02020603050405020304" pitchFamily="18" charset="0"/>
              </a:rPr>
              <a:t>2022 жылдың </a:t>
            </a:r>
            <a:r>
              <a:rPr lang="kk-KZ" sz="1700" b="1" spc="50" dirty="0">
                <a:effectLst/>
                <a:latin typeface="Times New Roman" panose="02020603050405020304" pitchFamily="18" charset="0"/>
                <a:ea typeface="Calibri" panose="020F0502020204030204" pitchFamily="34" charset="0"/>
                <a:cs typeface="Times New Roman" panose="02020603050405020304" pitchFamily="18" charset="0"/>
              </a:rPr>
              <a:t>21 қаңтарында әуежайдың 80 қызметкері үшін түрік тілі сабақтары басталды. 2 топқа бөлінген қатысушылардың бір бөлігі әуежайдағы аудиорияда, ал қалған бөлігі орталықтың аудиторияларында сабақтарын жалғастырды. </a:t>
            </a:r>
            <a:r>
              <a:rPr lang="kk-KZ" sz="1700" spc="50" dirty="0">
                <a:effectLst/>
                <a:latin typeface="Times New Roman" panose="02020603050405020304" pitchFamily="18" charset="0"/>
                <a:ea typeface="Calibri" panose="020F0502020204030204" pitchFamily="34" charset="0"/>
                <a:cs typeface="Times New Roman" panose="02020603050405020304" pitchFamily="18" charset="0"/>
              </a:rPr>
              <a:t>Осы қатысушыларға семестр соңына дейін А2 деңгейінде түрік тілін оқыту жоспарланды. Қазірге дейін осы қатысушылар сабақтарын жаслғастыруда.</a:t>
            </a:r>
          </a:p>
          <a:p>
            <a:pPr algn="just">
              <a:spcAft>
                <a:spcPts val="600"/>
              </a:spcAft>
              <a:buFont typeface="Wingdings" panose="05000000000000000000" pitchFamily="2" charset="2"/>
              <a:buChar char="§"/>
            </a:pPr>
            <a:r>
              <a:rPr lang="kk-KZ" sz="1700" spc="50" dirty="0">
                <a:effectLst/>
                <a:latin typeface="Times New Roman" panose="02020603050405020304" pitchFamily="18" charset="0"/>
                <a:ea typeface="Calibri" panose="020F0502020204030204" pitchFamily="34" charset="0"/>
                <a:cs typeface="Times New Roman" panose="02020603050405020304" pitchFamily="18" charset="0"/>
              </a:rPr>
              <a:t>2022 жылдың 4 ақпанында </a:t>
            </a:r>
            <a:r>
              <a:rPr lang="kk-KZ" sz="1700" b="1" spc="50" dirty="0">
                <a:effectLst/>
                <a:latin typeface="Times New Roman" panose="02020603050405020304" pitchFamily="18" charset="0"/>
                <a:ea typeface="Calibri" panose="020F0502020204030204" pitchFamily="34" charset="0"/>
                <a:cs typeface="Times New Roman" panose="02020603050405020304" pitchFamily="18" charset="0"/>
              </a:rPr>
              <a:t>алғаш рет курс деңгейін анықтау емтиханы өткізілді</a:t>
            </a:r>
            <a:r>
              <a:rPr lang="kk-KZ" sz="1700" spc="50" dirty="0">
                <a:effectLst/>
                <a:latin typeface="Times New Roman" panose="02020603050405020304" pitchFamily="18" charset="0"/>
                <a:ea typeface="Calibri" panose="020F0502020204030204" pitchFamily="34" charset="0"/>
                <a:cs typeface="Times New Roman" panose="02020603050405020304" pitchFamily="18" charset="0"/>
              </a:rPr>
              <a:t>. Орталығымызда білім алған 43 қатысушы А1 және В1 деңгейлік емтиханынан сәтті өтіп, сертификат алу құқығына ие болды. </a:t>
            </a:r>
            <a:endParaRPr lang="x-none" sz="17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600"/>
              </a:spcAft>
              <a:buFont typeface="Wingdings" panose="05000000000000000000" pitchFamily="2" charset="2"/>
              <a:buChar char="§"/>
            </a:pPr>
            <a:endParaRPr lang="x-none" sz="1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8061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47">
            <a:extLst>
              <a:ext uri="{FF2B5EF4-FFF2-40B4-BE49-F238E27FC236}">
                <a16:creationId xmlns="" xmlns:a16="http://schemas.microsoft.com/office/drawing/2014/main" id="{A501F1B4-3E8A-9E42-1482-961F162CB7A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85378" y="4298219"/>
            <a:ext cx="2101158" cy="2174586"/>
          </a:xfrm>
          <a:prstGeom prst="rect">
            <a:avLst/>
          </a:prstGeom>
          <a:ln>
            <a:noFill/>
          </a:ln>
          <a:effectLst>
            <a:outerShdw blurRad="292100" dist="139700" dir="2700000" algn="tl" rotWithShape="0">
              <a:srgbClr val="333333">
                <a:alpha val="65000"/>
              </a:srgbClr>
            </a:outerShdw>
          </a:effectLst>
        </p:spPr>
      </p:pic>
      <p:pic>
        <p:nvPicPr>
          <p:cNvPr id="9" name="Resim 76">
            <a:extLst>
              <a:ext uri="{FF2B5EF4-FFF2-40B4-BE49-F238E27FC236}">
                <a16:creationId xmlns="" xmlns:a16="http://schemas.microsoft.com/office/drawing/2014/main" id="{0562D169-151D-72D2-7B9A-773749FA62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476" b="12200"/>
          <a:stretch/>
        </p:blipFill>
        <p:spPr bwMode="auto">
          <a:xfrm>
            <a:off x="2825947" y="4184791"/>
            <a:ext cx="3492104" cy="2282518"/>
          </a:xfrm>
          <a:prstGeom prst="rect">
            <a:avLst/>
          </a:prstGeom>
          <a:ln>
            <a:noFill/>
          </a:ln>
          <a:effectLst>
            <a:outerShdw blurRad="292100" dist="139700" dir="2700000" algn="tl" rotWithShape="0">
              <a:srgbClr val="333333">
                <a:alpha val="65000"/>
              </a:srgbClr>
            </a:outerShdw>
          </a:effectLst>
        </p:spPr>
      </p:pic>
      <p:sp>
        <p:nvSpPr>
          <p:cNvPr id="5" name="Текст 4">
            <a:extLst>
              <a:ext uri="{FF2B5EF4-FFF2-40B4-BE49-F238E27FC236}">
                <a16:creationId xmlns="" xmlns:a16="http://schemas.microsoft.com/office/drawing/2014/main" id="{F224F993-F192-C818-EF16-B7A3868DFCAC}"/>
              </a:ext>
            </a:extLst>
          </p:cNvPr>
          <p:cNvSpPr>
            <a:spLocks noGrp="1"/>
          </p:cNvSpPr>
          <p:nvPr>
            <p:ph type="body" idx="1"/>
          </p:nvPr>
        </p:nvSpPr>
        <p:spPr>
          <a:xfrm>
            <a:off x="353609" y="2153663"/>
            <a:ext cx="4606977" cy="1614166"/>
          </a:xfrm>
        </p:spPr>
        <p:txBody>
          <a:bodyPr>
            <a:noAutofit/>
          </a:bodyPr>
          <a:lstStyle/>
          <a:p>
            <a:pPr indent="-342900" algn="just">
              <a:lnSpc>
                <a:spcPct val="110000"/>
              </a:lnSpc>
              <a:spcBef>
                <a:spcPts val="0"/>
              </a:spcBef>
              <a:buFont typeface="Wingdings" panose="05000000000000000000" pitchFamily="2" charset="2"/>
              <a:buChar char="§"/>
            </a:pPr>
            <a:r>
              <a:rPr lang="tr-TR" sz="1800" b="0" spc="50" dirty="0">
                <a:latin typeface="Times New Roman" panose="02020603050405020304" pitchFamily="18" charset="0"/>
                <a:ea typeface="Calibri" panose="020F0502020204030204" pitchFamily="34" charset="0"/>
                <a:cs typeface="Times New Roman" panose="02020603050405020304" pitchFamily="18" charset="0"/>
              </a:rPr>
              <a:t>114 </a:t>
            </a:r>
            <a:r>
              <a:rPr lang="kk-KZ" sz="1800" b="0" spc="50" dirty="0">
                <a:latin typeface="Times New Roman" panose="02020603050405020304" pitchFamily="18" charset="0"/>
                <a:ea typeface="Calibri" panose="020F0502020204030204" pitchFamily="34" charset="0"/>
                <a:cs typeface="Times New Roman" panose="02020603050405020304" pitchFamily="18" charset="0"/>
              </a:rPr>
              <a:t>қатысушыға түрік тілі</a:t>
            </a:r>
            <a:r>
              <a:rPr lang="tr-TR" sz="1800" b="0" spc="50" dirty="0">
                <a:latin typeface="Times New Roman" panose="02020603050405020304" pitchFamily="18" charset="0"/>
                <a:ea typeface="Calibri" panose="020F0502020204030204" pitchFamily="34" charset="0"/>
                <a:cs typeface="Times New Roman" panose="02020603050405020304" pitchFamily="18" charset="0"/>
              </a:rPr>
              <a:t> A1</a:t>
            </a:r>
            <a:endParaRPr lang="x-none" sz="1800" b="0" dirty="0">
              <a:latin typeface="Times New Roman" panose="02020603050405020304" pitchFamily="18" charset="0"/>
              <a:ea typeface="Calibri" panose="020F0502020204030204" pitchFamily="34" charset="0"/>
              <a:cs typeface="Times New Roman" panose="02020603050405020304" pitchFamily="18" charset="0"/>
            </a:endParaRPr>
          </a:p>
          <a:p>
            <a:pPr indent="-342900" algn="just">
              <a:lnSpc>
                <a:spcPct val="110000"/>
              </a:lnSpc>
              <a:spcBef>
                <a:spcPts val="0"/>
              </a:spcBef>
              <a:buFont typeface="Wingdings" panose="05000000000000000000" pitchFamily="2" charset="2"/>
              <a:buChar char="§"/>
            </a:pPr>
            <a:r>
              <a:rPr lang="tr-TR" sz="1800" b="0" spc="50" dirty="0">
                <a:latin typeface="Times New Roman" panose="02020603050405020304" pitchFamily="18" charset="0"/>
                <a:ea typeface="Calibri" panose="020F0502020204030204" pitchFamily="34" charset="0"/>
                <a:cs typeface="Times New Roman" panose="02020603050405020304" pitchFamily="18" charset="0"/>
              </a:rPr>
              <a:t>71 </a:t>
            </a:r>
            <a:r>
              <a:rPr lang="kk-KZ" sz="1800" b="0" spc="50" dirty="0">
                <a:latin typeface="Times New Roman" panose="02020603050405020304" pitchFamily="18" charset="0"/>
                <a:ea typeface="Calibri" panose="020F0502020204030204" pitchFamily="34" charset="0"/>
                <a:cs typeface="Times New Roman" panose="02020603050405020304" pitchFamily="18" charset="0"/>
              </a:rPr>
              <a:t>қатысушыға түрік тілі</a:t>
            </a:r>
            <a:r>
              <a:rPr lang="tr-TR" sz="1800" b="0" spc="50" dirty="0">
                <a:latin typeface="Times New Roman" panose="02020603050405020304" pitchFamily="18" charset="0"/>
                <a:ea typeface="Calibri" panose="020F0502020204030204" pitchFamily="34" charset="0"/>
                <a:cs typeface="Times New Roman" panose="02020603050405020304" pitchFamily="18" charset="0"/>
              </a:rPr>
              <a:t> A2</a:t>
            </a:r>
            <a:endParaRPr lang="x-none" sz="1800" b="0" dirty="0">
              <a:latin typeface="Times New Roman" panose="02020603050405020304" pitchFamily="18" charset="0"/>
              <a:ea typeface="Calibri" panose="020F0502020204030204" pitchFamily="34" charset="0"/>
              <a:cs typeface="Times New Roman" panose="02020603050405020304" pitchFamily="18" charset="0"/>
            </a:endParaRPr>
          </a:p>
          <a:p>
            <a:pPr indent="-342900" algn="just">
              <a:lnSpc>
                <a:spcPct val="110000"/>
              </a:lnSpc>
              <a:spcBef>
                <a:spcPts val="0"/>
              </a:spcBef>
              <a:buFont typeface="Wingdings" panose="05000000000000000000" pitchFamily="2" charset="2"/>
              <a:buChar char="§"/>
            </a:pPr>
            <a:r>
              <a:rPr lang="tr-TR" sz="1800" b="0" spc="50" dirty="0">
                <a:latin typeface="Times New Roman" panose="02020603050405020304" pitchFamily="18" charset="0"/>
                <a:ea typeface="Calibri" panose="020F0502020204030204" pitchFamily="34" charset="0"/>
                <a:cs typeface="Times New Roman" panose="02020603050405020304" pitchFamily="18" charset="0"/>
              </a:rPr>
              <a:t>48 </a:t>
            </a:r>
            <a:r>
              <a:rPr lang="kk-KZ" sz="1800" b="0" spc="50" dirty="0">
                <a:latin typeface="Times New Roman" panose="02020603050405020304" pitchFamily="18" charset="0"/>
                <a:ea typeface="Calibri" panose="020F0502020204030204" pitchFamily="34" charset="0"/>
                <a:cs typeface="Times New Roman" panose="02020603050405020304" pitchFamily="18" charset="0"/>
              </a:rPr>
              <a:t>қатысушыға түрік тілі</a:t>
            </a:r>
            <a:r>
              <a:rPr lang="tr-TR" sz="1800" b="0" spc="50" dirty="0">
                <a:latin typeface="Times New Roman" panose="02020603050405020304" pitchFamily="18" charset="0"/>
                <a:ea typeface="Calibri" panose="020F0502020204030204" pitchFamily="34" charset="0"/>
                <a:cs typeface="Times New Roman" panose="02020603050405020304" pitchFamily="18" charset="0"/>
              </a:rPr>
              <a:t> B1</a:t>
            </a:r>
            <a:endParaRPr lang="x-none" sz="1800" b="0" dirty="0">
              <a:latin typeface="Times New Roman" panose="02020603050405020304" pitchFamily="18" charset="0"/>
              <a:ea typeface="Calibri" panose="020F0502020204030204" pitchFamily="34" charset="0"/>
              <a:cs typeface="Times New Roman" panose="02020603050405020304" pitchFamily="18" charset="0"/>
            </a:endParaRPr>
          </a:p>
          <a:p>
            <a:pPr indent="-342900" algn="just">
              <a:lnSpc>
                <a:spcPct val="110000"/>
              </a:lnSpc>
              <a:spcBef>
                <a:spcPts val="0"/>
              </a:spcBef>
              <a:buFont typeface="Wingdings" panose="05000000000000000000" pitchFamily="2" charset="2"/>
              <a:buChar char="§"/>
            </a:pPr>
            <a:r>
              <a:rPr lang="tr-TR" sz="1800" b="0" spc="50" dirty="0">
                <a:latin typeface="Times New Roman" panose="02020603050405020304" pitchFamily="18" charset="0"/>
                <a:ea typeface="Calibri" panose="020F0502020204030204" pitchFamily="34" charset="0"/>
                <a:cs typeface="Times New Roman" panose="02020603050405020304" pitchFamily="18" charset="0"/>
              </a:rPr>
              <a:t>25 </a:t>
            </a:r>
            <a:r>
              <a:rPr lang="kk-KZ" sz="1800" b="0" spc="50" dirty="0">
                <a:latin typeface="Times New Roman" panose="02020603050405020304" pitchFamily="18" charset="0"/>
                <a:ea typeface="Calibri" panose="020F0502020204030204" pitchFamily="34" charset="0"/>
                <a:cs typeface="Times New Roman" panose="02020603050405020304" pitchFamily="18" charset="0"/>
              </a:rPr>
              <a:t>қатысушыға түрік тілі</a:t>
            </a:r>
            <a:r>
              <a:rPr lang="tr-TR" sz="1800" b="0" spc="50" dirty="0">
                <a:latin typeface="Times New Roman" panose="02020603050405020304" pitchFamily="18" charset="0"/>
                <a:ea typeface="Calibri" panose="020F0502020204030204" pitchFamily="34" charset="0"/>
                <a:cs typeface="Times New Roman" panose="02020603050405020304" pitchFamily="18" charset="0"/>
              </a:rPr>
              <a:t> B2</a:t>
            </a:r>
            <a:endParaRPr lang="x-none" sz="1800" b="0" dirty="0">
              <a:latin typeface="Times New Roman" panose="02020603050405020304" pitchFamily="18" charset="0"/>
              <a:ea typeface="Calibri" panose="020F0502020204030204" pitchFamily="34" charset="0"/>
              <a:cs typeface="Times New Roman" panose="02020603050405020304" pitchFamily="18" charset="0"/>
            </a:endParaRPr>
          </a:p>
          <a:p>
            <a:pPr indent="-342900" algn="just">
              <a:lnSpc>
                <a:spcPct val="110000"/>
              </a:lnSpc>
              <a:spcBef>
                <a:spcPts val="0"/>
              </a:spcBef>
              <a:buFont typeface="Wingdings" panose="05000000000000000000" pitchFamily="2" charset="2"/>
              <a:buChar char="§"/>
            </a:pPr>
            <a:r>
              <a:rPr lang="tr-TR" sz="1800" b="0" spc="50" dirty="0">
                <a:latin typeface="Times New Roman" panose="02020603050405020304" pitchFamily="18" charset="0"/>
                <a:ea typeface="Calibri" panose="020F0502020204030204" pitchFamily="34" charset="0"/>
                <a:cs typeface="Times New Roman" panose="02020603050405020304" pitchFamily="18" charset="0"/>
              </a:rPr>
              <a:t>12 </a:t>
            </a:r>
            <a:r>
              <a:rPr lang="kk-KZ" sz="1800" b="0" spc="50" dirty="0">
                <a:latin typeface="Times New Roman" panose="02020603050405020304" pitchFamily="18" charset="0"/>
                <a:ea typeface="Calibri" panose="020F0502020204030204" pitchFamily="34" charset="0"/>
                <a:cs typeface="Times New Roman" panose="02020603050405020304" pitchFamily="18" charset="0"/>
              </a:rPr>
              <a:t>қатысушыға түрік тілі</a:t>
            </a:r>
            <a:r>
              <a:rPr lang="tr-TR" sz="1800" b="0" spc="50" dirty="0">
                <a:latin typeface="Times New Roman" panose="02020603050405020304" pitchFamily="18" charset="0"/>
                <a:ea typeface="Calibri" panose="020F0502020204030204" pitchFamily="34" charset="0"/>
                <a:cs typeface="Times New Roman" panose="02020603050405020304" pitchFamily="18" charset="0"/>
              </a:rPr>
              <a:t> C1</a:t>
            </a:r>
            <a:endParaRPr lang="x-none" sz="1800" b="0" dirty="0">
              <a:latin typeface="Times New Roman" panose="02020603050405020304" pitchFamily="18" charset="0"/>
              <a:cs typeface="Times New Roman" panose="02020603050405020304" pitchFamily="18" charset="0"/>
            </a:endParaRPr>
          </a:p>
        </p:txBody>
      </p:sp>
      <p:sp>
        <p:nvSpPr>
          <p:cNvPr id="6" name="Объект 5">
            <a:extLst>
              <a:ext uri="{FF2B5EF4-FFF2-40B4-BE49-F238E27FC236}">
                <a16:creationId xmlns="" xmlns:a16="http://schemas.microsoft.com/office/drawing/2014/main" id="{8D8DACE4-D05E-6974-6647-71D230609FCE}"/>
              </a:ext>
            </a:extLst>
          </p:cNvPr>
          <p:cNvSpPr>
            <a:spLocks noGrp="1"/>
          </p:cNvSpPr>
          <p:nvPr>
            <p:ph sz="half" idx="2"/>
          </p:nvPr>
        </p:nvSpPr>
        <p:spPr>
          <a:xfrm>
            <a:off x="5045780" y="2756436"/>
            <a:ext cx="3816424" cy="820765"/>
          </a:xfrm>
        </p:spPr>
        <p:txBody>
          <a:bodyPr>
            <a:noAutofit/>
          </a:bodyPr>
          <a:lstStyle/>
          <a:p>
            <a:pPr marL="400050" indent="-285750" algn="just">
              <a:spcBef>
                <a:spcPts val="0"/>
              </a:spcBef>
              <a:buFont typeface="Wingdings" panose="05000000000000000000" pitchFamily="2" charset="2"/>
              <a:buChar char="§"/>
            </a:pPr>
            <a:r>
              <a:rPr lang="tr-TR" sz="1800" spc="50" dirty="0">
                <a:latin typeface="Times New Roman" panose="02020603050405020304" pitchFamily="18" charset="0"/>
                <a:ea typeface="Calibri" panose="020F0502020204030204" pitchFamily="34" charset="0"/>
                <a:cs typeface="Times New Roman" panose="02020603050405020304" pitchFamily="18" charset="0"/>
              </a:rPr>
              <a:t>1 </a:t>
            </a:r>
            <a:r>
              <a:rPr lang="kk-KZ" sz="1800" spc="50" dirty="0">
                <a:latin typeface="Times New Roman" panose="02020603050405020304" pitchFamily="18" charset="0"/>
                <a:ea typeface="Calibri" panose="020F0502020204030204" pitchFamily="34" charset="0"/>
                <a:cs typeface="Times New Roman" panose="02020603050405020304" pitchFamily="18" charset="0"/>
              </a:rPr>
              <a:t>қатысушыға қазақ тілі</a:t>
            </a:r>
            <a:r>
              <a:rPr lang="tr-TR" sz="1800" spc="50" dirty="0">
                <a:latin typeface="Times New Roman" panose="02020603050405020304" pitchFamily="18" charset="0"/>
                <a:ea typeface="Calibri" panose="020F0502020204030204" pitchFamily="34" charset="0"/>
                <a:cs typeface="Times New Roman" panose="02020603050405020304" pitchFamily="18" charset="0"/>
              </a:rPr>
              <a:t> A1</a:t>
            </a:r>
            <a:endParaRPr lang="x-none" sz="1800" dirty="0">
              <a:latin typeface="Times New Roman" panose="02020603050405020304" pitchFamily="18" charset="0"/>
              <a:ea typeface="Calibri" panose="020F0502020204030204" pitchFamily="34" charset="0"/>
              <a:cs typeface="Times New Roman" panose="02020603050405020304" pitchFamily="18" charset="0"/>
            </a:endParaRPr>
          </a:p>
          <a:p>
            <a:pPr marL="400050" indent="-285750" algn="just">
              <a:spcBef>
                <a:spcPts val="0"/>
              </a:spcBef>
              <a:buFont typeface="Wingdings" panose="05000000000000000000" pitchFamily="2" charset="2"/>
              <a:buChar char="§"/>
            </a:pPr>
            <a:r>
              <a:rPr lang="tr-TR" sz="1800" spc="50" dirty="0">
                <a:latin typeface="Times New Roman" panose="02020603050405020304" pitchFamily="18" charset="0"/>
                <a:ea typeface="Calibri" panose="020F0502020204030204" pitchFamily="34" charset="0"/>
                <a:cs typeface="Times New Roman" panose="02020603050405020304" pitchFamily="18" charset="0"/>
              </a:rPr>
              <a:t>5 </a:t>
            </a:r>
            <a:r>
              <a:rPr lang="kk-KZ" sz="1800" spc="50" dirty="0">
                <a:latin typeface="Times New Roman" panose="02020603050405020304" pitchFamily="18" charset="0"/>
                <a:ea typeface="Calibri" panose="020F0502020204030204" pitchFamily="34" charset="0"/>
                <a:cs typeface="Times New Roman" panose="02020603050405020304" pitchFamily="18" charset="0"/>
              </a:rPr>
              <a:t>қатысушыға қазақ тілі</a:t>
            </a:r>
            <a:r>
              <a:rPr lang="tr-TR" sz="1800" spc="50" dirty="0">
                <a:latin typeface="Times New Roman" panose="02020603050405020304" pitchFamily="18" charset="0"/>
                <a:ea typeface="Calibri" panose="020F0502020204030204" pitchFamily="34" charset="0"/>
                <a:cs typeface="Times New Roman" panose="02020603050405020304" pitchFamily="18" charset="0"/>
              </a:rPr>
              <a:t> B1</a:t>
            </a:r>
            <a:endParaRPr lang="x-none" sz="1800" dirty="0">
              <a:latin typeface="Times New Roman" panose="02020603050405020304" pitchFamily="18" charset="0"/>
              <a:ea typeface="Calibri" panose="020F0502020204030204" pitchFamily="34" charset="0"/>
              <a:cs typeface="Times New Roman" panose="02020603050405020304" pitchFamily="18" charset="0"/>
            </a:endParaRPr>
          </a:p>
          <a:p>
            <a:pPr marL="400050" indent="-285750" algn="just">
              <a:spcBef>
                <a:spcPts val="0"/>
              </a:spcBef>
              <a:buFont typeface="Wingdings" panose="05000000000000000000" pitchFamily="2" charset="2"/>
              <a:buChar char="§"/>
            </a:pPr>
            <a:r>
              <a:rPr lang="kk-KZ" sz="1800" spc="50" dirty="0">
                <a:latin typeface="Times New Roman" panose="02020603050405020304" pitchFamily="18" charset="0"/>
                <a:ea typeface="Calibri" panose="020F0502020204030204" pitchFamily="34" charset="0"/>
                <a:cs typeface="Times New Roman" panose="02020603050405020304" pitchFamily="18" charset="0"/>
              </a:rPr>
              <a:t>8 қатысушыға қазақ тілі</a:t>
            </a:r>
            <a:r>
              <a:rPr lang="tr-TR" sz="1800" spc="50" dirty="0">
                <a:latin typeface="Times New Roman" panose="02020603050405020304" pitchFamily="18" charset="0"/>
                <a:ea typeface="Calibri" panose="020F0502020204030204" pitchFamily="34" charset="0"/>
                <a:cs typeface="Times New Roman" panose="02020603050405020304" pitchFamily="18" charset="0"/>
              </a:rPr>
              <a:t> A2</a:t>
            </a:r>
            <a:endParaRPr lang="x-none" sz="1800" dirty="0">
              <a:latin typeface="Times New Roman" panose="02020603050405020304" pitchFamily="18" charset="0"/>
              <a:ea typeface="Calibri" panose="020F0502020204030204" pitchFamily="34" charset="0"/>
              <a:cs typeface="Times New Roman" panose="02020603050405020304" pitchFamily="18" charset="0"/>
            </a:endParaRPr>
          </a:p>
          <a:p>
            <a:pPr marL="400050" indent="-285750" algn="just">
              <a:spcBef>
                <a:spcPts val="0"/>
              </a:spcBef>
              <a:buFont typeface="Wingdings" panose="05000000000000000000" pitchFamily="2" charset="2"/>
              <a:buChar char="§"/>
            </a:pPr>
            <a:endParaRPr lang="x-none" sz="1800" dirty="0"/>
          </a:p>
        </p:txBody>
      </p:sp>
      <p:sp>
        <p:nvSpPr>
          <p:cNvPr id="7" name="Текст 6">
            <a:extLst>
              <a:ext uri="{FF2B5EF4-FFF2-40B4-BE49-F238E27FC236}">
                <a16:creationId xmlns="" xmlns:a16="http://schemas.microsoft.com/office/drawing/2014/main" id="{FEE4AE4E-A2BD-47B1-0E44-4865B909FD53}"/>
              </a:ext>
            </a:extLst>
          </p:cNvPr>
          <p:cNvSpPr>
            <a:spLocks noGrp="1"/>
          </p:cNvSpPr>
          <p:nvPr>
            <p:ph type="body" sz="quarter" idx="3"/>
          </p:nvPr>
        </p:nvSpPr>
        <p:spPr>
          <a:xfrm>
            <a:off x="1844211" y="1252293"/>
            <a:ext cx="5455576" cy="639762"/>
          </a:xfrm>
        </p:spPr>
        <p:txBody>
          <a:bodyPr>
            <a:noAutofit/>
          </a:bodyPr>
          <a:lstStyle/>
          <a:p>
            <a:pPr algn="ctr"/>
            <a:r>
              <a:rPr lang="ru-RU" sz="2000" spc="5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2021-2022 ОҚУ ЖЫЛЫНДА БАРЛЫҒЫ: </a:t>
            </a:r>
            <a:r>
              <a:rPr lang="ru-RU" sz="2000" spc="5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305 СЕРТИФИКАТ БЕРІЛДІ</a:t>
            </a:r>
          </a:p>
        </p:txBody>
      </p:sp>
      <p:sp>
        <p:nvSpPr>
          <p:cNvPr id="8" name="Объект 7">
            <a:extLst>
              <a:ext uri="{FF2B5EF4-FFF2-40B4-BE49-F238E27FC236}">
                <a16:creationId xmlns="" xmlns:a16="http://schemas.microsoft.com/office/drawing/2014/main" id="{6298C98D-F156-CDDB-9380-5C2E85233115}"/>
              </a:ext>
            </a:extLst>
          </p:cNvPr>
          <p:cNvSpPr>
            <a:spLocks noGrp="1"/>
          </p:cNvSpPr>
          <p:nvPr>
            <p:ph sz="quarter" idx="4"/>
          </p:nvPr>
        </p:nvSpPr>
        <p:spPr>
          <a:xfrm>
            <a:off x="5045780" y="2207154"/>
            <a:ext cx="4041775" cy="831733"/>
          </a:xfrm>
        </p:spPr>
        <p:txBody>
          <a:bodyPr>
            <a:normAutofit/>
          </a:bodyPr>
          <a:lstStyle/>
          <a:p>
            <a:pPr marL="457200" algn="just">
              <a:spcBef>
                <a:spcPts val="0"/>
              </a:spcBef>
              <a:buFont typeface="Wingdings" panose="05000000000000000000" pitchFamily="2" charset="2"/>
              <a:buChar char="§"/>
            </a:pPr>
            <a:r>
              <a:rPr lang="tr-TR" sz="1800" spc="50" dirty="0">
                <a:effectLst/>
                <a:latin typeface="Times New Roman" panose="02020603050405020304" pitchFamily="18" charset="0"/>
                <a:ea typeface="Calibri" panose="020F0502020204030204" pitchFamily="34" charset="0"/>
                <a:cs typeface="Times New Roman" panose="02020603050405020304" pitchFamily="18" charset="0"/>
              </a:rPr>
              <a:t>13 </a:t>
            </a:r>
            <a:r>
              <a:rPr lang="kk-KZ" sz="1800" spc="50" dirty="0">
                <a:effectLst/>
                <a:latin typeface="Times New Roman" panose="02020603050405020304" pitchFamily="18" charset="0"/>
                <a:ea typeface="Calibri" panose="020F0502020204030204" pitchFamily="34" charset="0"/>
                <a:cs typeface="Times New Roman" panose="02020603050405020304" pitchFamily="18" charset="0"/>
              </a:rPr>
              <a:t>қатысушыға орыс тілі</a:t>
            </a:r>
            <a:r>
              <a:rPr lang="tr-TR" sz="1800" spc="50" dirty="0">
                <a:effectLst/>
                <a:latin typeface="Times New Roman" panose="02020603050405020304" pitchFamily="18" charset="0"/>
                <a:ea typeface="Calibri" panose="020F0502020204030204" pitchFamily="34" charset="0"/>
                <a:cs typeface="Times New Roman" panose="02020603050405020304" pitchFamily="18" charset="0"/>
              </a:rPr>
              <a:t> A1</a:t>
            </a:r>
            <a:endParaRPr lang="x-non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spcBef>
                <a:spcPts val="0"/>
              </a:spcBef>
              <a:buFont typeface="Wingdings" panose="05000000000000000000" pitchFamily="2" charset="2"/>
              <a:buChar char="§"/>
            </a:pPr>
            <a:r>
              <a:rPr lang="tr-TR" sz="1800" spc="50" dirty="0">
                <a:effectLst/>
                <a:latin typeface="Times New Roman" panose="02020603050405020304" pitchFamily="18" charset="0"/>
                <a:ea typeface="Calibri" panose="020F0502020204030204" pitchFamily="34" charset="0"/>
                <a:cs typeface="Times New Roman" panose="02020603050405020304" pitchFamily="18" charset="0"/>
              </a:rPr>
              <a:t>8 </a:t>
            </a:r>
            <a:r>
              <a:rPr lang="kk-KZ" sz="1800" spc="50" dirty="0">
                <a:effectLst/>
                <a:latin typeface="Times New Roman" panose="02020603050405020304" pitchFamily="18" charset="0"/>
                <a:ea typeface="Calibri" panose="020F0502020204030204" pitchFamily="34" charset="0"/>
                <a:cs typeface="Times New Roman" panose="02020603050405020304" pitchFamily="18" charset="0"/>
              </a:rPr>
              <a:t>қатысушыға орыс тілі</a:t>
            </a:r>
            <a:r>
              <a:rPr lang="tr-TR" sz="1800" spc="50" dirty="0">
                <a:effectLst/>
                <a:latin typeface="Times New Roman" panose="02020603050405020304" pitchFamily="18" charset="0"/>
                <a:ea typeface="Calibri" panose="020F0502020204030204" pitchFamily="34" charset="0"/>
                <a:cs typeface="Times New Roman" panose="02020603050405020304" pitchFamily="18" charset="0"/>
              </a:rPr>
              <a:t> A2</a:t>
            </a:r>
            <a:endParaRPr lang="x-none"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Рисунок 9">
            <a:extLst>
              <a:ext uri="{FF2B5EF4-FFF2-40B4-BE49-F238E27FC236}">
                <a16:creationId xmlns="" xmlns:a16="http://schemas.microsoft.com/office/drawing/2014/main" id="{D3F7EEF8-1DD8-CA67-834B-91DAA4176A65}"/>
              </a:ext>
            </a:extLst>
          </p:cNvPr>
          <p:cNvPicPr>
            <a:picLocks noChangeAspect="1"/>
          </p:cNvPicPr>
          <p:nvPr/>
        </p:nvPicPr>
        <p:blipFill>
          <a:blip r:embed="rId4"/>
          <a:stretch>
            <a:fillRect/>
          </a:stretch>
        </p:blipFill>
        <p:spPr>
          <a:xfrm>
            <a:off x="6611524" y="4308847"/>
            <a:ext cx="2354912" cy="21011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513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274C4353-4632-3165-0422-E937835C2554}"/>
              </a:ext>
            </a:extLst>
          </p:cNvPr>
          <p:cNvSpPr txBox="1"/>
          <p:nvPr/>
        </p:nvSpPr>
        <p:spPr>
          <a:xfrm>
            <a:off x="88435" y="2281984"/>
            <a:ext cx="4644515" cy="3647152"/>
          </a:xfrm>
          <a:prstGeom prst="rect">
            <a:avLst/>
          </a:prstGeom>
          <a:noFill/>
        </p:spPr>
        <p:txBody>
          <a:bodyPr wrap="square">
            <a:spAutoFit/>
          </a:bodyPr>
          <a:lstStyle/>
          <a:p>
            <a:pPr marL="342900" indent="-342900" algn="just">
              <a:spcAft>
                <a:spcPts val="600"/>
              </a:spcAft>
              <a:buFont typeface="Wingdings" panose="05000000000000000000" pitchFamily="2" charset="2"/>
              <a:buChar char="§"/>
            </a:pPr>
            <a:r>
              <a:rPr lang="kk-KZ" sz="1700" dirty="0">
                <a:latin typeface="Times New Roman" panose="02020603050405020304" pitchFamily="18" charset="0"/>
                <a:ea typeface="Calibri" panose="020F0502020204030204" pitchFamily="34" charset="0"/>
                <a:cs typeface="Times New Roman" panose="02020603050405020304" pitchFamily="18" charset="0"/>
              </a:rPr>
              <a:t>2021 жылы қараша айының 21 күні Қырғызстан Республикасының Бішкек қаласында өтетін Қазастан Республикасы жоғары оқу орындарының білім көрмесі.</a:t>
            </a:r>
          </a:p>
          <a:p>
            <a:pPr marL="342900" indent="-342900" algn="just">
              <a:spcAft>
                <a:spcPts val="600"/>
              </a:spcAft>
              <a:buFont typeface="Wingdings" panose="05000000000000000000" pitchFamily="2" charset="2"/>
              <a:buChar char="§"/>
            </a:pPr>
            <a:r>
              <a:rPr lang="kk-KZ" sz="1700" dirty="0">
                <a:latin typeface="Times New Roman" panose="02020603050405020304" pitchFamily="18" charset="0"/>
                <a:ea typeface="Calibri" panose="020F0502020204030204" pitchFamily="34" charset="0"/>
                <a:cs typeface="Times New Roman" panose="02020603050405020304" pitchFamily="18" charset="0"/>
              </a:rPr>
              <a:t>2021 жылы қараша айының 28 күні Өзбекстан Республикасының Ташкент қаласында өтетін Қазастан Республикасы жоғары оқу орындарының білім көрмесі.</a:t>
            </a:r>
          </a:p>
          <a:p>
            <a:pPr marL="342900" indent="-342900" algn="just">
              <a:spcAft>
                <a:spcPts val="600"/>
              </a:spcAft>
              <a:buFont typeface="Wingdings" panose="05000000000000000000" pitchFamily="2" charset="2"/>
              <a:buChar char="§"/>
            </a:pPr>
            <a:r>
              <a:rPr lang="kk-KZ" sz="1700" dirty="0">
                <a:latin typeface="Times New Roman" panose="02020603050405020304" pitchFamily="18" charset="0"/>
                <a:cs typeface="Times New Roman" panose="02020603050405020304" pitchFamily="18" charset="0"/>
              </a:rPr>
              <a:t>2022 жылдың маусым айының 10 күні Өзбекстан Республикасы Ташкент қаласындағы «Өзбекстан қазақ ұлттық мәдени орталығы» 30 жылдық мерейтойына оранй өткізілген ҚР ЖОО білім көрмесі. </a:t>
            </a:r>
          </a:p>
        </p:txBody>
      </p:sp>
      <p:sp>
        <p:nvSpPr>
          <p:cNvPr id="17" name="TextBox 16">
            <a:extLst>
              <a:ext uri="{FF2B5EF4-FFF2-40B4-BE49-F238E27FC236}">
                <a16:creationId xmlns="" xmlns:a16="http://schemas.microsoft.com/office/drawing/2014/main" id="{280994F7-D48C-C3F2-1272-ABFA5C64E177}"/>
              </a:ext>
            </a:extLst>
          </p:cNvPr>
          <p:cNvSpPr txBox="1"/>
          <p:nvPr/>
        </p:nvSpPr>
        <p:spPr>
          <a:xfrm>
            <a:off x="4945010" y="3943977"/>
            <a:ext cx="4185815" cy="2970044"/>
          </a:xfrm>
          <a:prstGeom prst="rect">
            <a:avLst/>
          </a:prstGeom>
          <a:noFill/>
        </p:spPr>
        <p:txBody>
          <a:bodyPr wrap="square">
            <a:spAutoFit/>
          </a:bodyPr>
          <a:lstStyle/>
          <a:p>
            <a:r>
              <a:rPr lang="kk-KZ" sz="1700" dirty="0">
                <a:latin typeface="Times New Roman" panose="02020603050405020304" pitchFamily="18" charset="0"/>
                <a:ea typeface="Calibri" panose="020F0502020204030204" pitchFamily="34" charset="0"/>
                <a:cs typeface="Times New Roman" panose="02020603050405020304" pitchFamily="18" charset="0"/>
              </a:rPr>
              <a:t>Университетімізге арнайы Алматы, Тараз, Қостанай қалаларынан келген </a:t>
            </a:r>
            <a:r>
              <a:rPr lang="kk-KZ" sz="1700" b="1" dirty="0">
                <a:latin typeface="Times New Roman" panose="02020603050405020304" pitchFamily="18" charset="0"/>
                <a:ea typeface="Calibri" panose="020F0502020204030204" pitchFamily="34" charset="0"/>
                <a:cs typeface="Times New Roman" panose="02020603050405020304" pitchFamily="18" charset="0"/>
              </a:rPr>
              <a:t>500-ден аса </a:t>
            </a:r>
            <a:r>
              <a:rPr lang="kk-KZ" sz="1700" dirty="0">
                <a:latin typeface="Times New Roman" panose="02020603050405020304" pitchFamily="18" charset="0"/>
                <a:ea typeface="Calibri" panose="020F0502020204030204" pitchFamily="34" charset="0"/>
                <a:cs typeface="Times New Roman" panose="02020603050405020304" pitchFamily="18" charset="0"/>
              </a:rPr>
              <a:t>мектеп оқушыларына университет туралы ақпараттар беріліп, университет өмірімен таныстыру жұмыстары жүргізілді.</a:t>
            </a:r>
          </a:p>
          <a:p>
            <a:r>
              <a:rPr lang="kk-KZ" sz="1700" dirty="0">
                <a:latin typeface="Times New Roman" panose="02020603050405020304" pitchFamily="18" charset="0"/>
                <a:ea typeface="Calibri" panose="020F0502020204030204" pitchFamily="34" charset="0"/>
                <a:cs typeface="Times New Roman" panose="02020603050405020304" pitchFamily="18" charset="0"/>
              </a:rPr>
              <a:t>Университетімізді талапкерлерге таныту үшін </a:t>
            </a:r>
            <a:r>
              <a:rPr lang="kk-KZ" sz="1700" b="1" dirty="0">
                <a:latin typeface="Times New Roman" panose="02020603050405020304" pitchFamily="18" charset="0"/>
                <a:ea typeface="Calibri" panose="020F0502020204030204" pitchFamily="34" charset="0"/>
                <a:cs typeface="Times New Roman" panose="02020603050405020304" pitchFamily="18" charset="0"/>
              </a:rPr>
              <a:t>5000 дана буклет</a:t>
            </a:r>
            <a:r>
              <a:rPr lang="kk-KZ" sz="1700" dirty="0">
                <a:latin typeface="Times New Roman" panose="02020603050405020304" pitchFamily="18" charset="0"/>
                <a:ea typeface="Calibri" panose="020F0502020204030204" pitchFamily="34" charset="0"/>
                <a:cs typeface="Times New Roman" panose="02020603050405020304" pitchFamily="18" charset="0"/>
              </a:rPr>
              <a:t> университет баспаханасынан шығарылды. Университеттің арнайы қаламсап, жейде, баскиім, блокнот, пакеттер дайындалды. </a:t>
            </a:r>
          </a:p>
          <a:p>
            <a:r>
              <a:rPr lang="kk-KZ" sz="1700" dirty="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7" name="Заголовок 1">
            <a:extLst>
              <a:ext uri="{FF2B5EF4-FFF2-40B4-BE49-F238E27FC236}">
                <a16:creationId xmlns="" xmlns:a16="http://schemas.microsoft.com/office/drawing/2014/main" id="{1E3ADEF3-633A-51DC-A694-565D335668DE}"/>
              </a:ext>
            </a:extLst>
          </p:cNvPr>
          <p:cNvSpPr txBox="1">
            <a:spLocks/>
          </p:cNvSpPr>
          <p:nvPr/>
        </p:nvSpPr>
        <p:spPr>
          <a:xfrm>
            <a:off x="2006713" y="1084094"/>
            <a:ext cx="5562618"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kk-KZ" sz="2000" b="1" dirty="0">
                <a:solidFill>
                  <a:srgbClr val="002060"/>
                </a:solidFill>
                <a:latin typeface="Times New Roman" panose="02020603050405020304" pitchFamily="18" charset="0"/>
                <a:cs typeface="Times New Roman" panose="02020603050405020304" pitchFamily="18" charset="0"/>
              </a:rPr>
              <a:t>КӘСІБИ БАҒДАР БЕРУ ОРТАЛЫҒЫ</a:t>
            </a:r>
          </a:p>
        </p:txBody>
      </p:sp>
      <p:sp>
        <p:nvSpPr>
          <p:cNvPr id="9" name="TextBox 8">
            <a:extLst>
              <a:ext uri="{FF2B5EF4-FFF2-40B4-BE49-F238E27FC236}">
                <a16:creationId xmlns="" xmlns:a16="http://schemas.microsoft.com/office/drawing/2014/main" id="{AC5FEB8B-E336-082C-450C-EBC1CBB394E8}"/>
              </a:ext>
            </a:extLst>
          </p:cNvPr>
          <p:cNvSpPr txBox="1"/>
          <p:nvPr/>
        </p:nvSpPr>
        <p:spPr>
          <a:xfrm>
            <a:off x="4688657" y="2281984"/>
            <a:ext cx="4698522" cy="1661993"/>
          </a:xfrm>
          <a:prstGeom prst="rect">
            <a:avLst/>
          </a:prstGeom>
          <a:noFill/>
        </p:spPr>
        <p:txBody>
          <a:bodyPr wrap="square">
            <a:spAutoFit/>
          </a:bodyPr>
          <a:lstStyle/>
          <a:p>
            <a:pPr marL="285750" indent="-285750">
              <a:buFont typeface="Wingdings" panose="05000000000000000000" pitchFamily="2" charset="2"/>
              <a:buChar char="§"/>
            </a:pPr>
            <a:r>
              <a:rPr lang="kk-KZ" sz="1700" dirty="0">
                <a:latin typeface="Times New Roman" panose="02020603050405020304" pitchFamily="18" charset="0"/>
                <a:ea typeface="Calibri" panose="020F0502020204030204" pitchFamily="34" charset="0"/>
                <a:cs typeface="Times New Roman" panose="02020603050405020304" pitchFamily="18" charset="0"/>
              </a:rPr>
              <a:t>2022 жылдың сәуір айының 17-29 күндері аралығында Нұр-Сұлтан, Атырау, Ақтау, Ақтөбе, Қарағанды, Қызылорда, Тараз, Шымкент қалаларындағы </a:t>
            </a:r>
            <a:r>
              <a:rPr lang="kk-KZ" sz="1700" b="1" dirty="0">
                <a:latin typeface="Times New Roman" panose="02020603050405020304" pitchFamily="18" charset="0"/>
                <a:ea typeface="Calibri" panose="020F0502020204030204" pitchFamily="34" charset="0"/>
                <a:cs typeface="Times New Roman" panose="02020603050405020304" pitchFamily="18" charset="0"/>
              </a:rPr>
              <a:t>100 ден аса мектептердің 11 сынып оқушыларына кәсіби бағдар жұмыстары жүргізілді. </a:t>
            </a:r>
          </a:p>
        </p:txBody>
      </p:sp>
      <p:sp>
        <p:nvSpPr>
          <p:cNvPr id="3" name="TextBox 2">
            <a:extLst>
              <a:ext uri="{FF2B5EF4-FFF2-40B4-BE49-F238E27FC236}">
                <a16:creationId xmlns="" xmlns:a16="http://schemas.microsoft.com/office/drawing/2014/main" id="{893EE897-CF5A-1A19-F7AC-4C17F8ECD641}"/>
              </a:ext>
            </a:extLst>
          </p:cNvPr>
          <p:cNvSpPr txBox="1"/>
          <p:nvPr/>
        </p:nvSpPr>
        <p:spPr>
          <a:xfrm>
            <a:off x="88435" y="1604876"/>
            <a:ext cx="4600222" cy="677108"/>
          </a:xfrm>
          <a:prstGeom prst="rect">
            <a:avLst/>
          </a:prstGeom>
          <a:noFill/>
        </p:spPr>
        <p:txBody>
          <a:bodyPr wrap="square">
            <a:spAutoFit/>
          </a:bodyPr>
          <a:lstStyle/>
          <a:p>
            <a:pPr algn="ctr"/>
            <a:r>
              <a:rPr lang="kk-KZ" sz="19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ХАЛЫҚАРАЛЫҚ БІЛІМ КӨРМЕЛЕРІ:</a:t>
            </a:r>
          </a:p>
        </p:txBody>
      </p:sp>
      <p:sp>
        <p:nvSpPr>
          <p:cNvPr id="5" name="TextBox 4">
            <a:extLst>
              <a:ext uri="{FF2B5EF4-FFF2-40B4-BE49-F238E27FC236}">
                <a16:creationId xmlns="" xmlns:a16="http://schemas.microsoft.com/office/drawing/2014/main" id="{A3D75CB3-AC35-0A33-59D1-9A3B4B6EDF52}"/>
              </a:ext>
            </a:extLst>
          </p:cNvPr>
          <p:cNvSpPr txBox="1"/>
          <p:nvPr/>
        </p:nvSpPr>
        <p:spPr>
          <a:xfrm>
            <a:off x="4584822" y="1604876"/>
            <a:ext cx="4634088" cy="677108"/>
          </a:xfrm>
          <a:prstGeom prst="rect">
            <a:avLst/>
          </a:prstGeom>
          <a:noFill/>
        </p:spPr>
        <p:txBody>
          <a:bodyPr wrap="square">
            <a:spAutoFit/>
          </a:bodyPr>
          <a:lstStyle/>
          <a:p>
            <a:pPr algn="ctr"/>
            <a:r>
              <a:rPr lang="kk-KZ" sz="19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ОБЛЫСТАРДАҒЫ КӘСІБИ БАҒДАР ЖҰМЫСТАРЫ:</a:t>
            </a:r>
          </a:p>
        </p:txBody>
      </p:sp>
    </p:spTree>
    <p:extLst>
      <p:ext uri="{BB962C8B-B14F-4D97-AF65-F5344CB8AC3E}">
        <p14:creationId xmlns:p14="http://schemas.microsoft.com/office/powerpoint/2010/main" val="1424877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DC41B412-37C8-3E6D-13C8-BF8E45FA21C5}"/>
              </a:ext>
            </a:extLst>
          </p:cNvPr>
          <p:cNvSpPr>
            <a:spLocks noChangeArrowheads="1"/>
          </p:cNvSpPr>
          <p:nvPr/>
        </p:nvSpPr>
        <p:spPr bwMode="auto">
          <a:xfrm>
            <a:off x="677333" y="1165174"/>
            <a:ext cx="8141095"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a:tabLst>
                <a:tab pos="647700" algn="l"/>
              </a:tabLst>
            </a:pPr>
            <a:r>
              <a:rPr lang="kk-KZ" sz="2000" b="1" dirty="0">
                <a:solidFill>
                  <a:srgbClr val="002060"/>
                </a:solidFill>
                <a:latin typeface="Cambria" panose="02040503050406030204" pitchFamily="18" charset="0"/>
                <a:cs typeface="Times New Roman" pitchFamily="18" charset="0"/>
              </a:rPr>
              <a:t>МЕМЛЕКЕТТІК БІЛІМ БЕРУ ГРАНТЫНА ҚАБЫЛДАУ МӘЛІМЕТІ</a:t>
            </a:r>
          </a:p>
        </p:txBody>
      </p:sp>
      <p:graphicFrame>
        <p:nvGraphicFramePr>
          <p:cNvPr id="3" name="Диаграмма 2">
            <a:extLst>
              <a:ext uri="{FF2B5EF4-FFF2-40B4-BE49-F238E27FC236}">
                <a16:creationId xmlns="" xmlns:a16="http://schemas.microsoft.com/office/drawing/2014/main" id="{E181EB1D-7B75-4FAD-C1FB-9CFE52F63FE8}"/>
              </a:ext>
            </a:extLst>
          </p:cNvPr>
          <p:cNvGraphicFramePr>
            <a:graphicFrameLocks/>
          </p:cNvGraphicFramePr>
          <p:nvPr>
            <p:extLst>
              <p:ext uri="{D42A27DB-BD31-4B8C-83A1-F6EECF244321}">
                <p14:modId xmlns:p14="http://schemas.microsoft.com/office/powerpoint/2010/main" val="2150291811"/>
              </p:ext>
            </p:extLst>
          </p:nvPr>
        </p:nvGraphicFramePr>
        <p:xfrm>
          <a:off x="211528" y="3557808"/>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1">
            <a:extLst>
              <a:ext uri="{FF2B5EF4-FFF2-40B4-BE49-F238E27FC236}">
                <a16:creationId xmlns="" xmlns:a16="http://schemas.microsoft.com/office/drawing/2014/main" id="{BF1BC3E8-E04E-9D6C-D3E1-F43B894FAF9A}"/>
              </a:ext>
            </a:extLst>
          </p:cNvPr>
          <p:cNvSpPr>
            <a:spLocks noChangeArrowheads="1"/>
          </p:cNvSpPr>
          <p:nvPr/>
        </p:nvSpPr>
        <p:spPr bwMode="auto">
          <a:xfrm>
            <a:off x="563286" y="1694364"/>
            <a:ext cx="8369186"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a:tabLst>
                <a:tab pos="647700" algn="l"/>
              </a:tabLst>
            </a:pPr>
            <a:r>
              <a:rPr lang="kk-KZ" dirty="0">
                <a:latin typeface="Times New Roman" pitchFamily="18" charset="0"/>
                <a:cs typeface="Times New Roman" pitchFamily="18" charset="0"/>
              </a:rPr>
              <a:t>2022-2023 оқу жылына келген грант саны </a:t>
            </a:r>
            <a:r>
              <a:rPr lang="en-US" dirty="0">
                <a:latin typeface="Times New Roman" pitchFamily="18" charset="0"/>
                <a:cs typeface="Times New Roman" pitchFamily="18" charset="0"/>
              </a:rPr>
              <a:t>- </a:t>
            </a:r>
            <a:r>
              <a:rPr lang="kk-KZ" dirty="0">
                <a:latin typeface="Times New Roman" pitchFamily="18" charset="0"/>
                <a:cs typeface="Times New Roman" pitchFamily="18" charset="0"/>
              </a:rPr>
              <a:t>665.</a:t>
            </a:r>
          </a:p>
          <a:p>
            <a:pPr algn="just" defTabSz="914400">
              <a:tabLst>
                <a:tab pos="647700" algn="l"/>
              </a:tabLst>
            </a:pPr>
            <a:r>
              <a:rPr lang="kk-KZ" i="1" dirty="0">
                <a:latin typeface="Times New Roman" pitchFamily="18" charset="0"/>
                <a:cs typeface="Times New Roman" pitchFamily="18" charset="0"/>
              </a:rPr>
              <a:t>Оның шінде:</a:t>
            </a:r>
          </a:p>
          <a:p>
            <a:pPr algn="just" defTabSz="914400">
              <a:tabLst>
                <a:tab pos="647700" algn="l"/>
              </a:tabLst>
            </a:pPr>
            <a:r>
              <a:rPr lang="kk-KZ" dirty="0">
                <a:latin typeface="Times New Roman" pitchFamily="18" charset="0"/>
                <a:cs typeface="Times New Roman" pitchFamily="18" charset="0"/>
              </a:rPr>
              <a:t>* Астана қаласы әкімдігінің Дінтану және теология білім беру бағдарламасы бойынша 13 әкімдік гранты берілді. </a:t>
            </a:r>
          </a:p>
          <a:p>
            <a:pPr algn="just" defTabSz="914400">
              <a:tabLst>
                <a:tab pos="647700" algn="l"/>
              </a:tabLst>
            </a:pPr>
            <a:r>
              <a:rPr lang="kk-KZ" dirty="0">
                <a:latin typeface="Times New Roman" pitchFamily="18" charset="0"/>
                <a:cs typeface="Times New Roman" pitchFamily="18" charset="0"/>
              </a:rPr>
              <a:t>* «Қазақстан халқына» қоғамдық қорының білім беру гранттары» қайырымдылық бағдарламасын жүзеге асыру аясында 10 грант берілді. </a:t>
            </a:r>
            <a:endParaRPr lang="ru-RU" dirty="0">
              <a:latin typeface="Times New Roman" pitchFamily="18" charset="0"/>
              <a:cs typeface="Times New Roman" pitchFamily="18" charset="0"/>
            </a:endParaRPr>
          </a:p>
          <a:p>
            <a:pPr algn="just" defTabSz="914400">
              <a:tabLst>
                <a:tab pos="647700" algn="l"/>
              </a:tabLst>
            </a:pPr>
            <a:r>
              <a:rPr lang="kk-KZ" dirty="0">
                <a:latin typeface="Times New Roman" pitchFamily="18" charset="0"/>
                <a:cs typeface="Times New Roman" pitchFamily="18" charset="0"/>
              </a:rPr>
              <a:t> </a:t>
            </a:r>
            <a:endParaRPr lang="ru-RU" cap="all" dirty="0">
              <a:latin typeface="Times New Roman" pitchFamily="18" charset="0"/>
              <a:ea typeface="Verdana" pitchFamily="34" charset="0"/>
              <a:cs typeface="Times New Roman" pitchFamily="18" charset="0"/>
            </a:endParaRPr>
          </a:p>
        </p:txBody>
      </p:sp>
      <p:sp>
        <p:nvSpPr>
          <p:cNvPr id="6" name="Rectangle 1">
            <a:extLst>
              <a:ext uri="{FF2B5EF4-FFF2-40B4-BE49-F238E27FC236}">
                <a16:creationId xmlns="" xmlns:a16="http://schemas.microsoft.com/office/drawing/2014/main" id="{4854AC43-30DF-8DEB-E109-7398814BA268}"/>
              </a:ext>
            </a:extLst>
          </p:cNvPr>
          <p:cNvSpPr>
            <a:spLocks noChangeArrowheads="1"/>
          </p:cNvSpPr>
          <p:nvPr/>
        </p:nvSpPr>
        <p:spPr bwMode="auto">
          <a:xfrm>
            <a:off x="5037668" y="3729465"/>
            <a:ext cx="3964829"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a:tabLst>
                <a:tab pos="647700" algn="l"/>
              </a:tabLst>
            </a:pPr>
            <a:r>
              <a:rPr lang="kk-KZ" b="1" dirty="0">
                <a:latin typeface="Times New Roman" pitchFamily="18" charset="0"/>
                <a:cs typeface="Times New Roman" pitchFamily="18" charset="0"/>
              </a:rPr>
              <a:t>2021-2022 оқу жылымен салыстырғанда грант саны 18% артқан.  </a:t>
            </a:r>
            <a:endParaRPr lang="ru-RU" b="1" dirty="0">
              <a:latin typeface="Times New Roman" pitchFamily="18" charset="0"/>
              <a:cs typeface="Times New Roman" pitchFamily="18" charset="0"/>
            </a:endParaRPr>
          </a:p>
          <a:p>
            <a:pPr defTabSz="914400">
              <a:tabLst>
                <a:tab pos="647700" algn="l"/>
              </a:tabLst>
            </a:pPr>
            <a:r>
              <a:rPr lang="kk-KZ" b="1" dirty="0">
                <a:latin typeface="Times New Roman" pitchFamily="18" charset="0"/>
                <a:cs typeface="Times New Roman" pitchFamily="18" charset="0"/>
              </a:rPr>
              <a:t> </a:t>
            </a:r>
            <a:endParaRPr lang="ru-RU" b="1" cap="all" dirty="0">
              <a:latin typeface="Times New Roman" pitchFamily="18" charset="0"/>
              <a:ea typeface="Verdana" pitchFamily="34" charset="0"/>
              <a:cs typeface="Times New Roman" pitchFamily="18" charset="0"/>
            </a:endParaRPr>
          </a:p>
        </p:txBody>
      </p:sp>
      <p:sp>
        <p:nvSpPr>
          <p:cNvPr id="8" name="Прямоугольник 7">
            <a:extLst>
              <a:ext uri="{FF2B5EF4-FFF2-40B4-BE49-F238E27FC236}">
                <a16:creationId xmlns="" xmlns:a16="http://schemas.microsoft.com/office/drawing/2014/main" id="{747E0205-DAB4-1686-59C7-31B9289B8CFF}"/>
              </a:ext>
            </a:extLst>
          </p:cNvPr>
          <p:cNvSpPr/>
          <p:nvPr/>
        </p:nvSpPr>
        <p:spPr>
          <a:xfrm>
            <a:off x="5072044" y="4929408"/>
            <a:ext cx="3930453" cy="1200329"/>
          </a:xfrm>
          <a:prstGeom prst="rect">
            <a:avLst/>
          </a:prstGeom>
        </p:spPr>
        <p:txBody>
          <a:bodyPr wrap="square">
            <a:spAutoFit/>
          </a:bodyPr>
          <a:lstStyle/>
          <a:p>
            <a:r>
              <a:rPr lang="kk-KZ" dirty="0">
                <a:latin typeface="Times New Roman" pitchFamily="18" charset="0"/>
                <a:cs typeface="Times New Roman" pitchFamily="18" charset="0"/>
              </a:rPr>
              <a:t>Түркия Республикасы және Түрік тілдес елдер мен қауымдастықтардан келген </a:t>
            </a:r>
            <a:r>
              <a:rPr lang="kk-KZ" b="1" dirty="0">
                <a:solidFill>
                  <a:schemeClr val="accent2">
                    <a:lumMod val="75000"/>
                  </a:schemeClr>
                </a:solidFill>
                <a:latin typeface="Times New Roman" pitchFamily="18" charset="0"/>
                <a:cs typeface="Times New Roman" pitchFamily="18" charset="0"/>
              </a:rPr>
              <a:t>175</a:t>
            </a:r>
            <a:r>
              <a:rPr lang="kk-KZ" dirty="0">
                <a:solidFill>
                  <a:schemeClr val="accent2">
                    <a:lumMod val="75000"/>
                  </a:schemeClr>
                </a:solidFill>
                <a:latin typeface="Times New Roman" pitchFamily="18" charset="0"/>
                <a:cs typeface="Times New Roman" pitchFamily="18" charset="0"/>
              </a:rPr>
              <a:t> </a:t>
            </a:r>
            <a:r>
              <a:rPr lang="kk-KZ" dirty="0">
                <a:latin typeface="Times New Roman" pitchFamily="18" charset="0"/>
                <a:cs typeface="Times New Roman" pitchFamily="18" charset="0"/>
              </a:rPr>
              <a:t>тыңдаушы 1-курсқа қабылданды.  </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3979152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BC459D44-50C3-A891-BC7E-FC55073AAAF0}"/>
              </a:ext>
            </a:extLst>
          </p:cNvPr>
          <p:cNvSpPr txBox="1">
            <a:spLocks/>
          </p:cNvSpPr>
          <p:nvPr/>
        </p:nvSpPr>
        <p:spPr>
          <a:xfrm>
            <a:off x="638556" y="1226176"/>
            <a:ext cx="7866888" cy="583574"/>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kk-KZ" sz="2000" b="1"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2022-2023 ОҚУ ЖЫЛЫНА 1-КУРСҚА ҚАБЫЛДАНҒАН БІЛІМГЕРЛЕР КОНТИНГЕНТІ</a:t>
            </a:r>
          </a:p>
        </p:txBody>
      </p:sp>
      <p:graphicFrame>
        <p:nvGraphicFramePr>
          <p:cNvPr id="3" name="Схема 2">
            <a:extLst>
              <a:ext uri="{FF2B5EF4-FFF2-40B4-BE49-F238E27FC236}">
                <a16:creationId xmlns="" xmlns:a16="http://schemas.microsoft.com/office/drawing/2014/main" id="{4D0EC1B5-94E4-656D-8294-073EEC0C3D45}"/>
              </a:ext>
            </a:extLst>
          </p:cNvPr>
          <p:cNvGraphicFramePr/>
          <p:nvPr>
            <p:extLst>
              <p:ext uri="{D42A27DB-BD31-4B8C-83A1-F6EECF244321}">
                <p14:modId xmlns:p14="http://schemas.microsoft.com/office/powerpoint/2010/main" val="922839407"/>
              </p:ext>
            </p:extLst>
          </p:nvPr>
        </p:nvGraphicFramePr>
        <p:xfrm>
          <a:off x="255712" y="4324350"/>
          <a:ext cx="4876800" cy="1707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Прямоугольник 3">
            <a:extLst>
              <a:ext uri="{FF2B5EF4-FFF2-40B4-BE49-F238E27FC236}">
                <a16:creationId xmlns="" xmlns:a16="http://schemas.microsoft.com/office/drawing/2014/main" id="{34F622EB-8459-236E-7C0C-436426E72D30}"/>
              </a:ext>
            </a:extLst>
          </p:cNvPr>
          <p:cNvSpPr/>
          <p:nvPr/>
        </p:nvSpPr>
        <p:spPr>
          <a:xfrm>
            <a:off x="1000961" y="4629150"/>
            <a:ext cx="530915" cy="369332"/>
          </a:xfrm>
          <a:prstGeom prst="rect">
            <a:avLst/>
          </a:prstGeom>
        </p:spPr>
        <p:txBody>
          <a:bodyPr wrap="none">
            <a:spAutoFit/>
          </a:bodyPr>
          <a:lstStyle/>
          <a:p>
            <a:pPr lvl="0"/>
            <a:r>
              <a:rPr lang="kk-KZ" b="1"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141</a:t>
            </a:r>
            <a:endParaRPr lang="ru-RU" dirty="0">
              <a:solidFill>
                <a:srgbClr val="002060"/>
              </a:solidFill>
              <a:latin typeface="Times New Roman" panose="02020603050405020304" pitchFamily="18" charset="0"/>
              <a:cs typeface="Times New Roman" panose="02020603050405020304" pitchFamily="18" charset="0"/>
            </a:endParaRPr>
          </a:p>
        </p:txBody>
      </p:sp>
      <p:sp>
        <p:nvSpPr>
          <p:cNvPr id="5" name="Прямоугольник 4">
            <a:extLst>
              <a:ext uri="{FF2B5EF4-FFF2-40B4-BE49-F238E27FC236}">
                <a16:creationId xmlns="" xmlns:a16="http://schemas.microsoft.com/office/drawing/2014/main" id="{4605AA1C-A943-3050-6BA1-1642DD3E87F0}"/>
              </a:ext>
            </a:extLst>
          </p:cNvPr>
          <p:cNvSpPr/>
          <p:nvPr/>
        </p:nvSpPr>
        <p:spPr>
          <a:xfrm>
            <a:off x="1046590" y="5357396"/>
            <a:ext cx="530915" cy="369332"/>
          </a:xfrm>
          <a:prstGeom prst="rect">
            <a:avLst/>
          </a:prstGeom>
        </p:spPr>
        <p:txBody>
          <a:bodyPr wrap="none">
            <a:spAutoFit/>
          </a:bodyPr>
          <a:lstStyle/>
          <a:p>
            <a:pPr lvl="0"/>
            <a:r>
              <a:rPr lang="kk-KZ" b="1"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258</a:t>
            </a:r>
            <a:endParaRPr lang="ru-RU" dirty="0">
              <a:solidFill>
                <a:srgbClr val="002060"/>
              </a:solidFill>
              <a:latin typeface="Times New Roman" panose="02020603050405020304" pitchFamily="18" charset="0"/>
              <a:cs typeface="Times New Roman" panose="02020603050405020304" pitchFamily="18" charset="0"/>
            </a:endParaRPr>
          </a:p>
        </p:txBody>
      </p:sp>
      <p:graphicFrame>
        <p:nvGraphicFramePr>
          <p:cNvPr id="8" name="Диаграмма 7">
            <a:extLst>
              <a:ext uri="{FF2B5EF4-FFF2-40B4-BE49-F238E27FC236}">
                <a16:creationId xmlns="" xmlns:a16="http://schemas.microsoft.com/office/drawing/2014/main" id="{562A220E-09D2-4EB7-FDC8-5C02625F8B42}"/>
              </a:ext>
            </a:extLst>
          </p:cNvPr>
          <p:cNvGraphicFramePr>
            <a:graphicFrameLocks/>
          </p:cNvGraphicFramePr>
          <p:nvPr>
            <p:extLst>
              <p:ext uri="{D42A27DB-BD31-4B8C-83A1-F6EECF244321}">
                <p14:modId xmlns:p14="http://schemas.microsoft.com/office/powerpoint/2010/main" val="3177261293"/>
              </p:ext>
            </p:extLst>
          </p:nvPr>
        </p:nvGraphicFramePr>
        <p:xfrm>
          <a:off x="636712" y="1962150"/>
          <a:ext cx="8001000" cy="2209800"/>
        </p:xfrm>
        <a:graphic>
          <a:graphicData uri="http://schemas.openxmlformats.org/drawingml/2006/chart">
            <c:chart xmlns:c="http://schemas.openxmlformats.org/drawingml/2006/chart" xmlns:r="http://schemas.openxmlformats.org/officeDocument/2006/relationships" r:id="rId7"/>
          </a:graphicData>
        </a:graphic>
      </p:graphicFrame>
      <p:sp>
        <p:nvSpPr>
          <p:cNvPr id="10" name="TextBox 9">
            <a:extLst>
              <a:ext uri="{FF2B5EF4-FFF2-40B4-BE49-F238E27FC236}">
                <a16:creationId xmlns="" xmlns:a16="http://schemas.microsoft.com/office/drawing/2014/main" id="{73813226-10B1-0B51-D4E4-7D29A043647C}"/>
              </a:ext>
            </a:extLst>
          </p:cNvPr>
          <p:cNvSpPr txBox="1"/>
          <p:nvPr/>
        </p:nvSpPr>
        <p:spPr>
          <a:xfrm>
            <a:off x="5877761" y="4516446"/>
            <a:ext cx="3002844" cy="1323439"/>
          </a:xfrm>
          <a:prstGeom prst="rect">
            <a:avLst/>
          </a:prstGeom>
          <a:noFill/>
        </p:spPr>
        <p:txBody>
          <a:bodyPr wrap="square">
            <a:spAutoFit/>
          </a:bodyPr>
          <a:lstStyle/>
          <a:p>
            <a:pPr lvl="0" algn="ctr"/>
            <a:r>
              <a:rPr lang="kk-KZ" sz="2000" b="1"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1-курс бакалавр БББ-на</a:t>
            </a:r>
          </a:p>
          <a:p>
            <a:pPr lvl="0" algn="ctr"/>
            <a:r>
              <a:rPr lang="kk-KZ" sz="2000" b="1"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қабылданған </a:t>
            </a:r>
          </a:p>
          <a:p>
            <a:pPr lvl="0" algn="ctr"/>
            <a:r>
              <a:rPr lang="kk-KZ" sz="2000" b="1"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білімгерлер саны</a:t>
            </a:r>
          </a:p>
          <a:p>
            <a:pPr lvl="0" algn="ctr"/>
            <a:r>
              <a:rPr lang="kk-KZ" sz="2000" b="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1978</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003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48261" y="1254264"/>
            <a:ext cx="8247478" cy="1077218"/>
          </a:xfrm>
          <a:prstGeom prst="rect">
            <a:avLst/>
          </a:prstGeom>
        </p:spPr>
        <p:txBody>
          <a:bodyPr wrap="square">
            <a:spAutoFit/>
          </a:bodyPr>
          <a:lstStyle/>
          <a:p>
            <a:pPr algn="ctr"/>
            <a:r>
              <a:rPr lang="ru-RU" sz="1600" b="1" dirty="0">
                <a:solidFill>
                  <a:srgbClr val="002060"/>
                </a:solidFill>
                <a:latin typeface="Times New Roman" panose="02020603050405020304" pitchFamily="18" charset="0"/>
                <a:cs typeface="Times New Roman" panose="02020603050405020304" pitchFamily="18" charset="0"/>
              </a:rPr>
              <a:t>ТҮРКІСТАН ОБЛЫСЫНДАҒЫ 243 ЖАЛПЫ БІЛІМ БЕРЕТІН МЕКТЕПТЕРДІҢ ОҚУ ЖӘНЕ ТӘРБИЕ ІСІНІҢ МЕҢГЕРУШІЛЕРІ МЕН МҰҒАЛІМДЕРІНЕ </a:t>
            </a:r>
          </a:p>
          <a:p>
            <a:pPr algn="ctr"/>
            <a:r>
              <a:rPr lang="ru-RU" sz="1600" b="1" dirty="0">
                <a:solidFill>
                  <a:srgbClr val="002060"/>
                </a:solidFill>
                <a:latin typeface="Times New Roman" panose="02020603050405020304" pitchFamily="18" charset="0"/>
                <a:cs typeface="Times New Roman" panose="02020603050405020304" pitchFamily="18" charset="0"/>
              </a:rPr>
              <a:t>«ЯСАУИ КӨКТЕМГІ МЕКТЕБІ» БІЛІМ ЖЕТІЛДІРУ СЕМИНАРЫ ҰЙЫМДАСТЫРЫЛДЫ.</a:t>
            </a:r>
          </a:p>
        </p:txBody>
      </p:sp>
      <p:pic>
        <p:nvPicPr>
          <p:cNvPr id="1026" name="Picture 2" descr="C:\Users\ПК\Desktop\01-19-scal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093" y="4451056"/>
            <a:ext cx="2793028" cy="1907806"/>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https://ayu.edu.kz/wp-content/uploads/2022/03/05-16-scal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1902" y="4451056"/>
            <a:ext cx="2751867" cy="18796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6"/>
          <p:cNvSpPr>
            <a:spLocks noChangeArrowheads="1"/>
          </p:cNvSpPr>
          <p:nvPr/>
        </p:nvSpPr>
        <p:spPr bwMode="auto">
          <a:xfrm>
            <a:off x="2202039" y="4663723"/>
            <a:ext cx="47625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a:ln>
                  <a:noFill/>
                </a:ln>
                <a:solidFill>
                  <a:srgbClr val="333333"/>
                </a:solidFill>
                <a:effectLst/>
                <a:latin typeface="PT Serif"/>
                <a:cs typeface="Arial" pitchFamily="34" charset="0"/>
              </a:rPr>
              <a:t/>
            </a:r>
            <a:br>
              <a:rPr kumimoji="0" lang="ru-RU" altLang="ru-RU" sz="1200" b="0" i="0" u="none" strike="noStrike" cap="none" normalizeH="0" baseline="0">
                <a:ln>
                  <a:noFill/>
                </a:ln>
                <a:solidFill>
                  <a:srgbClr val="333333"/>
                </a:solidFill>
                <a:effectLst/>
                <a:latin typeface="PT Serif"/>
                <a:cs typeface="Arial" pitchFamily="34" charset="0"/>
              </a:rPr>
            </a:b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pic>
        <p:nvPicPr>
          <p:cNvPr id="1042" name="Picture 18" descr="https://sp-ao.shortpixel.ai/client/q_glossy,ret_img,w_300,h_200/https:/ayu.edu.kz/wp-content/uploads/2022/03/03-18-300x2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093" y="2483142"/>
            <a:ext cx="2793028" cy="190743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sp-ao.shortpixel.ai/client/q_glossy,ret_img,w_300,h_200/https:/ayu.edu.kz/wp-content/uploads/2022/03/04-22-300x2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1902" y="2498716"/>
            <a:ext cx="2751867" cy="186168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sp-ao.shortpixel.ai/client/q_glossy,ret_img,w_300,h_200/https:/ayu.edu.kz/wp-content/uploads/2022/03/3-6-300x2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5136" y="4451057"/>
            <a:ext cx="2789896" cy="18916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s://sp-ao.shortpixel.ai/client/q_glossy,ret_img,w_300,h_200/https:/ayu.edu.kz/wp-content/uploads/2022/03/03-14-300x2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5137" y="2483142"/>
            <a:ext cx="2789895" cy="1877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240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203651" y="1611214"/>
            <a:ext cx="4717589" cy="2308324"/>
          </a:xfrm>
          <a:prstGeom prst="rect">
            <a:avLst/>
          </a:prstGeom>
          <a:ln w="6350">
            <a:solidFill>
              <a:srgbClr val="002060"/>
            </a:solidFill>
          </a:ln>
        </p:spPr>
        <p:txBody>
          <a:bodyPr wrap="square">
            <a:spAutoFit/>
          </a:bodyPr>
          <a:lstStyle/>
          <a:p>
            <a:pPr indent="306070" algn="just">
              <a:spcAft>
                <a:spcPts val="0"/>
              </a:spcAft>
            </a:pPr>
            <a:r>
              <a:rPr lang="kk-KZ" dirty="0">
                <a:solidFill>
                  <a:srgbClr val="002060"/>
                </a:solidFill>
                <a:latin typeface="Times New Roman" panose="02020603050405020304" pitchFamily="18" charset="0"/>
                <a:ea typeface="Times New Roman" panose="02020603050405020304" pitchFamily="18" charset="0"/>
              </a:rPr>
              <a:t>Ахмет Ясауи университеті жыл сайын желтоқсанда жарияланатын беделді халықаралық үздік университеттер рейтингі — Quacquarelli Symonds (QS) Emerging Europe and Central Asia (EECA) University Rankings рейтингінде  бірден 45 позицияға алға жылжып, </a:t>
            </a:r>
            <a:r>
              <a:rPr lang="en-US" dirty="0">
                <a:solidFill>
                  <a:srgbClr val="002060"/>
                </a:solidFill>
                <a:latin typeface="Times New Roman" panose="02020603050405020304" pitchFamily="18" charset="0"/>
                <a:ea typeface="Times New Roman" panose="02020603050405020304" pitchFamily="18" charset="0"/>
              </a:rPr>
              <a:t>2020 </a:t>
            </a:r>
            <a:r>
              <a:rPr lang="kk-KZ" dirty="0">
                <a:solidFill>
                  <a:srgbClr val="002060"/>
                </a:solidFill>
                <a:latin typeface="Times New Roman" panose="02020603050405020304" pitchFamily="18" charset="0"/>
                <a:ea typeface="Times New Roman" panose="02020603050405020304" pitchFamily="18" charset="0"/>
              </a:rPr>
              <a:t>жылғы 175-ші орыннан 2021 жылы 130-шы орынға көтерілді. </a:t>
            </a:r>
            <a:endParaRPr lang="ru-RU" dirty="0">
              <a:solidFill>
                <a:srgbClr val="002060"/>
              </a:solidFill>
              <a:effectLst/>
              <a:latin typeface="Times New Roman" panose="02020603050405020304" pitchFamily="18" charset="0"/>
              <a:ea typeface="Times New Roman" panose="02020603050405020304" pitchFamily="18" charset="0"/>
            </a:endParaRPr>
          </a:p>
        </p:txBody>
      </p:sp>
      <p:graphicFrame>
        <p:nvGraphicFramePr>
          <p:cNvPr id="5" name="Диаграмма 4"/>
          <p:cNvGraphicFramePr/>
          <p:nvPr>
            <p:extLst>
              <p:ext uri="{D42A27DB-BD31-4B8C-83A1-F6EECF244321}">
                <p14:modId xmlns:p14="http://schemas.microsoft.com/office/powerpoint/2010/main" val="3731733091"/>
              </p:ext>
            </p:extLst>
          </p:nvPr>
        </p:nvGraphicFramePr>
        <p:xfrm>
          <a:off x="467544" y="1484784"/>
          <a:ext cx="3600400" cy="2568311"/>
        </p:xfrm>
        <a:graphic>
          <a:graphicData uri="http://schemas.openxmlformats.org/drawingml/2006/chart">
            <c:chart xmlns:c="http://schemas.openxmlformats.org/drawingml/2006/chart" xmlns:r="http://schemas.openxmlformats.org/officeDocument/2006/relationships" r:id="rId2"/>
          </a:graphicData>
        </a:graphic>
      </p:graphicFrame>
      <p:sp>
        <p:nvSpPr>
          <p:cNvPr id="8" name="Прямоугольник 7"/>
          <p:cNvSpPr/>
          <p:nvPr/>
        </p:nvSpPr>
        <p:spPr>
          <a:xfrm>
            <a:off x="358467" y="1053498"/>
            <a:ext cx="8496944" cy="400110"/>
          </a:xfrm>
          <a:prstGeom prst="rect">
            <a:avLst/>
          </a:prstGeom>
        </p:spPr>
        <p:txBody>
          <a:bodyPr wrap="square">
            <a:spAutoFit/>
          </a:bodyPr>
          <a:lstStyle/>
          <a:p>
            <a:pPr algn="ctr"/>
            <a:r>
              <a:rPr lang="kk-KZ" sz="2000" b="1" dirty="0">
                <a:solidFill>
                  <a:srgbClr val="002060"/>
                </a:solidFill>
                <a:latin typeface="Times New Roman" panose="02020603050405020304" pitchFamily="18" charset="0"/>
                <a:cs typeface="Times New Roman" panose="02020603050405020304" pitchFamily="18" charset="0"/>
              </a:rPr>
              <a:t>УНИВЕРСИТЕТ ӘЛЕМДІК РЕЙТИНГТЕРДЕ </a:t>
            </a:r>
          </a:p>
        </p:txBody>
      </p:sp>
      <p:graphicFrame>
        <p:nvGraphicFramePr>
          <p:cNvPr id="9" name="Диаграмма 8"/>
          <p:cNvGraphicFramePr/>
          <p:nvPr>
            <p:extLst>
              <p:ext uri="{D42A27DB-BD31-4B8C-83A1-F6EECF244321}">
                <p14:modId xmlns:p14="http://schemas.microsoft.com/office/powerpoint/2010/main" val="1553179681"/>
              </p:ext>
            </p:extLst>
          </p:nvPr>
        </p:nvGraphicFramePr>
        <p:xfrm>
          <a:off x="3366167" y="4226775"/>
          <a:ext cx="2880320" cy="23762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Диаграмма 9"/>
          <p:cNvGraphicFramePr/>
          <p:nvPr>
            <p:extLst>
              <p:ext uri="{D42A27DB-BD31-4B8C-83A1-F6EECF244321}">
                <p14:modId xmlns:p14="http://schemas.microsoft.com/office/powerpoint/2010/main" val="2003656655"/>
              </p:ext>
            </p:extLst>
          </p:nvPr>
        </p:nvGraphicFramePr>
        <p:xfrm>
          <a:off x="6156176" y="4226775"/>
          <a:ext cx="2837072" cy="2298963"/>
        </p:xfrm>
        <a:graphic>
          <a:graphicData uri="http://schemas.openxmlformats.org/drawingml/2006/chart">
            <c:chart xmlns:c="http://schemas.openxmlformats.org/drawingml/2006/chart" xmlns:r="http://schemas.openxmlformats.org/officeDocument/2006/relationships" r:id="rId4"/>
          </a:graphicData>
        </a:graphic>
      </p:graphicFrame>
      <p:sp>
        <p:nvSpPr>
          <p:cNvPr id="11" name="Прямоугольник 10"/>
          <p:cNvSpPr/>
          <p:nvPr/>
        </p:nvSpPr>
        <p:spPr>
          <a:xfrm>
            <a:off x="150752" y="4211990"/>
            <a:ext cx="3143407" cy="2554545"/>
          </a:xfrm>
          <a:prstGeom prst="rect">
            <a:avLst/>
          </a:prstGeom>
          <a:ln w="6350">
            <a:solidFill>
              <a:srgbClr val="002060"/>
            </a:solidFill>
          </a:ln>
        </p:spPr>
        <p:txBody>
          <a:bodyPr wrap="square">
            <a:spAutoFit/>
          </a:bodyPr>
          <a:lstStyle/>
          <a:p>
            <a:pPr algn="just">
              <a:spcAft>
                <a:spcPts val="0"/>
              </a:spcAft>
            </a:pPr>
            <a:r>
              <a:rPr lang="kk-KZ" sz="1600" dirty="0">
                <a:solidFill>
                  <a:srgbClr val="002060"/>
                </a:solidFill>
                <a:latin typeface="Times New Roman" panose="02020603050405020304" pitchFamily="18" charset="0"/>
                <a:ea typeface="Times New Roman" panose="02020603050405020304" pitchFamily="18" charset="0"/>
              </a:rPr>
              <a:t>«Webometrics Ranking of World Universities» рейтингінде университет әлемдегі жоғары білім беру ұйымдары арасында 2020 жылы 7755-ші орынға, 2021 жылы 5935-ші орынға көтерілді, ал Қазақстандағы жоғары білім беру ұйымдары арасында 18-ші орыннан 2021 жылы 12-ші орынға көтерілді.</a:t>
            </a:r>
            <a:endParaRPr lang="ru-RU" sz="1600" dirty="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59409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p-ao.shortpixel.ai/client/q_glossy,ret_img,w_212,h_300/https:/ayu.edu.kz/wp-content/uploads/2022/04/02-212x300.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687142"/>
            <a:ext cx="2091308" cy="29593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https://sp-ao.shortpixel.ai/client/q_glossy,ret_img,w_212,h_300/https:/ayu.edu.kz/wp-content/uploads/2022/04/03-212x300.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3687142"/>
            <a:ext cx="2091308" cy="29593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https://sp-ao.shortpixel.ai/client/q_glossy,ret_img,w_212,h_300/https:/ayu.edu.kz/wp-content/uploads/2022/04/04-212x300.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3687142"/>
            <a:ext cx="2091308" cy="29593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013" y="1052736"/>
            <a:ext cx="4322019" cy="2468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957358" y="1601198"/>
            <a:ext cx="4104456" cy="1569660"/>
          </a:xfrm>
          <a:prstGeom prst="rect">
            <a:avLst/>
          </a:prstGeom>
        </p:spPr>
        <p:txBody>
          <a:bodyPr wrap="square">
            <a:sp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QS WORLD UNIVERSITY RANKINGS BY SUBJECT 2022 РЕЙТИНГІ НӘТИЖЕСІ</a:t>
            </a:r>
          </a:p>
        </p:txBody>
      </p:sp>
    </p:spTree>
    <p:extLst>
      <p:ext uri="{BB962C8B-B14F-4D97-AF65-F5344CB8AC3E}">
        <p14:creationId xmlns:p14="http://schemas.microsoft.com/office/powerpoint/2010/main" val="209183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хема 4"/>
          <p:cNvGraphicFramePr/>
          <p:nvPr>
            <p:extLst>
              <p:ext uri="{D42A27DB-BD31-4B8C-83A1-F6EECF244321}">
                <p14:modId xmlns:p14="http://schemas.microsoft.com/office/powerpoint/2010/main" val="3536485290"/>
              </p:ext>
            </p:extLst>
          </p:nvPr>
        </p:nvGraphicFramePr>
        <p:xfrm>
          <a:off x="5076056" y="1754046"/>
          <a:ext cx="3744416"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Схема 6"/>
          <p:cNvGraphicFramePr/>
          <p:nvPr>
            <p:extLst>
              <p:ext uri="{D42A27DB-BD31-4B8C-83A1-F6EECF244321}">
                <p14:modId xmlns:p14="http://schemas.microsoft.com/office/powerpoint/2010/main" val="3345429313"/>
              </p:ext>
            </p:extLst>
          </p:nvPr>
        </p:nvGraphicFramePr>
        <p:xfrm>
          <a:off x="4427984" y="1993011"/>
          <a:ext cx="648072" cy="474391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Схема 7"/>
          <p:cNvGraphicFramePr/>
          <p:nvPr>
            <p:extLst>
              <p:ext uri="{D42A27DB-BD31-4B8C-83A1-F6EECF244321}">
                <p14:modId xmlns:p14="http://schemas.microsoft.com/office/powerpoint/2010/main" val="4135049485"/>
              </p:ext>
            </p:extLst>
          </p:nvPr>
        </p:nvGraphicFramePr>
        <p:xfrm>
          <a:off x="323528" y="1623353"/>
          <a:ext cx="3816424" cy="518457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6" name="Прямоугольник 5"/>
          <p:cNvSpPr/>
          <p:nvPr/>
        </p:nvSpPr>
        <p:spPr>
          <a:xfrm>
            <a:off x="323528" y="982469"/>
            <a:ext cx="8496944" cy="707886"/>
          </a:xfrm>
          <a:prstGeom prst="rect">
            <a:avLst/>
          </a:prstGeom>
        </p:spPr>
        <p:txBody>
          <a:bodyPr wrap="square">
            <a:spAutoFit/>
          </a:bodyPr>
          <a:lstStyle/>
          <a:p>
            <a:pPr algn="ctr"/>
            <a:r>
              <a:rPr lang="ru-RU" sz="2000" b="1" dirty="0">
                <a:solidFill>
                  <a:srgbClr val="002060"/>
                </a:solidFill>
                <a:latin typeface="Times New Roman" panose="02020603050405020304" pitchFamily="18" charset="0"/>
                <a:cs typeface="Times New Roman" panose="02020603050405020304" pitchFamily="18" charset="0"/>
              </a:rPr>
              <a:t>2022-2026 ЖЖ. АРНАЛҒАН СТРАТЕГИЯНЫҢ ДАМУ БАҒЫТТАРЫ АЙҚЫНДАЛДЫ</a:t>
            </a:r>
          </a:p>
        </p:txBody>
      </p:sp>
      <p:sp>
        <p:nvSpPr>
          <p:cNvPr id="14" name="Прямая соединительная линия 4"/>
          <p:cNvSpPr txBox="1"/>
          <p:nvPr/>
        </p:nvSpPr>
        <p:spPr>
          <a:xfrm>
            <a:off x="4560016" y="3542261"/>
            <a:ext cx="23969" cy="2396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ru-RU" sz="1200" kern="1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6895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61507" y="1459854"/>
            <a:ext cx="4419442" cy="1323439"/>
          </a:xfrm>
          <a:prstGeom prst="rect">
            <a:avLst/>
          </a:prstGeom>
        </p:spPr>
        <p:txBody>
          <a:bodyPr wrap="square">
            <a:spAutoFit/>
          </a:bodyPr>
          <a:lstStyle/>
          <a:p>
            <a:pPr algn="ctr"/>
            <a:r>
              <a:rPr lang="ru-RU" sz="2000" b="1" dirty="0">
                <a:solidFill>
                  <a:srgbClr val="002060"/>
                </a:solidFill>
                <a:latin typeface="Times New Roman" panose="02020603050405020304" pitchFamily="18" charset="0"/>
                <a:cs typeface="Times New Roman" panose="02020603050405020304" pitchFamily="18" charset="0"/>
              </a:rPr>
              <a:t>АХМЕТ ЯСАУИ УНИВЕРСИТЕТІ </a:t>
            </a:r>
            <a:r>
              <a:rPr lang="en-US" sz="2000" b="1" dirty="0">
                <a:solidFill>
                  <a:srgbClr val="002060"/>
                </a:solidFill>
                <a:latin typeface="Times New Roman" panose="02020603050405020304" pitchFamily="18" charset="0"/>
                <a:cs typeface="Times New Roman" panose="02020603050405020304" pitchFamily="18" charset="0"/>
              </a:rPr>
              <a:t>QS WORLD UNIVERSITY RANKINGS 2023 </a:t>
            </a:r>
            <a:r>
              <a:rPr lang="ru-RU" sz="2000" b="1" dirty="0">
                <a:solidFill>
                  <a:srgbClr val="002060"/>
                </a:solidFill>
                <a:latin typeface="Times New Roman" panose="02020603050405020304" pitchFamily="18" charset="0"/>
                <a:cs typeface="Times New Roman" panose="02020603050405020304" pitchFamily="18" charset="0"/>
              </a:rPr>
              <a:t>БОЙЫНША БИЫЛ 714-ШІ ОРЫНДА</a:t>
            </a:r>
          </a:p>
        </p:txBody>
      </p:sp>
      <p:pic>
        <p:nvPicPr>
          <p:cNvPr id="1026" name="Picture 2" descr="C:\Users\ПК\Desktop\285346529_4330129190610354_5659607970984954941_n-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7" y="949932"/>
            <a:ext cx="3168352" cy="211902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ПК\Desktop\285520375_4330129200610353_2628768196253078246_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1576" y="3140968"/>
            <a:ext cx="2755732" cy="34912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C:\Users\ПК\Desktop\285683924_4330129260610347_605880087461519390_n-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369" y="3140968"/>
            <a:ext cx="2655447" cy="35250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9" name="Picture 5" descr="C:\Users\ПК\Desktop\286739781_4330343793922227_2394463080748708322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144" y="3140968"/>
            <a:ext cx="3066406" cy="34912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44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41" y="3492621"/>
            <a:ext cx="4505059" cy="28575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descr="C:\Users\User\Desktop\05.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92074" y="3492620"/>
            <a:ext cx="4352736" cy="28575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C90251EC-6B83-4B67-92CD-08927E59DC64}"/>
              </a:ext>
            </a:extLst>
          </p:cNvPr>
          <p:cNvSpPr txBox="1"/>
          <p:nvPr/>
        </p:nvSpPr>
        <p:spPr>
          <a:xfrm>
            <a:off x="229146" y="2105561"/>
            <a:ext cx="8750206" cy="1200329"/>
          </a:xfrm>
          <a:prstGeom prst="rect">
            <a:avLst/>
          </a:prstGeom>
          <a:noFill/>
        </p:spPr>
        <p:txBody>
          <a:bodyPr wrap="square">
            <a:spAutoFit/>
          </a:bodyPr>
          <a:lstStyle/>
          <a:p>
            <a:pPr algn="ctr"/>
            <a:r>
              <a:rPr lang="ru-RU" dirty="0" err="1">
                <a:latin typeface="Times New Roman" pitchFamily="18" charset="0"/>
                <a:cs typeface="Times New Roman" pitchFamily="18" charset="0"/>
              </a:rPr>
              <a:t>Жиынға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Қазақстан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Түркия</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Әзірбайжан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Қырғызстан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Өзбекстан</a:t>
            </a:r>
            <a:r>
              <a:rPr lang="ru-RU" dirty="0">
                <a:latin typeface="Times New Roman" pitchFamily="18" charset="0"/>
                <a:cs typeface="Times New Roman" pitchFamily="18" charset="0"/>
              </a:rPr>
              <a:t>, Венгрия </a:t>
            </a:r>
            <a:r>
              <a:rPr lang="ru-RU" dirty="0" err="1">
                <a:latin typeface="Times New Roman" pitchFamily="18" charset="0"/>
                <a:cs typeface="Times New Roman" pitchFamily="18" charset="0"/>
              </a:rPr>
              <a:t>елдеріндегі</a:t>
            </a:r>
            <a:r>
              <a:rPr lang="ru-RU" dirty="0">
                <a:latin typeface="Times New Roman" pitchFamily="18" charset="0"/>
                <a:cs typeface="Times New Roman" pitchFamily="18" charset="0"/>
              </a:rPr>
              <a:t> 32 </a:t>
            </a:r>
            <a:r>
              <a:rPr lang="ru-RU" dirty="0" err="1">
                <a:latin typeface="Times New Roman" pitchFamily="18" charset="0"/>
                <a:cs typeface="Times New Roman" pitchFamily="18" charset="0"/>
              </a:rPr>
              <a:t>университеттің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ректорлары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ғалымдары</a:t>
            </a:r>
            <a:r>
              <a:rPr lang="ru-RU" dirty="0">
                <a:latin typeface="Times New Roman" pitchFamily="18" charset="0"/>
                <a:cs typeface="Times New Roman" pitchFamily="18" charset="0"/>
              </a:rPr>
              <a:t> мен </a:t>
            </a:r>
            <a:r>
              <a:rPr lang="ru-RU" dirty="0" err="1">
                <a:latin typeface="Times New Roman" pitchFamily="18" charset="0"/>
                <a:cs typeface="Times New Roman" pitchFamily="18" charset="0"/>
              </a:rPr>
              <a:t>студенттері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сондай-ақ</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халықаралық</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ұйымдардың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өкілдері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дипломаттар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эксперттер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қоғам</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және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мәдениет</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қайраткерлері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қатысты</a:t>
            </a:r>
            <a:r>
              <a:rPr lang="ru-RU" dirty="0">
                <a:latin typeface="Times New Roman" pitchFamily="18" charset="0"/>
                <a:cs typeface="Times New Roman" pitchFamily="18" charset="0"/>
              </a:rPr>
              <a:t>.</a:t>
            </a:r>
          </a:p>
        </p:txBody>
      </p:sp>
      <p:sp>
        <p:nvSpPr>
          <p:cNvPr id="3" name="TextBox 2">
            <a:extLst>
              <a:ext uri="{FF2B5EF4-FFF2-40B4-BE49-F238E27FC236}">
                <a16:creationId xmlns="" xmlns:a16="http://schemas.microsoft.com/office/drawing/2014/main" id="{0F85409E-7045-F594-8494-9CA25436CD91}"/>
              </a:ext>
            </a:extLst>
          </p:cNvPr>
          <p:cNvSpPr txBox="1"/>
          <p:nvPr/>
        </p:nvSpPr>
        <p:spPr>
          <a:xfrm>
            <a:off x="99190" y="1182231"/>
            <a:ext cx="9016454" cy="923330"/>
          </a:xfrm>
          <a:prstGeom prst="rect">
            <a:avLst/>
          </a:prstGeom>
          <a:noFill/>
        </p:spPr>
        <p:txBody>
          <a:bodyPr wrap="square">
            <a:spAutoFit/>
          </a:bodyPr>
          <a:lstStyle/>
          <a:p>
            <a:pPr algn="ctr"/>
            <a:r>
              <a:rPr lang="kk-KZ" sz="1800" b="1" dirty="0">
                <a:solidFill>
                  <a:srgbClr val="002060"/>
                </a:solidFill>
                <a:latin typeface="Times New Roman" pitchFamily="18" charset="0"/>
                <a:cs typeface="Times New Roman" pitchFamily="18" charset="0"/>
              </a:rPr>
              <a:t>2021 ЖЫЛЫ ҚАЗАН АЙЫНЫҢ 26-ШЫ ЖҰЛДЫЗЫНДА  УНИВЕРСИТЕТІМІЗДЕ</a:t>
            </a:r>
          </a:p>
          <a:p>
            <a:pPr algn="ctr"/>
            <a:r>
              <a:rPr lang="kk-KZ" sz="1800" b="1" dirty="0">
                <a:solidFill>
                  <a:srgbClr val="002060"/>
                </a:solidFill>
                <a:latin typeface="Times New Roman" pitchFamily="18" charset="0"/>
                <a:cs typeface="Times New Roman" pitchFamily="18" charset="0"/>
              </a:rPr>
              <a:t> ТҮРІК КЕҢЕСІ ТҮРКІ ӘЛЕМІ УНИВЕРСИТЕТТЕР ОДАҒЫНЫҢ </a:t>
            </a:r>
          </a:p>
          <a:p>
            <a:pPr algn="ctr"/>
            <a:r>
              <a:rPr lang="en-US" sz="1800" b="1" dirty="0">
                <a:solidFill>
                  <a:srgbClr val="002060"/>
                </a:solidFill>
                <a:latin typeface="Times New Roman" pitchFamily="18" charset="0"/>
                <a:cs typeface="Times New Roman" pitchFamily="18" charset="0"/>
              </a:rPr>
              <a:t>V </a:t>
            </a:r>
            <a:r>
              <a:rPr lang="kk-KZ" sz="1800" b="1" dirty="0">
                <a:solidFill>
                  <a:srgbClr val="002060"/>
                </a:solidFill>
                <a:latin typeface="Times New Roman" pitchFamily="18" charset="0"/>
                <a:cs typeface="Times New Roman" pitchFamily="18" charset="0"/>
              </a:rPr>
              <a:t>БАС АССАМБЛЕЯСЫ ҰЙЫМДАСТЫРЫЛДЫ. </a:t>
            </a:r>
          </a:p>
        </p:txBody>
      </p:sp>
    </p:spTree>
    <p:extLst>
      <p:ext uri="{BB962C8B-B14F-4D97-AF65-F5344CB8AC3E}">
        <p14:creationId xmlns:p14="http://schemas.microsoft.com/office/powerpoint/2010/main" val="2096834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s://sp-ao.shortpixel.ai/client/q_glossy,ret_img,w_300,h_200/https:/ayu.edu.kz/wp-content/uploads/2022/03/275376979_4246810018942272_7173923286746502967_n-300x2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3284984"/>
            <a:ext cx="2592288" cy="166088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sp-ao.shortpixel.ai/client/q_glossy,ret_img,w_300,h_200/https:/ayu.edu.kz/wp-content/uploads/2022/03/275420310_4246809992275608_865909621613147811_n-300x2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3039" y="3326420"/>
            <a:ext cx="2529071" cy="1661351"/>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218527" y="3695430"/>
            <a:ext cx="2843808" cy="923330"/>
          </a:xfrm>
          <a:prstGeom prst="rect">
            <a:avLst/>
          </a:prstGeom>
        </p:spPr>
        <p:txBody>
          <a:bodyPr wrap="square">
            <a:spAutoFit/>
          </a:bodyPr>
          <a:lstStyle/>
          <a:p>
            <a:pPr algn="ctr"/>
            <a:r>
              <a:rPr lang="ru-RU" dirty="0" err="1">
                <a:latin typeface="Times New Roman" panose="02020603050405020304" pitchFamily="18" charset="0"/>
                <a:cs typeface="Times New Roman" panose="02020603050405020304" pitchFamily="18" charset="0"/>
              </a:rPr>
              <a:t>Түркия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Республикасының</a:t>
            </a:r>
            <a:r>
              <a:rPr lang="ru-RU" dirty="0">
                <a:latin typeface="Times New Roman" panose="02020603050405020304" pitchFamily="18" charset="0"/>
                <a:cs typeface="Times New Roman" panose="02020603050405020304" pitchFamily="18" charset="0"/>
              </a:rPr>
              <a:t> вице-</a:t>
            </a:r>
            <a:r>
              <a:rPr lang="ru-RU" dirty="0" err="1">
                <a:latin typeface="Times New Roman" panose="02020603050405020304" pitchFamily="18" charset="0"/>
                <a:cs typeface="Times New Roman" panose="02020603050405020304" pitchFamily="18" charset="0"/>
              </a:rPr>
              <a:t>президенті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Фуат</a:t>
            </a:r>
            <a:r>
              <a:rPr lang="ru-RU" dirty="0">
                <a:latin typeface="Times New Roman" panose="02020603050405020304" pitchFamily="18" charset="0"/>
                <a:cs typeface="Times New Roman" panose="02020603050405020304" pitchFamily="18" charset="0"/>
              </a:rPr>
              <a:t> Октай</a:t>
            </a:r>
          </a:p>
        </p:txBody>
      </p:sp>
      <p:pic>
        <p:nvPicPr>
          <p:cNvPr id="12" name="Picture 3" descr="C:\Users\AYU001\Desktop\15426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1780" y="5085184"/>
            <a:ext cx="2538692" cy="1628799"/>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274217" y="5437918"/>
            <a:ext cx="2718048" cy="923330"/>
          </a:xfrm>
          <a:prstGeom prst="rect">
            <a:avLst/>
          </a:prstGeom>
        </p:spPr>
        <p:txBody>
          <a:bodyPr wrap="square">
            <a:spAutoFit/>
          </a:bodyPr>
          <a:lstStyle/>
          <a:p>
            <a:pPr algn="ctr"/>
            <a:r>
              <a:rPr lang="kk-KZ" dirty="0">
                <a:latin typeface="Times New Roman" pitchFamily="18" charset="0"/>
                <a:cs typeface="Times New Roman" pitchFamily="18" charset="0"/>
              </a:rPr>
              <a:t>Қазақстан мен Түркия Парламентінің төрағалары </a:t>
            </a:r>
            <a:endParaRPr lang="ru-RU" dirty="0"/>
          </a:p>
        </p:txBody>
      </p:sp>
      <p:sp>
        <p:nvSpPr>
          <p:cNvPr id="4" name="Прямоугольник 3"/>
          <p:cNvSpPr/>
          <p:nvPr/>
        </p:nvSpPr>
        <p:spPr>
          <a:xfrm>
            <a:off x="2987824" y="1933969"/>
            <a:ext cx="3340968" cy="923330"/>
          </a:xfrm>
          <a:prstGeom prst="rect">
            <a:avLst/>
          </a:prstGeom>
        </p:spPr>
        <p:txBody>
          <a:bodyPr wrap="square">
            <a:spAutoFit/>
          </a:bodyPr>
          <a:lstStyle/>
          <a:p>
            <a:pPr algn="ctr"/>
            <a:r>
              <a:rPr lang="ru-RU" dirty="0">
                <a:latin typeface="Times New Roman" panose="02020603050405020304" pitchFamily="18" charset="0"/>
                <a:cs typeface="Times New Roman" panose="02020603050405020304" pitchFamily="18" charset="0"/>
              </a:rPr>
              <a:t>«</a:t>
            </a:r>
            <a:r>
              <a:rPr lang="ru-RU" dirty="0" err="1">
                <a:latin typeface="Times New Roman" panose="02020603050405020304" pitchFamily="18" charset="0"/>
                <a:cs typeface="Times New Roman" panose="02020603050405020304" pitchFamily="18" charset="0"/>
              </a:rPr>
              <a:t>Түркі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Мемлекеттері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Ұйымы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Ақсақалдар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Кеңесінің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Төрағасы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Бинали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Йылдырым</a:t>
            </a:r>
            <a:endParaRPr lang="ru-RU" dirty="0">
              <a:latin typeface="Times New Roman" panose="02020603050405020304" pitchFamily="18" charset="0"/>
              <a:cs typeface="Times New Roman" panose="02020603050405020304" pitchFamily="18" charset="0"/>
            </a:endParaRPr>
          </a:p>
        </p:txBody>
      </p:sp>
      <p:pic>
        <p:nvPicPr>
          <p:cNvPr id="7" name="Picture 2" descr="C:\Users\ПК\Desktop\9-1-scal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192" y="1603377"/>
            <a:ext cx="2521918" cy="16816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ПК\Desktop\5-8-scal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95535" y="1531369"/>
            <a:ext cx="2592289" cy="1728530"/>
          </a:xfrm>
          <a:prstGeom prst="rect">
            <a:avLst/>
          </a:prstGeom>
          <a:noFill/>
          <a:extLst>
            <a:ext uri="{909E8E84-426E-40DD-AFC4-6F175D3DCCD1}">
              <a14:hiddenFill xmlns:a14="http://schemas.microsoft.com/office/drawing/2010/main">
                <a:solidFill>
                  <a:srgbClr val="FFFFFF"/>
                </a:solidFill>
              </a14:hiddenFill>
            </a:ext>
          </a:extLst>
        </p:spPr>
      </p:pic>
      <p:sp>
        <p:nvSpPr>
          <p:cNvPr id="14" name="Заголовок 1"/>
          <p:cNvSpPr txBox="1">
            <a:spLocks/>
          </p:cNvSpPr>
          <p:nvPr/>
        </p:nvSpPr>
        <p:spPr>
          <a:xfrm>
            <a:off x="317436" y="1102040"/>
            <a:ext cx="8631610" cy="36004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kk-KZ" sz="2000" b="1" dirty="0">
                <a:solidFill>
                  <a:srgbClr val="002060"/>
                </a:solidFill>
                <a:latin typeface="Times New Roman" panose="02020603050405020304" pitchFamily="18" charset="0"/>
                <a:cs typeface="Times New Roman" panose="02020603050405020304" pitchFamily="18" charset="0"/>
              </a:rPr>
              <a:t>УНИВЕРСИТЕТІМІЗГЕ КЕЛГЕН ХАЛЫҚАРАЛЫҚ ДЕЛЕГАЦИЯЛАР</a:t>
            </a:r>
          </a:p>
        </p:txBody>
      </p:sp>
      <p:pic>
        <p:nvPicPr>
          <p:cNvPr id="1026" name="Picture 2" descr="https://ayu.edu.kz/wp-content/uploads/2021/09/2-8-scale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8000" y="5015156"/>
            <a:ext cx="2557579" cy="1698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537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3078088" y="1975746"/>
            <a:ext cx="3006080" cy="1754326"/>
          </a:xfrm>
          <a:prstGeom prst="rect">
            <a:avLst/>
          </a:prstGeom>
        </p:spPr>
        <p:txBody>
          <a:bodyPr wrap="square">
            <a:spAutoFit/>
          </a:bodyPr>
          <a:lstStyle/>
          <a:p>
            <a:pPr algn="ctr"/>
            <a:r>
              <a:rPr lang="ru-RU" dirty="0">
                <a:latin typeface="Times New Roman" panose="02020603050405020304" pitchFamily="18" charset="0"/>
                <a:cs typeface="Times New Roman" panose="02020603050405020304" pitchFamily="18" charset="0"/>
              </a:rPr>
              <a:t>ҚР </a:t>
            </a:r>
            <a:r>
              <a:rPr lang="ru-RU" dirty="0" err="1">
                <a:latin typeface="Times New Roman" panose="02020603050405020304" pitchFamily="18" charset="0"/>
                <a:cs typeface="Times New Roman" panose="02020603050405020304" pitchFamily="18" charset="0"/>
              </a:rPr>
              <a:t>Мұсылмандары Діни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басқармасының Төрағасы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Наурызбай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қажы Тағанұлы және </a:t>
            </a:r>
            <a:r>
              <a:rPr lang="ru-RU" dirty="0">
                <a:latin typeface="Times New Roman" panose="02020603050405020304" pitchFamily="18" charset="0"/>
                <a:cs typeface="Times New Roman" panose="02020603050405020304" pitchFamily="18" charset="0"/>
              </a:rPr>
              <a:t>ТР </a:t>
            </a:r>
            <a:r>
              <a:rPr lang="ru-RU" dirty="0" err="1">
                <a:latin typeface="Times New Roman" panose="02020603050405020304" pitchFamily="18" charset="0"/>
                <a:cs typeface="Times New Roman" panose="02020603050405020304" pitchFamily="18" charset="0"/>
              </a:rPr>
              <a:t>Діни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Істер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басқармасының Төрағасы </a:t>
            </a:r>
            <a:r>
              <a:rPr lang="ru-RU" dirty="0">
                <a:latin typeface="Times New Roman" panose="02020603050405020304" pitchFamily="18" charset="0"/>
                <a:cs typeface="Times New Roman" panose="02020603050405020304" pitchFamily="18" charset="0"/>
              </a:rPr>
              <a:t>Али </a:t>
            </a:r>
            <a:r>
              <a:rPr lang="ru-RU" dirty="0" err="1">
                <a:latin typeface="Times New Roman" panose="02020603050405020304" pitchFamily="18" charset="0"/>
                <a:cs typeface="Times New Roman" panose="02020603050405020304" pitchFamily="18" charset="0"/>
              </a:rPr>
              <a:t>Эрбаш</a:t>
            </a:r>
            <a:endParaRPr lang="ru-RU" dirty="0">
              <a:latin typeface="Times New Roman" panose="02020603050405020304" pitchFamily="18" charset="0"/>
              <a:cs typeface="Times New Roman" panose="02020603050405020304" pitchFamily="18" charset="0"/>
            </a:endParaRPr>
          </a:p>
        </p:txBody>
      </p:sp>
      <p:pic>
        <p:nvPicPr>
          <p:cNvPr id="12" name="Picture 4" descr="C:\Users\Admin\Desktop\Есеп үшін Өкілетті кеңеске\Діни істер төрағасы.jpg"/>
          <p:cNvPicPr>
            <a:picLocks noChangeAspect="1" noChangeArrowheads="1"/>
          </p:cNvPicPr>
          <p:nvPr/>
        </p:nvPicPr>
        <p:blipFill>
          <a:blip r:embed="rId2" cstate="print"/>
          <a:srcRect/>
          <a:stretch>
            <a:fillRect/>
          </a:stretch>
        </p:blipFill>
        <p:spPr bwMode="auto">
          <a:xfrm>
            <a:off x="107505" y="1988840"/>
            <a:ext cx="3018512" cy="1872208"/>
          </a:xfrm>
          <a:prstGeom prst="rect">
            <a:avLst/>
          </a:prstGeom>
          <a:noFill/>
        </p:spPr>
      </p:pic>
      <p:pic>
        <p:nvPicPr>
          <p:cNvPr id="13" name="Picture 5" descr="C:\Users\Admin\Desktop\Есеп үшін Өкілетті кеңеске\Профессор атағы.jpg"/>
          <p:cNvPicPr>
            <a:picLocks noChangeAspect="1" noChangeArrowheads="1"/>
          </p:cNvPicPr>
          <p:nvPr/>
        </p:nvPicPr>
        <p:blipFill>
          <a:blip r:embed="rId3" cstate="print"/>
          <a:srcRect/>
          <a:stretch>
            <a:fillRect/>
          </a:stretch>
        </p:blipFill>
        <p:spPr bwMode="auto">
          <a:xfrm>
            <a:off x="6043259" y="1988839"/>
            <a:ext cx="2993237" cy="1872209"/>
          </a:xfrm>
          <a:prstGeom prst="rect">
            <a:avLst/>
          </a:prstGeom>
          <a:noFill/>
        </p:spPr>
      </p:pic>
      <p:sp>
        <p:nvSpPr>
          <p:cNvPr id="14" name="Прямоугольник 13"/>
          <p:cNvSpPr/>
          <p:nvPr/>
        </p:nvSpPr>
        <p:spPr>
          <a:xfrm>
            <a:off x="3100742" y="4803539"/>
            <a:ext cx="3006080" cy="923330"/>
          </a:xfrm>
          <a:prstGeom prst="rect">
            <a:avLst/>
          </a:prstGeom>
        </p:spPr>
        <p:txBody>
          <a:bodyPr wrap="square">
            <a:spAutoFit/>
          </a:bodyPr>
          <a:lstStyle/>
          <a:p>
            <a:pPr algn="ctr"/>
            <a:r>
              <a:rPr lang="ru-RU" dirty="0" err="1">
                <a:latin typeface="Times New Roman" panose="02020603050405020304" pitchFamily="18" charset="0"/>
                <a:cs typeface="Times New Roman" panose="02020603050405020304" pitchFamily="18" charset="0"/>
              </a:rPr>
              <a:t>Түркия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Республикасы</a:t>
            </a:r>
            <a:r>
              <a:rPr lang="ru-RU" dirty="0">
                <a:latin typeface="Times New Roman" panose="02020603050405020304" pitchFamily="18" charset="0"/>
                <a:cs typeface="Times New Roman" panose="02020603050405020304" pitchFamily="18" charset="0"/>
              </a:rPr>
              <a:t> Анкара </a:t>
            </a:r>
            <a:r>
              <a:rPr lang="ru-RU" dirty="0" err="1">
                <a:latin typeface="Times New Roman" panose="02020603050405020304" pitchFamily="18" charset="0"/>
                <a:cs typeface="Times New Roman" panose="02020603050405020304" pitchFamily="18" charset="0"/>
              </a:rPr>
              <a:t>қаласының</a:t>
            </a:r>
            <a:r>
              <a:rPr lang="ru-RU" dirty="0">
                <a:latin typeface="Times New Roman" panose="02020603050405020304" pitchFamily="18" charset="0"/>
                <a:cs typeface="Times New Roman" panose="02020603050405020304" pitchFamily="18" charset="0"/>
              </a:rPr>
              <a:t> губернаторы </a:t>
            </a:r>
            <a:r>
              <a:rPr lang="ru-RU" dirty="0" err="1">
                <a:latin typeface="Times New Roman" panose="02020603050405020304" pitchFamily="18" charset="0"/>
                <a:cs typeface="Times New Roman" panose="02020603050405020304" pitchFamily="18" charset="0"/>
              </a:rPr>
              <a:t>Васип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Шахин</a:t>
            </a:r>
            <a:endParaRPr lang="ru-RU" dirty="0">
              <a:latin typeface="Times New Roman" panose="02020603050405020304" pitchFamily="18" charset="0"/>
              <a:cs typeface="Times New Roman" panose="02020603050405020304" pitchFamily="18" charset="0"/>
            </a:endParaRPr>
          </a:p>
        </p:txBody>
      </p:sp>
      <p:pic>
        <p:nvPicPr>
          <p:cNvPr id="15" name="Picture 2" descr="C:\Users\ПК\Desktop\02-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4221088"/>
            <a:ext cx="3035624" cy="20882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ПК\Desktop\03-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3259" y="4221088"/>
            <a:ext cx="2980590" cy="2088232"/>
          </a:xfrm>
          <a:prstGeom prst="rect">
            <a:avLst/>
          </a:prstGeom>
          <a:noFill/>
          <a:extLst>
            <a:ext uri="{909E8E84-426E-40DD-AFC4-6F175D3DCCD1}">
              <a14:hiddenFill xmlns:a14="http://schemas.microsoft.com/office/drawing/2010/main">
                <a:solidFill>
                  <a:srgbClr val="FFFFFF"/>
                </a:solidFill>
              </a14:hiddenFill>
            </a:ext>
          </a:extLst>
        </p:spPr>
      </p:pic>
      <p:sp>
        <p:nvSpPr>
          <p:cNvPr id="9" name="Заголовок 1"/>
          <p:cNvSpPr txBox="1">
            <a:spLocks/>
          </p:cNvSpPr>
          <p:nvPr/>
        </p:nvSpPr>
        <p:spPr>
          <a:xfrm>
            <a:off x="330363" y="1259570"/>
            <a:ext cx="8631610" cy="36004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kk-KZ" sz="2000" b="1" dirty="0">
                <a:solidFill>
                  <a:srgbClr val="002060"/>
                </a:solidFill>
                <a:latin typeface="Times New Roman" panose="02020603050405020304" pitchFamily="18" charset="0"/>
                <a:cs typeface="Times New Roman" panose="02020603050405020304" pitchFamily="18" charset="0"/>
              </a:rPr>
              <a:t>УНИВЕРСИТЕТІМІЗГЕ КЕЛГЕН ХАЛЫҚАРАЛЫҚ ДЕЛЕГАЦИЯЛАР</a:t>
            </a:r>
          </a:p>
        </p:txBody>
      </p:sp>
    </p:spTree>
    <p:extLst>
      <p:ext uri="{BB962C8B-B14F-4D97-AF65-F5344CB8AC3E}">
        <p14:creationId xmlns:p14="http://schemas.microsoft.com/office/powerpoint/2010/main" val="557526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230223" y="5103039"/>
            <a:ext cx="2793225" cy="1323439"/>
          </a:xfrm>
          <a:prstGeom prst="rect">
            <a:avLst/>
          </a:prstGeom>
        </p:spPr>
        <p:txBody>
          <a:bodyPr wrap="square">
            <a:spAutoFit/>
          </a:bodyPr>
          <a:lstStyle/>
          <a:p>
            <a:pPr algn="ct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Қазақстан</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Республикасы</a:t>
            </a:r>
            <a:r>
              <a:rPr lang="ru-RU" sz="1600" dirty="0">
                <a:latin typeface="Times New Roman" panose="02020603050405020304" pitchFamily="18" charset="0"/>
                <a:cs typeface="Times New Roman" panose="02020603050405020304" pitchFamily="18" charset="0"/>
              </a:rPr>
              <a:t> мен </a:t>
            </a:r>
            <a:r>
              <a:rPr lang="ru-RU" sz="1600" dirty="0" err="1">
                <a:latin typeface="Times New Roman" panose="02020603050405020304" pitchFamily="18" charset="0"/>
                <a:cs typeface="Times New Roman" panose="02020603050405020304" pitchFamily="18" charset="0"/>
              </a:rPr>
              <a:t>Түркия</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Республикасының</a:t>
            </a:r>
            <a:r>
              <a:rPr lang="ru-RU" sz="1600" dirty="0">
                <a:latin typeface="Times New Roman" panose="02020603050405020304" pitchFamily="18" charset="0"/>
                <a:cs typeface="Times New Roman" panose="02020603050405020304" pitchFamily="18" charset="0"/>
              </a:rPr>
              <a:t> Адам </a:t>
            </a:r>
            <a:r>
              <a:rPr lang="ru-RU" sz="1600" dirty="0" err="1">
                <a:latin typeface="Times New Roman" panose="02020603050405020304" pitchFamily="18" charset="0"/>
                <a:cs typeface="Times New Roman" panose="02020603050405020304" pitchFamily="18" charset="0"/>
              </a:rPr>
              <a:t>құқықтары</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жөніндегі</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уәкілдері</a:t>
            </a:r>
            <a:r>
              <a:rPr lang="ru-RU" sz="1600" dirty="0">
                <a:latin typeface="Times New Roman" panose="02020603050405020304" pitchFamily="18" charset="0"/>
                <a:cs typeface="Times New Roman" panose="02020603050405020304" pitchFamily="18" charset="0"/>
              </a:rPr>
              <a:t> Эльвира </a:t>
            </a:r>
            <a:r>
              <a:rPr lang="ru-RU" sz="1600" dirty="0" err="1">
                <a:latin typeface="Times New Roman" panose="02020603050405020304" pitchFamily="18" charset="0"/>
                <a:cs typeface="Times New Roman" panose="02020603050405020304" pitchFamily="18" charset="0"/>
              </a:rPr>
              <a:t>Әзімова</a:t>
            </a:r>
            <a:r>
              <a:rPr lang="ru-RU" sz="1600" dirty="0">
                <a:latin typeface="Times New Roman" panose="02020603050405020304" pitchFamily="18" charset="0"/>
                <a:cs typeface="Times New Roman" panose="02020603050405020304" pitchFamily="18" charset="0"/>
              </a:rPr>
              <a:t> мен </a:t>
            </a:r>
            <a:r>
              <a:rPr lang="ru-RU" sz="1600" dirty="0" err="1">
                <a:latin typeface="Times New Roman" panose="02020603050405020304" pitchFamily="18" charset="0"/>
                <a:cs typeface="Times New Roman" panose="02020603050405020304" pitchFamily="18" charset="0"/>
              </a:rPr>
              <a:t>Шереф</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Малкоч</a:t>
            </a:r>
            <a:endParaRPr lang="ru-RU" sz="1600" dirty="0">
              <a:latin typeface="Times New Roman" panose="02020603050405020304" pitchFamily="18" charset="0"/>
              <a:cs typeface="Times New Roman" panose="02020603050405020304" pitchFamily="18" charset="0"/>
            </a:endParaRPr>
          </a:p>
        </p:txBody>
      </p:sp>
      <p:pic>
        <p:nvPicPr>
          <p:cNvPr id="1026" name="Picture 2" descr="C:\Users\ПК\Desktop\2-8-scal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056" y="4807717"/>
            <a:ext cx="2951645" cy="18256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ПК\Desktop\4-6-scal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3448" y="4817144"/>
            <a:ext cx="2805546" cy="1805623"/>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434787" y="1357585"/>
            <a:ext cx="2478254" cy="1200329"/>
          </a:xfrm>
          <a:prstGeom prst="rect">
            <a:avLst/>
          </a:prstGeom>
        </p:spPr>
        <p:txBody>
          <a:bodyPr wrap="square">
            <a:spAutoFit/>
          </a:bodyPr>
          <a:lstStyle/>
          <a:p>
            <a:pPr algn="ctr"/>
            <a:r>
              <a:rPr lang="ru-RU" dirty="0" err="1">
                <a:latin typeface="Times New Roman" panose="02020603050405020304" pitchFamily="18" charset="0"/>
                <a:cs typeface="Times New Roman" panose="02020603050405020304" pitchFamily="18" charset="0"/>
              </a:rPr>
              <a:t>Түркия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Республикасы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Конституциялық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Сотының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төрағасы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Зухту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Арслан</a:t>
            </a:r>
            <a:endParaRPr lang="ru-RU" dirty="0">
              <a:latin typeface="Times New Roman" panose="02020603050405020304" pitchFamily="18" charset="0"/>
              <a:cs typeface="Times New Roman" panose="02020603050405020304" pitchFamily="18" charset="0"/>
            </a:endParaRPr>
          </a:p>
        </p:txBody>
      </p:sp>
      <p:pic>
        <p:nvPicPr>
          <p:cNvPr id="2050" name="Picture 2" descr="C:\Users\ПК\Desktop\photo524445699218824966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852" y="1189275"/>
            <a:ext cx="2940592" cy="173720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ПК\Desktop\photo524445699218824966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27852" y="1189175"/>
            <a:ext cx="2805546" cy="1716652"/>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3251648" y="3253478"/>
            <a:ext cx="2829810" cy="1200329"/>
          </a:xfrm>
          <a:prstGeom prst="rect">
            <a:avLst/>
          </a:prstGeom>
        </p:spPr>
        <p:txBody>
          <a:bodyPr wrap="square">
            <a:spAutoFit/>
          </a:bodyPr>
          <a:lstStyle/>
          <a:p>
            <a:pPr algn="ctr"/>
            <a:r>
              <a:rPr lang="kk-KZ" dirty="0">
                <a:latin typeface="Times New Roman" panose="02020603050405020304" pitchFamily="18" charset="0"/>
                <a:cs typeface="Times New Roman" panose="02020603050405020304" pitchFamily="18" charset="0"/>
              </a:rPr>
              <a:t>БҰҰ-ның Қазақстандағы тұрақты координаторы Микаэла Фриберг-Стори бастаған БҰҰ өкілдері</a:t>
            </a:r>
          </a:p>
        </p:txBody>
      </p:sp>
      <p:pic>
        <p:nvPicPr>
          <p:cNvPr id="11" name="Picture 2" descr="C:\Users\Admin\Desktop\Есеп үшін Өкілетті кеңеске\Фриберг лекция.jpg"/>
          <p:cNvPicPr>
            <a:picLocks noChangeAspect="1" noChangeArrowheads="1"/>
          </p:cNvPicPr>
          <p:nvPr/>
        </p:nvPicPr>
        <p:blipFill>
          <a:blip r:embed="rId6" cstate="print"/>
          <a:srcRect/>
          <a:stretch>
            <a:fillRect/>
          </a:stretch>
        </p:blipFill>
        <p:spPr bwMode="auto">
          <a:xfrm>
            <a:off x="311055" y="2970489"/>
            <a:ext cx="2955927" cy="1805551"/>
          </a:xfrm>
          <a:prstGeom prst="rect">
            <a:avLst/>
          </a:prstGeom>
          <a:noFill/>
        </p:spPr>
      </p:pic>
      <p:pic>
        <p:nvPicPr>
          <p:cNvPr id="12" name="Picture 3" descr="C:\Users\Admin\Desktop\Есеп үшін Өкілетті кеңеске\Лекция.jpg"/>
          <p:cNvPicPr>
            <a:picLocks noChangeAspect="1" noChangeArrowheads="1"/>
          </p:cNvPicPr>
          <p:nvPr/>
        </p:nvPicPr>
        <p:blipFill>
          <a:blip r:embed="rId7" cstate="print"/>
          <a:srcRect/>
          <a:stretch>
            <a:fillRect/>
          </a:stretch>
        </p:blipFill>
        <p:spPr bwMode="auto">
          <a:xfrm>
            <a:off x="6027852" y="2970489"/>
            <a:ext cx="2805546" cy="1828198"/>
          </a:xfrm>
          <a:prstGeom prst="rect">
            <a:avLst/>
          </a:prstGeom>
          <a:noFill/>
        </p:spPr>
      </p:pic>
    </p:spTree>
    <p:extLst>
      <p:ext uri="{BB962C8B-B14F-4D97-AF65-F5344CB8AC3E}">
        <p14:creationId xmlns:p14="http://schemas.microsoft.com/office/powerpoint/2010/main" val="1102054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C:\Users\Admin\Desktop\Есеп үшін Өкілетті кеңеске\Алан.JPG"/>
          <p:cNvPicPr>
            <a:picLocks noChangeAspect="1" noChangeArrowheads="1"/>
          </p:cNvPicPr>
          <p:nvPr/>
        </p:nvPicPr>
        <p:blipFill>
          <a:blip r:embed="rId2" cstate="print"/>
          <a:srcRect/>
          <a:stretch>
            <a:fillRect/>
          </a:stretch>
        </p:blipFill>
        <p:spPr bwMode="auto">
          <a:xfrm>
            <a:off x="5880265" y="5085184"/>
            <a:ext cx="2940207" cy="1589599"/>
          </a:xfrm>
          <a:prstGeom prst="rect">
            <a:avLst/>
          </a:prstGeom>
          <a:noFill/>
        </p:spPr>
      </p:pic>
      <p:sp>
        <p:nvSpPr>
          <p:cNvPr id="2" name="Прямоугольник 1"/>
          <p:cNvSpPr/>
          <p:nvPr/>
        </p:nvSpPr>
        <p:spPr>
          <a:xfrm>
            <a:off x="3131839" y="5418318"/>
            <a:ext cx="3116653" cy="923330"/>
          </a:xfrm>
          <a:prstGeom prst="rect">
            <a:avLst/>
          </a:prstGeom>
        </p:spPr>
        <p:txBody>
          <a:bodyPr wrap="square">
            <a:spAutoFit/>
          </a:bodyPr>
          <a:lstStyle/>
          <a:p>
            <a:pPr algn="ctr"/>
            <a:r>
              <a:rPr lang="ru-RU" dirty="0" err="1">
                <a:latin typeface="Times New Roman" panose="02020603050405020304" pitchFamily="18" charset="0"/>
                <a:cs typeface="Times New Roman" panose="02020603050405020304" pitchFamily="18" charset="0"/>
              </a:rPr>
              <a:t>Қанаданың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Қазақстандағы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Төтенше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жіне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Өкілетті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Елшісі</a:t>
            </a:r>
            <a:r>
              <a:rPr lang="ru-RU" dirty="0">
                <a:latin typeface="Times New Roman" panose="02020603050405020304" pitchFamily="18" charset="0"/>
                <a:cs typeface="Times New Roman" panose="02020603050405020304" pitchFamily="18" charset="0"/>
              </a:rPr>
              <a:t> Алан </a:t>
            </a:r>
            <a:r>
              <a:rPr lang="ru-RU" dirty="0" err="1">
                <a:latin typeface="Times New Roman" panose="02020603050405020304" pitchFamily="18" charset="0"/>
                <a:cs typeface="Times New Roman" panose="02020603050405020304" pitchFamily="18" charset="0"/>
              </a:rPr>
              <a:t>Хамсон</a:t>
            </a:r>
            <a:endParaRPr lang="ru-RU" dirty="0">
              <a:latin typeface="Times New Roman" panose="02020603050405020304" pitchFamily="18" charset="0"/>
              <a:cs typeface="Times New Roman" panose="02020603050405020304" pitchFamily="18" charset="0"/>
            </a:endParaRPr>
          </a:p>
        </p:txBody>
      </p:sp>
      <p:pic>
        <p:nvPicPr>
          <p:cNvPr id="2054" name="Picture 6" descr="C:\Users\Admin\Desktop\Есеп үшін Өкілетті кеңеске\Канада Елшісі.JPG"/>
          <p:cNvPicPr>
            <a:picLocks noChangeAspect="1" noChangeArrowheads="1"/>
          </p:cNvPicPr>
          <p:nvPr/>
        </p:nvPicPr>
        <p:blipFill>
          <a:blip r:embed="rId3" cstate="print"/>
          <a:srcRect/>
          <a:stretch>
            <a:fillRect/>
          </a:stretch>
        </p:blipFill>
        <p:spPr bwMode="auto">
          <a:xfrm>
            <a:off x="115284300" y="72772704"/>
            <a:ext cx="10146524" cy="6764350"/>
          </a:xfrm>
          <a:prstGeom prst="rect">
            <a:avLst/>
          </a:prstGeom>
          <a:noFill/>
        </p:spPr>
      </p:pic>
      <p:pic>
        <p:nvPicPr>
          <p:cNvPr id="2055" name="Picture 7" descr="C:\Users\Admin\Desktop\Есеп үшін Өкілетті кеңеске\Канада Елшісі.JPG"/>
          <p:cNvPicPr>
            <a:picLocks noChangeAspect="1" noChangeArrowheads="1"/>
          </p:cNvPicPr>
          <p:nvPr/>
        </p:nvPicPr>
        <p:blipFill>
          <a:blip r:embed="rId4" cstate="print"/>
          <a:srcRect/>
          <a:stretch>
            <a:fillRect/>
          </a:stretch>
        </p:blipFill>
        <p:spPr bwMode="auto">
          <a:xfrm>
            <a:off x="395535" y="5037443"/>
            <a:ext cx="2583885" cy="1619887"/>
          </a:xfrm>
          <a:prstGeom prst="rect">
            <a:avLst/>
          </a:prstGeom>
          <a:noFill/>
        </p:spPr>
      </p:pic>
      <p:pic>
        <p:nvPicPr>
          <p:cNvPr id="13" name="Picture 4" descr="https://sp-ao.shortpixel.ai/client/q_glossy,ret_img,w_300,h_200/https:/ayu.edu.kz/wp-content/uploads/2022/03/1-6-300x2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3280819"/>
            <a:ext cx="2574033" cy="1680186"/>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3131839" y="3603162"/>
            <a:ext cx="3116653" cy="923330"/>
          </a:xfrm>
          <a:prstGeom prst="rect">
            <a:avLst/>
          </a:prstGeom>
        </p:spPr>
        <p:txBody>
          <a:bodyPr wrap="square">
            <a:spAutoFit/>
          </a:bodyPr>
          <a:lstStyle/>
          <a:p>
            <a:pPr algn="ctr"/>
            <a:r>
              <a:rPr lang="ru-RU" dirty="0">
                <a:latin typeface="Times New Roman" panose="02020603050405020304" pitchFamily="18" charset="0"/>
                <a:cs typeface="Times New Roman" panose="02020603050405020304" pitchFamily="18" charset="0"/>
              </a:rPr>
              <a:t>АҚШ </a:t>
            </a:r>
            <a:r>
              <a:rPr lang="ru-RU" dirty="0" err="1">
                <a:latin typeface="Times New Roman" panose="02020603050405020304" pitchFamily="18" charset="0"/>
                <a:cs typeface="Times New Roman" panose="02020603050405020304" pitchFamily="18" charset="0"/>
              </a:rPr>
              <a:t>Елшілігінің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қоғаммен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байланыс</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жөніндегі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көмекшісі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Кинниар</a:t>
            </a:r>
            <a:r>
              <a:rPr lang="ru-RU" dirty="0">
                <a:latin typeface="Times New Roman" panose="02020603050405020304" pitchFamily="18" charset="0"/>
                <a:cs typeface="Times New Roman" panose="02020603050405020304" pitchFamily="18" charset="0"/>
              </a:rPr>
              <a:t> Чад</a:t>
            </a:r>
          </a:p>
        </p:txBody>
      </p:sp>
      <p:pic>
        <p:nvPicPr>
          <p:cNvPr id="15" name="Picture 12" descr="https://sp-ao.shortpixel.ai/client/q_glossy,ret_img,w_300,h_200/https:/ayu.edu.kz/wp-content/uploads/2022/03/2-5-300x20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4432" y="3318905"/>
            <a:ext cx="2592289" cy="1728192"/>
          </a:xfrm>
          <a:prstGeom prst="rect">
            <a:avLst/>
          </a:prstGeom>
          <a:noFill/>
          <a:extLst>
            <a:ext uri="{909E8E84-426E-40DD-AFC4-6F175D3DCCD1}">
              <a14:hiddenFill xmlns:a14="http://schemas.microsoft.com/office/drawing/2010/main">
                <a:solidFill>
                  <a:srgbClr val="FFFFFF"/>
                </a:solidFill>
              </a14:hiddenFill>
            </a:ext>
          </a:extLst>
        </p:spPr>
      </p:pic>
      <p:sp>
        <p:nvSpPr>
          <p:cNvPr id="16" name="Прямоугольник 15"/>
          <p:cNvSpPr/>
          <p:nvPr/>
        </p:nvSpPr>
        <p:spPr>
          <a:xfrm>
            <a:off x="3078088" y="1912667"/>
            <a:ext cx="3096344" cy="923330"/>
          </a:xfrm>
          <a:prstGeom prst="rect">
            <a:avLst/>
          </a:prstGeom>
        </p:spPr>
        <p:txBody>
          <a:bodyPr wrap="square">
            <a:spAutoFit/>
          </a:bodyPr>
          <a:lstStyle/>
          <a:p>
            <a:pPr algn="ctr"/>
            <a:r>
              <a:rPr lang="ru-RU" dirty="0" err="1">
                <a:latin typeface="Times New Roman" panose="02020603050405020304" pitchFamily="18" charset="0"/>
                <a:cs typeface="Times New Roman" panose="02020603050405020304" pitchFamily="18" charset="0"/>
              </a:rPr>
              <a:t>Солтүстік</a:t>
            </a:r>
            <a:r>
              <a:rPr lang="ru-RU" dirty="0">
                <a:latin typeface="Times New Roman" panose="02020603050405020304" pitchFamily="18" charset="0"/>
                <a:cs typeface="Times New Roman" panose="02020603050405020304" pitchFamily="18" charset="0"/>
              </a:rPr>
              <a:t> Македония </a:t>
            </a:r>
            <a:r>
              <a:rPr lang="ru-RU" dirty="0" err="1">
                <a:latin typeface="Times New Roman" panose="02020603050405020304" pitchFamily="18" charset="0"/>
                <a:cs typeface="Times New Roman" panose="02020603050405020304" pitchFamily="18" charset="0"/>
              </a:rPr>
              <a:t>Республикасының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елшісі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Сали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Лимани</a:t>
            </a:r>
            <a:endParaRPr lang="ru-RU" dirty="0">
              <a:latin typeface="Times New Roman" panose="02020603050405020304" pitchFamily="18" charset="0"/>
              <a:cs typeface="Times New Roman" panose="02020603050405020304" pitchFamily="18" charset="0"/>
            </a:endParaRPr>
          </a:p>
        </p:txBody>
      </p:sp>
      <p:pic>
        <p:nvPicPr>
          <p:cNvPr id="17" name="Picture 2" descr="C:\Users\ПК\Desktop\Ректор есебі 2022\Қонақтар\04-1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1660932"/>
            <a:ext cx="2583885" cy="16198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https://sp-ao.shortpixel.ai/client/q_glossy,ret_img,w_300,h_200/https:/ayu.edu.kz/wp-content/uploads/2022/04/02-19-300x20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74432" y="1619972"/>
            <a:ext cx="2583885" cy="1660847"/>
          </a:xfrm>
          <a:prstGeom prst="rect">
            <a:avLst/>
          </a:prstGeom>
          <a:noFill/>
          <a:extLst>
            <a:ext uri="{909E8E84-426E-40DD-AFC4-6F175D3DCCD1}">
              <a14:hiddenFill xmlns:a14="http://schemas.microsoft.com/office/drawing/2010/main">
                <a:solidFill>
                  <a:srgbClr val="FFFFFF"/>
                </a:solidFill>
              </a14:hiddenFill>
            </a:ext>
          </a:extLst>
        </p:spPr>
      </p:pic>
      <p:sp>
        <p:nvSpPr>
          <p:cNvPr id="3" name="Заголовок 1">
            <a:extLst>
              <a:ext uri="{FF2B5EF4-FFF2-40B4-BE49-F238E27FC236}">
                <a16:creationId xmlns="" xmlns:a16="http://schemas.microsoft.com/office/drawing/2014/main" id="{968ADCA2-FBBC-C545-71C2-8AC4E9FE39D8}"/>
              </a:ext>
            </a:extLst>
          </p:cNvPr>
          <p:cNvSpPr txBox="1">
            <a:spLocks/>
          </p:cNvSpPr>
          <p:nvPr/>
        </p:nvSpPr>
        <p:spPr>
          <a:xfrm>
            <a:off x="310455" y="1122662"/>
            <a:ext cx="8631610" cy="36004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kk-KZ" sz="2000" b="1" dirty="0">
                <a:solidFill>
                  <a:srgbClr val="002060"/>
                </a:solidFill>
                <a:latin typeface="Times New Roman" panose="02020603050405020304" pitchFamily="18" charset="0"/>
                <a:cs typeface="Times New Roman" panose="02020603050405020304" pitchFamily="18" charset="0"/>
              </a:rPr>
              <a:t>УНИВЕРСИТЕТІМІЗГЕ КЕЛГЕН ХАЛЫҚАРАЛЫҚ ДЕЛЕГАЦИЯЛАР</a:t>
            </a:r>
          </a:p>
        </p:txBody>
      </p:sp>
    </p:spTree>
    <p:extLst>
      <p:ext uri="{BB962C8B-B14F-4D97-AF65-F5344CB8AC3E}">
        <p14:creationId xmlns:p14="http://schemas.microsoft.com/office/powerpoint/2010/main" val="20997509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131840" y="3284984"/>
            <a:ext cx="3096344" cy="1923604"/>
          </a:xfrm>
          <a:prstGeom prst="rect">
            <a:avLst/>
          </a:prstGeom>
        </p:spPr>
        <p:txBody>
          <a:bodyPr wrap="square">
            <a:spAutoFit/>
          </a:bodyPr>
          <a:lstStyle/>
          <a:p>
            <a:pPr algn="ctr"/>
            <a:r>
              <a:rPr lang="ru-RU" sz="1700" dirty="0">
                <a:latin typeface="Times New Roman" panose="02020603050405020304" pitchFamily="18" charset="0"/>
                <a:cs typeface="Times New Roman" panose="02020603050405020304" pitchFamily="18" charset="0"/>
              </a:rPr>
              <a:t>ҚР </a:t>
            </a:r>
            <a:r>
              <a:rPr lang="ru-RU" sz="1700" dirty="0" err="1">
                <a:latin typeface="Times New Roman" panose="02020603050405020304" pitchFamily="18" charset="0"/>
                <a:cs typeface="Times New Roman" panose="02020603050405020304" pitchFamily="18" charset="0"/>
              </a:rPr>
              <a:t>Мемлекеттік</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қызмет істері</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агенттігінің Төрағасы </a:t>
            </a:r>
            <a:r>
              <a:rPr lang="ru-RU" sz="1700" dirty="0">
                <a:latin typeface="Times New Roman" panose="02020603050405020304" pitchFamily="18" charset="0"/>
                <a:cs typeface="Times New Roman" panose="02020603050405020304" pitchFamily="18" charset="0"/>
              </a:rPr>
              <a:t>Дархан </a:t>
            </a:r>
            <a:r>
              <a:rPr lang="ru-RU" sz="1700" dirty="0" err="1">
                <a:latin typeface="Times New Roman" panose="02020603050405020304" pitchFamily="18" charset="0"/>
                <a:cs typeface="Times New Roman" panose="02020603050405020304" pitchFamily="18" charset="0"/>
              </a:rPr>
              <a:t>Медеғалиұлы Жазықбаев</a:t>
            </a:r>
            <a:r>
              <a:rPr lang="ru-RU" sz="1700" dirty="0">
                <a:latin typeface="Times New Roman" panose="02020603050405020304" pitchFamily="18" charset="0"/>
                <a:cs typeface="Times New Roman" panose="02020603050405020304" pitchFamily="18" charset="0"/>
              </a:rPr>
              <a:t>, ҚР </a:t>
            </a:r>
            <a:r>
              <a:rPr lang="ru-RU" sz="1700" dirty="0" err="1">
                <a:latin typeface="Times New Roman" panose="02020603050405020304" pitchFamily="18" charset="0"/>
                <a:cs typeface="Times New Roman" panose="02020603050405020304" pitchFamily="18" charset="0"/>
              </a:rPr>
              <a:t>Президентінің жанындағы Мемлекеттік</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басқару академиясының </a:t>
            </a:r>
            <a:r>
              <a:rPr lang="ru-RU" sz="1700" dirty="0">
                <a:latin typeface="Times New Roman" panose="02020603050405020304" pitchFamily="18" charset="0"/>
                <a:cs typeface="Times New Roman" panose="02020603050405020304" pitchFamily="18" charset="0"/>
              </a:rPr>
              <a:t>ректоры </a:t>
            </a:r>
            <a:r>
              <a:rPr lang="ru-RU" sz="1700" dirty="0" err="1">
                <a:latin typeface="Times New Roman" panose="02020603050405020304" pitchFamily="18" charset="0"/>
                <a:cs typeface="Times New Roman" panose="02020603050405020304" pitchFamily="18" charset="0"/>
              </a:rPr>
              <a:t>Ерлан</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Әбіл</a:t>
            </a:r>
            <a:endParaRPr lang="ru-RU" sz="1700" dirty="0">
              <a:latin typeface="Times New Roman" panose="02020603050405020304" pitchFamily="18" charset="0"/>
              <a:cs typeface="Times New Roman" panose="02020603050405020304" pitchFamily="18" charset="0"/>
            </a:endParaRPr>
          </a:p>
        </p:txBody>
      </p:sp>
      <p:pic>
        <p:nvPicPr>
          <p:cNvPr id="2054" name="Picture 6" descr="C:\Users\Admin\Desktop\Есеп үшін Өкілетті кеңеске\Канада Елшісі.JPG"/>
          <p:cNvPicPr>
            <a:picLocks noChangeAspect="1" noChangeArrowheads="1"/>
          </p:cNvPicPr>
          <p:nvPr/>
        </p:nvPicPr>
        <p:blipFill>
          <a:blip r:embed="rId2" cstate="print"/>
          <a:srcRect/>
          <a:stretch>
            <a:fillRect/>
          </a:stretch>
        </p:blipFill>
        <p:spPr bwMode="auto">
          <a:xfrm>
            <a:off x="115284300" y="72772704"/>
            <a:ext cx="10146524" cy="6764350"/>
          </a:xfrm>
          <a:prstGeom prst="rect">
            <a:avLst/>
          </a:prstGeom>
          <a:noFill/>
        </p:spPr>
      </p:pic>
      <p:pic>
        <p:nvPicPr>
          <p:cNvPr id="4100" name="Picture 4" descr="C:\Users\Admin\Desktop\Есеп үшін Өкілетті кеңеске\Жазыкбаев.jpg"/>
          <p:cNvPicPr>
            <a:picLocks noChangeAspect="1" noChangeArrowheads="1"/>
          </p:cNvPicPr>
          <p:nvPr/>
        </p:nvPicPr>
        <p:blipFill>
          <a:blip r:embed="rId3" cstate="print"/>
          <a:srcRect/>
          <a:stretch>
            <a:fillRect/>
          </a:stretch>
        </p:blipFill>
        <p:spPr bwMode="auto">
          <a:xfrm>
            <a:off x="395537" y="3284984"/>
            <a:ext cx="2592288" cy="1785568"/>
          </a:xfrm>
          <a:prstGeom prst="rect">
            <a:avLst/>
          </a:prstGeom>
          <a:noFill/>
        </p:spPr>
      </p:pic>
      <p:pic>
        <p:nvPicPr>
          <p:cNvPr id="4101" name="Picture 5" descr="C:\Users\Admin\Desktop\Есеп үшін Өкілетті кеңеске\Академия.jpg"/>
          <p:cNvPicPr>
            <a:picLocks noChangeAspect="1" noChangeArrowheads="1"/>
          </p:cNvPicPr>
          <p:nvPr/>
        </p:nvPicPr>
        <p:blipFill>
          <a:blip r:embed="rId4" cstate="print"/>
          <a:srcRect/>
          <a:stretch>
            <a:fillRect/>
          </a:stretch>
        </p:blipFill>
        <p:spPr bwMode="auto">
          <a:xfrm>
            <a:off x="6301535" y="3284984"/>
            <a:ext cx="2590945" cy="1837508"/>
          </a:xfrm>
          <a:prstGeom prst="rect">
            <a:avLst/>
          </a:prstGeom>
          <a:noFill/>
        </p:spPr>
      </p:pic>
      <p:sp>
        <p:nvSpPr>
          <p:cNvPr id="19" name="Прямоугольник 18"/>
          <p:cNvSpPr/>
          <p:nvPr/>
        </p:nvSpPr>
        <p:spPr>
          <a:xfrm>
            <a:off x="3186285" y="5241278"/>
            <a:ext cx="2986537" cy="1477328"/>
          </a:xfrm>
          <a:prstGeom prst="rect">
            <a:avLst/>
          </a:prstGeom>
        </p:spPr>
        <p:txBody>
          <a:bodyPr wrap="square">
            <a:spAutoFit/>
          </a:bodyPr>
          <a:lstStyle/>
          <a:p>
            <a:pPr algn="ctr"/>
            <a:r>
              <a:rPr lang="ru-RU" dirty="0" err="1">
                <a:latin typeface="Times New Roman" pitchFamily="18" charset="0"/>
                <a:cs typeface="Times New Roman" pitchFamily="18" charset="0"/>
              </a:rPr>
              <a:t>«Ғылым қоры» </a:t>
            </a:r>
            <a:r>
              <a:rPr lang="ru-RU" dirty="0">
                <a:latin typeface="Times New Roman" pitchFamily="18" charset="0"/>
                <a:cs typeface="Times New Roman" pitchFamily="18" charset="0"/>
              </a:rPr>
              <a:t>АҚ </a:t>
            </a:r>
            <a:r>
              <a:rPr lang="ru-RU" dirty="0" err="1">
                <a:latin typeface="Times New Roman" pitchFamily="18" charset="0"/>
                <a:cs typeface="Times New Roman" pitchFamily="18" charset="0"/>
              </a:rPr>
              <a:t>Басқарма төрағасы Арын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Орсариев</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және қордың басқарушы </a:t>
            </a:r>
            <a:r>
              <a:rPr lang="ru-RU" dirty="0">
                <a:latin typeface="Times New Roman" pitchFamily="18" charset="0"/>
                <a:cs typeface="Times New Roman" pitchFamily="18" charset="0"/>
              </a:rPr>
              <a:t>директоры Марат </a:t>
            </a:r>
            <a:r>
              <a:rPr lang="ru-RU" dirty="0" err="1">
                <a:latin typeface="Times New Roman" pitchFamily="18" charset="0"/>
                <a:cs typeface="Times New Roman" pitchFamily="18" charset="0"/>
              </a:rPr>
              <a:t>Пернеқұлов</a:t>
            </a:r>
            <a:endParaRPr lang="kk-KZ" dirty="0">
              <a:latin typeface="Times New Roman" pitchFamily="18" charset="0"/>
              <a:cs typeface="Times New Roman" pitchFamily="18" charset="0"/>
            </a:endParaRPr>
          </a:p>
        </p:txBody>
      </p:sp>
      <p:pic>
        <p:nvPicPr>
          <p:cNvPr id="20" name="Picture 2" descr="C:\Users\Admin\Desktop\Есеп үшін Өкілетті кеңеске\Орсариев.jpg"/>
          <p:cNvPicPr>
            <a:picLocks noChangeAspect="1" noChangeArrowheads="1"/>
          </p:cNvPicPr>
          <p:nvPr/>
        </p:nvPicPr>
        <p:blipFill>
          <a:blip r:embed="rId5" cstate="print"/>
          <a:srcRect/>
          <a:stretch>
            <a:fillRect/>
          </a:stretch>
        </p:blipFill>
        <p:spPr bwMode="auto">
          <a:xfrm>
            <a:off x="395537" y="5097262"/>
            <a:ext cx="2619019" cy="1553749"/>
          </a:xfrm>
          <a:prstGeom prst="rect">
            <a:avLst/>
          </a:prstGeom>
          <a:noFill/>
        </p:spPr>
      </p:pic>
      <p:pic>
        <p:nvPicPr>
          <p:cNvPr id="21" name="Picture 3" descr="C:\Users\Admin\Desktop\Есеп үшін Өкілетті кеңеске\Орсариев 2.jpg"/>
          <p:cNvPicPr>
            <a:picLocks noChangeAspect="1" noChangeArrowheads="1"/>
          </p:cNvPicPr>
          <p:nvPr/>
        </p:nvPicPr>
        <p:blipFill>
          <a:blip r:embed="rId6" cstate="print"/>
          <a:srcRect/>
          <a:stretch>
            <a:fillRect/>
          </a:stretch>
        </p:blipFill>
        <p:spPr bwMode="auto">
          <a:xfrm>
            <a:off x="6301535" y="5169270"/>
            <a:ext cx="2590945" cy="1644106"/>
          </a:xfrm>
          <a:prstGeom prst="rect">
            <a:avLst/>
          </a:prstGeom>
          <a:noFill/>
        </p:spPr>
      </p:pic>
      <p:sp>
        <p:nvSpPr>
          <p:cNvPr id="2" name="Прямоугольник 1"/>
          <p:cNvSpPr/>
          <p:nvPr/>
        </p:nvSpPr>
        <p:spPr>
          <a:xfrm>
            <a:off x="3131840" y="1916832"/>
            <a:ext cx="3024336" cy="646331"/>
          </a:xfrm>
          <a:prstGeom prst="rect">
            <a:avLst/>
          </a:prstGeom>
        </p:spPr>
        <p:txBody>
          <a:bodyPr wrap="square">
            <a:spAutoFit/>
          </a:bodyPr>
          <a:lstStyle/>
          <a:p>
            <a:pPr algn="ctr"/>
            <a:r>
              <a:rPr lang="ru-RU" dirty="0" err="1">
                <a:latin typeface="Times New Roman" panose="02020603050405020304" pitchFamily="18" charset="0"/>
                <a:cs typeface="Times New Roman" panose="02020603050405020304" pitchFamily="18" charset="0"/>
              </a:rPr>
              <a:t>Денсаулық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сақтау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министрі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Ажар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Ғиниятқызы</a:t>
            </a:r>
            <a:endParaRPr lang="ru-RU" dirty="0">
              <a:latin typeface="Times New Roman" panose="02020603050405020304" pitchFamily="18" charset="0"/>
              <a:cs typeface="Times New Roman" panose="02020603050405020304" pitchFamily="18" charset="0"/>
            </a:endParaRPr>
          </a:p>
        </p:txBody>
      </p:sp>
      <p:pic>
        <p:nvPicPr>
          <p:cNvPr id="1026" name="Picture 2" descr="https://ayu.edu.kz/wp-content/uploads/2022/07/05-2-scale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1484784"/>
            <a:ext cx="2592289" cy="17285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yu.edu.kz/wp-content/uploads/2022/07/01-3-scale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16815" y="1495869"/>
            <a:ext cx="2575665" cy="1717446"/>
          </a:xfrm>
          <a:prstGeom prst="rect">
            <a:avLst/>
          </a:prstGeom>
          <a:noFill/>
          <a:extLst>
            <a:ext uri="{909E8E84-426E-40DD-AFC4-6F175D3DCCD1}">
              <a14:hiddenFill xmlns:a14="http://schemas.microsoft.com/office/drawing/2010/main">
                <a:solidFill>
                  <a:srgbClr val="FFFFFF"/>
                </a:solidFill>
              </a14:hiddenFill>
            </a:ext>
          </a:extLst>
        </p:spPr>
      </p:pic>
      <p:sp>
        <p:nvSpPr>
          <p:cNvPr id="14" name="Заголовок 1"/>
          <p:cNvSpPr txBox="1">
            <a:spLocks/>
          </p:cNvSpPr>
          <p:nvPr/>
        </p:nvSpPr>
        <p:spPr>
          <a:xfrm>
            <a:off x="256195" y="1064160"/>
            <a:ext cx="8631610" cy="360040"/>
          </a:xfrm>
          <a:prstGeom prst="rect">
            <a:avLst/>
          </a:prstGeom>
        </p:spPr>
        <p:txBody>
          <a:bodyPr vert="horz" lIns="0" tIns="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kk-KZ" sz="2400" b="1" dirty="0">
                <a:solidFill>
                  <a:srgbClr val="002060"/>
                </a:solidFill>
                <a:latin typeface="Times New Roman" panose="02020603050405020304" pitchFamily="18" charset="0"/>
                <a:cs typeface="Times New Roman" panose="02020603050405020304" pitchFamily="18" charset="0"/>
              </a:rPr>
              <a:t>УНИВЕРСИТЕТІМІЗГЕ КЕЛГЕН ҚОНАҚТАР</a:t>
            </a:r>
          </a:p>
        </p:txBody>
      </p:sp>
    </p:spTree>
    <p:extLst>
      <p:ext uri="{BB962C8B-B14F-4D97-AF65-F5344CB8AC3E}">
        <p14:creationId xmlns:p14="http://schemas.microsoft.com/office/powerpoint/2010/main" val="1109950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80882" y="1158590"/>
            <a:ext cx="8064896" cy="707886"/>
          </a:xfrm>
          <a:prstGeom prst="rect">
            <a:avLst/>
          </a:prstGeom>
        </p:spPr>
        <p:txBody>
          <a:bodyPr wrap="square">
            <a:spAutoFit/>
          </a:bodyPr>
          <a:lstStyle/>
          <a:p>
            <a:pPr algn="ctr"/>
            <a:r>
              <a:rPr lang="ru-RU" sz="2000" b="1" dirty="0">
                <a:solidFill>
                  <a:srgbClr val="002060"/>
                </a:solidFill>
                <a:latin typeface="Times New Roman" panose="02020603050405020304" pitchFamily="18" charset="0"/>
                <a:cs typeface="Times New Roman" panose="02020603050405020304" pitchFamily="18" charset="0"/>
              </a:rPr>
              <a:t>УНИВЕРСИТЕТІМІЗДЕ ТҰРАҚТЫ ДАМУ ҒЫЛЫМИ-ЗЕРТТЕУ ОРТАЛЫҒЫ АШЫЛДЫ</a:t>
            </a:r>
          </a:p>
        </p:txBody>
      </p:sp>
      <p:sp>
        <p:nvSpPr>
          <p:cNvPr id="5" name="Rectangle 16"/>
          <p:cNvSpPr>
            <a:spLocks noChangeArrowheads="1"/>
          </p:cNvSpPr>
          <p:nvPr/>
        </p:nvSpPr>
        <p:spPr bwMode="auto">
          <a:xfrm>
            <a:off x="2190750" y="4889500"/>
            <a:ext cx="47625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a:ln>
                  <a:noFill/>
                </a:ln>
                <a:solidFill>
                  <a:srgbClr val="333333"/>
                </a:solidFill>
                <a:effectLst/>
                <a:latin typeface="PT Serif"/>
                <a:cs typeface="Arial" pitchFamily="34" charset="0"/>
              </a:rPr>
              <a:t/>
            </a:r>
            <a:br>
              <a:rPr kumimoji="0" lang="ru-RU" altLang="ru-RU" sz="1200" b="0" i="0" u="none" strike="noStrike" cap="none" normalizeH="0" baseline="0">
                <a:ln>
                  <a:noFill/>
                </a:ln>
                <a:solidFill>
                  <a:srgbClr val="333333"/>
                </a:solidFill>
                <a:effectLst/>
                <a:latin typeface="PT Serif"/>
                <a:cs typeface="Arial" pitchFamily="34" charset="0"/>
              </a:rPr>
            </a:b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pic>
        <p:nvPicPr>
          <p:cNvPr id="3074" name="Picture 2" descr="C:\Users\Admin\Desktop\Есеп үшін Өкілетті кеңеске\ЦУР 1.jpg"/>
          <p:cNvPicPr>
            <a:picLocks noChangeAspect="1" noChangeArrowheads="1"/>
          </p:cNvPicPr>
          <p:nvPr/>
        </p:nvPicPr>
        <p:blipFill>
          <a:blip r:embed="rId2" cstate="print"/>
          <a:srcRect/>
          <a:stretch>
            <a:fillRect/>
          </a:stretch>
        </p:blipFill>
        <p:spPr bwMode="auto">
          <a:xfrm>
            <a:off x="179512" y="2204864"/>
            <a:ext cx="2869292" cy="1912394"/>
          </a:xfrm>
          <a:prstGeom prst="rect">
            <a:avLst/>
          </a:prstGeom>
          <a:noFill/>
        </p:spPr>
      </p:pic>
      <p:pic>
        <p:nvPicPr>
          <p:cNvPr id="3075" name="Picture 3" descr="C:\Users\Admin\Desktop\Есеп үшін Өкілетті кеңеске\ЦУР 2.jpg"/>
          <p:cNvPicPr>
            <a:picLocks noChangeAspect="1" noChangeArrowheads="1"/>
          </p:cNvPicPr>
          <p:nvPr/>
        </p:nvPicPr>
        <p:blipFill>
          <a:blip r:embed="rId3" cstate="print"/>
          <a:srcRect/>
          <a:stretch>
            <a:fillRect/>
          </a:stretch>
        </p:blipFill>
        <p:spPr bwMode="auto">
          <a:xfrm>
            <a:off x="3214500" y="2204864"/>
            <a:ext cx="2797660" cy="1944216"/>
          </a:xfrm>
          <a:prstGeom prst="rect">
            <a:avLst/>
          </a:prstGeom>
          <a:noFill/>
        </p:spPr>
      </p:pic>
      <p:pic>
        <p:nvPicPr>
          <p:cNvPr id="3076" name="Picture 4" descr="C:\Users\Admin\Desktop\Есеп үшін Өкілетті кеңеске\ЦУР 3.jpg"/>
          <p:cNvPicPr>
            <a:picLocks noChangeAspect="1" noChangeArrowheads="1"/>
          </p:cNvPicPr>
          <p:nvPr/>
        </p:nvPicPr>
        <p:blipFill>
          <a:blip r:embed="rId4" cstate="print"/>
          <a:srcRect/>
          <a:stretch>
            <a:fillRect/>
          </a:stretch>
        </p:blipFill>
        <p:spPr bwMode="auto">
          <a:xfrm>
            <a:off x="6156176" y="2236686"/>
            <a:ext cx="2736304" cy="1912394"/>
          </a:xfrm>
          <a:prstGeom prst="rect">
            <a:avLst/>
          </a:prstGeom>
          <a:noFill/>
        </p:spPr>
      </p:pic>
      <p:pic>
        <p:nvPicPr>
          <p:cNvPr id="3077" name="Picture 5" descr="C:\Users\Admin\Desktop\Есеп үшін Өкілетті кеңеске\ЦУР 4.jpg"/>
          <p:cNvPicPr>
            <a:picLocks noChangeAspect="1" noChangeArrowheads="1"/>
          </p:cNvPicPr>
          <p:nvPr/>
        </p:nvPicPr>
        <p:blipFill>
          <a:blip r:embed="rId5" cstate="print"/>
          <a:srcRect/>
          <a:stretch>
            <a:fillRect/>
          </a:stretch>
        </p:blipFill>
        <p:spPr bwMode="auto">
          <a:xfrm>
            <a:off x="179512" y="4437112"/>
            <a:ext cx="2880320" cy="1919745"/>
          </a:xfrm>
          <a:prstGeom prst="rect">
            <a:avLst/>
          </a:prstGeom>
          <a:noFill/>
        </p:spPr>
      </p:pic>
      <p:pic>
        <p:nvPicPr>
          <p:cNvPr id="3078" name="Picture 6" descr="C:\Users\Admin\Desktop\Есеп үшін Өкілетті кеңеске\ЦУР 5.jpg"/>
          <p:cNvPicPr>
            <a:picLocks noChangeAspect="1" noChangeArrowheads="1"/>
          </p:cNvPicPr>
          <p:nvPr/>
        </p:nvPicPr>
        <p:blipFill>
          <a:blip r:embed="rId6" cstate="print"/>
          <a:srcRect/>
          <a:stretch>
            <a:fillRect/>
          </a:stretch>
        </p:blipFill>
        <p:spPr bwMode="auto">
          <a:xfrm>
            <a:off x="3203848" y="4437112"/>
            <a:ext cx="2761254" cy="1912394"/>
          </a:xfrm>
          <a:prstGeom prst="rect">
            <a:avLst/>
          </a:prstGeom>
          <a:noFill/>
        </p:spPr>
      </p:pic>
      <p:pic>
        <p:nvPicPr>
          <p:cNvPr id="3079" name="Picture 7" descr="C:\Users\Admin\Desktop\Есеп үшін Өкілетті кеңеске\ЦУР 6.jpg"/>
          <p:cNvPicPr>
            <a:picLocks noChangeAspect="1" noChangeArrowheads="1"/>
          </p:cNvPicPr>
          <p:nvPr/>
        </p:nvPicPr>
        <p:blipFill>
          <a:blip r:embed="rId7" cstate="print"/>
          <a:srcRect/>
          <a:stretch>
            <a:fillRect/>
          </a:stretch>
        </p:blipFill>
        <p:spPr bwMode="auto">
          <a:xfrm>
            <a:off x="6156176" y="4437112"/>
            <a:ext cx="2736305" cy="1944216"/>
          </a:xfrm>
          <a:prstGeom prst="rect">
            <a:avLst/>
          </a:prstGeom>
          <a:noFill/>
        </p:spPr>
      </p:pic>
    </p:spTree>
    <p:extLst>
      <p:ext uri="{BB962C8B-B14F-4D97-AF65-F5344CB8AC3E}">
        <p14:creationId xmlns:p14="http://schemas.microsoft.com/office/powerpoint/2010/main" val="3431698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070947" y="1000108"/>
            <a:ext cx="3229602" cy="400110"/>
          </a:xfrm>
          <a:prstGeom prst="rect">
            <a:avLst/>
          </a:prstGeom>
        </p:spPr>
        <p:txBody>
          <a:bodyPr wrap="none">
            <a:spAutoFit/>
          </a:bodyPr>
          <a:lstStyle/>
          <a:p>
            <a:pPr algn="ctr"/>
            <a:r>
              <a:rPr lang="kk-KZ" sz="2000" b="1" dirty="0">
                <a:solidFill>
                  <a:srgbClr val="002060"/>
                </a:solidFill>
                <a:latin typeface="Times New Roman" pitchFamily="18" charset="0"/>
                <a:cs typeface="Times New Roman" pitchFamily="18" charset="0"/>
              </a:rPr>
              <a:t>ҒЫЛЫМИ ІС-ШАРАЛАР</a:t>
            </a:r>
          </a:p>
        </p:txBody>
      </p:sp>
      <p:graphicFrame>
        <p:nvGraphicFramePr>
          <p:cNvPr id="29" name="Схема 28"/>
          <p:cNvGraphicFramePr/>
          <p:nvPr>
            <p:extLst>
              <p:ext uri="{D42A27DB-BD31-4B8C-83A1-F6EECF244321}">
                <p14:modId xmlns:p14="http://schemas.microsoft.com/office/powerpoint/2010/main" val="841093599"/>
              </p:ext>
            </p:extLst>
          </p:nvPr>
        </p:nvGraphicFramePr>
        <p:xfrm>
          <a:off x="251520" y="1340768"/>
          <a:ext cx="4416009" cy="33267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1" name="TextBox 30"/>
          <p:cNvSpPr txBox="1"/>
          <p:nvPr/>
        </p:nvSpPr>
        <p:spPr>
          <a:xfrm>
            <a:off x="91328" y="6161529"/>
            <a:ext cx="2464448" cy="507831"/>
          </a:xfrm>
          <a:prstGeom prst="rect">
            <a:avLst/>
          </a:prstGeom>
          <a:noFill/>
        </p:spPr>
        <p:txBody>
          <a:bodyPr wrap="square" rtlCol="0">
            <a:spAutoFit/>
          </a:bodyPr>
          <a:lstStyle/>
          <a:p>
            <a:pPr algn="ctr"/>
            <a:r>
              <a:rPr lang="ru-RU" sz="900" b="1" dirty="0">
                <a:latin typeface="Times New Roman" pitchFamily="18" charset="0"/>
                <a:cs typeface="Times New Roman" pitchFamily="18" charset="0"/>
              </a:rPr>
              <a:t>«</a:t>
            </a:r>
            <a:r>
              <a:rPr lang="ru-RU" sz="900" b="1" dirty="0" err="1">
                <a:latin typeface="Times New Roman" pitchFamily="18" charset="0"/>
                <a:cs typeface="Times New Roman" pitchFamily="18" charset="0"/>
              </a:rPr>
              <a:t>Заманауи</a:t>
            </a:r>
            <a:r>
              <a:rPr lang="ru-RU" sz="900" b="1" dirty="0">
                <a:latin typeface="Times New Roman" pitchFamily="18" charset="0"/>
                <a:cs typeface="Times New Roman" pitchFamily="18" charset="0"/>
              </a:rPr>
              <a:t> травматология </a:t>
            </a:r>
            <a:r>
              <a:rPr lang="ru-RU" sz="900" b="1" dirty="0" err="1">
                <a:latin typeface="Times New Roman" pitchFamily="18" charset="0"/>
                <a:cs typeface="Times New Roman" pitchFamily="18" charset="0"/>
              </a:rPr>
              <a:t>жəне</a:t>
            </a:r>
            <a:r>
              <a:rPr lang="ru-RU" sz="900" b="1" dirty="0">
                <a:latin typeface="Times New Roman" pitchFamily="18" charset="0"/>
                <a:cs typeface="Times New Roman" pitchFamily="18" charset="0"/>
              </a:rPr>
              <a:t> ортопедия </a:t>
            </a:r>
            <a:r>
              <a:rPr lang="ru-RU" sz="900" b="1" dirty="0" err="1">
                <a:latin typeface="Times New Roman" pitchFamily="18" charset="0"/>
                <a:cs typeface="Times New Roman" pitchFamily="18" charset="0"/>
              </a:rPr>
              <a:t>көкжиектері</a:t>
            </a:r>
            <a:r>
              <a:rPr lang="ru-RU" sz="900" b="1" dirty="0">
                <a:latin typeface="Times New Roman" pitchFamily="18" charset="0"/>
                <a:cs typeface="Times New Roman" pitchFamily="18" charset="0"/>
              </a:rPr>
              <a:t>» </a:t>
            </a:r>
            <a:r>
              <a:rPr lang="ru-RU" sz="900" b="1" dirty="0" err="1">
                <a:latin typeface="Times New Roman" pitchFamily="18" charset="0"/>
                <a:cs typeface="Times New Roman" pitchFamily="18" charset="0"/>
              </a:rPr>
              <a:t>атты</a:t>
            </a:r>
            <a:r>
              <a:rPr lang="ru-RU" sz="900" b="1" dirty="0">
                <a:latin typeface="Times New Roman" pitchFamily="18" charset="0"/>
                <a:cs typeface="Times New Roman" pitchFamily="18" charset="0"/>
              </a:rPr>
              <a:t> </a:t>
            </a:r>
            <a:r>
              <a:rPr lang="ru-RU" sz="900" b="1" dirty="0" err="1">
                <a:latin typeface="Times New Roman" pitchFamily="18" charset="0"/>
                <a:cs typeface="Times New Roman" pitchFamily="18" charset="0"/>
              </a:rPr>
              <a:t>халықаралық</a:t>
            </a:r>
            <a:r>
              <a:rPr lang="ru-RU" sz="900" b="1" dirty="0">
                <a:latin typeface="Times New Roman" pitchFamily="18" charset="0"/>
                <a:cs typeface="Times New Roman" pitchFamily="18" charset="0"/>
              </a:rPr>
              <a:t> </a:t>
            </a:r>
            <a:r>
              <a:rPr lang="ru-RU" sz="900" b="1" dirty="0" err="1">
                <a:latin typeface="Times New Roman" pitchFamily="18" charset="0"/>
                <a:cs typeface="Times New Roman" pitchFamily="18" charset="0"/>
              </a:rPr>
              <a:t>ғылыми-практикалық</a:t>
            </a:r>
            <a:r>
              <a:rPr lang="ru-RU" sz="900" b="1" dirty="0">
                <a:latin typeface="Times New Roman" pitchFamily="18" charset="0"/>
                <a:cs typeface="Times New Roman" pitchFamily="18" charset="0"/>
              </a:rPr>
              <a:t> конференция</a:t>
            </a:r>
            <a:endParaRPr lang="kk-KZ" sz="900" b="1" dirty="0">
              <a:latin typeface="Times New Roman" pitchFamily="18" charset="0"/>
              <a:cs typeface="Times New Roman" pitchFamily="18" charset="0"/>
            </a:endParaRPr>
          </a:p>
        </p:txBody>
      </p:sp>
      <p:sp>
        <p:nvSpPr>
          <p:cNvPr id="32" name="TextBox 31"/>
          <p:cNvSpPr txBox="1"/>
          <p:nvPr/>
        </p:nvSpPr>
        <p:spPr>
          <a:xfrm>
            <a:off x="2420621" y="6093296"/>
            <a:ext cx="2295395" cy="677108"/>
          </a:xfrm>
          <a:prstGeom prst="rect">
            <a:avLst/>
          </a:prstGeom>
          <a:noFill/>
        </p:spPr>
        <p:txBody>
          <a:bodyPr wrap="square" rtlCol="0">
            <a:spAutoFit/>
          </a:bodyPr>
          <a:lstStyle/>
          <a:p>
            <a:pPr algn="ctr"/>
            <a:r>
              <a:rPr lang="kk-KZ" sz="1000" b="1" dirty="0">
                <a:latin typeface="Times New Roman" pitchFamily="18" charset="0"/>
                <a:cs typeface="Times New Roman" pitchFamily="18" charset="0"/>
              </a:rPr>
              <a:t>«</a:t>
            </a:r>
            <a:r>
              <a:rPr lang="kk-KZ" sz="900" b="1" dirty="0">
                <a:latin typeface="Times New Roman" pitchFamily="18" charset="0"/>
                <a:cs typeface="Times New Roman" pitchFamily="18" charset="0"/>
              </a:rPr>
              <a:t>Инженерлік-техникалық білім берудегі цифрлық  технологиялар» атты ғылыми семинар</a:t>
            </a:r>
          </a:p>
          <a:p>
            <a:pPr algn="ctr"/>
            <a:endParaRPr lang="kk-KZ" sz="1000" b="1" dirty="0">
              <a:latin typeface="Times New Roman" pitchFamily="18" charset="0"/>
              <a:cs typeface="Times New Roman" pitchFamily="18" charset="0"/>
            </a:endParaRPr>
          </a:p>
        </p:txBody>
      </p:sp>
      <p:sp>
        <p:nvSpPr>
          <p:cNvPr id="33" name="TextBox 32"/>
          <p:cNvSpPr txBox="1"/>
          <p:nvPr/>
        </p:nvSpPr>
        <p:spPr>
          <a:xfrm>
            <a:off x="4716016" y="6165304"/>
            <a:ext cx="2264799" cy="507831"/>
          </a:xfrm>
          <a:prstGeom prst="rect">
            <a:avLst/>
          </a:prstGeom>
          <a:noFill/>
        </p:spPr>
        <p:txBody>
          <a:bodyPr wrap="square" rtlCol="0">
            <a:spAutoFit/>
          </a:bodyPr>
          <a:lstStyle/>
          <a:p>
            <a:pPr algn="ctr"/>
            <a:r>
              <a:rPr lang="kk-KZ" sz="900" b="1" dirty="0">
                <a:latin typeface="Times New Roman" pitchFamily="18" charset="0"/>
                <a:cs typeface="Times New Roman" pitchFamily="18" charset="0"/>
              </a:rPr>
              <a:t>Иудаист-түрік қарайымдар және тілдері» атты Халықаралық телеконференция</a:t>
            </a:r>
          </a:p>
        </p:txBody>
      </p:sp>
      <p:sp>
        <p:nvSpPr>
          <p:cNvPr id="34" name="TextBox 33"/>
          <p:cNvSpPr txBox="1"/>
          <p:nvPr/>
        </p:nvSpPr>
        <p:spPr>
          <a:xfrm>
            <a:off x="6929820" y="6161529"/>
            <a:ext cx="2322700" cy="507831"/>
          </a:xfrm>
          <a:prstGeom prst="rect">
            <a:avLst/>
          </a:prstGeom>
          <a:noFill/>
        </p:spPr>
        <p:txBody>
          <a:bodyPr wrap="square" rtlCol="0">
            <a:spAutoFit/>
          </a:bodyPr>
          <a:lstStyle/>
          <a:p>
            <a:pPr algn="ctr"/>
            <a:r>
              <a:rPr lang="kk-KZ" sz="900" b="1" dirty="0">
                <a:latin typeface="Times New Roman" pitchFamily="18" charset="0"/>
                <a:cs typeface="Times New Roman" pitchFamily="18" charset="0"/>
              </a:rPr>
              <a:t>«Ахмет Ясауи университетінің </a:t>
            </a:r>
          </a:p>
          <a:p>
            <a:pPr algn="ctr"/>
            <a:r>
              <a:rPr lang="kk-KZ" sz="900" b="1" dirty="0">
                <a:latin typeface="Times New Roman" pitchFamily="18" charset="0"/>
                <a:cs typeface="Times New Roman" pitchFamily="18" charset="0"/>
              </a:rPr>
              <a:t>ТДМ-ын аймақта ілгерілетудегі рөлі» </a:t>
            </a:r>
            <a:endParaRPr lang="tr-TR" sz="900" b="1" dirty="0">
              <a:latin typeface="Times New Roman" pitchFamily="18" charset="0"/>
              <a:cs typeface="Times New Roman" pitchFamily="18" charset="0"/>
            </a:endParaRPr>
          </a:p>
          <a:p>
            <a:pPr algn="ctr"/>
            <a:r>
              <a:rPr lang="kk-KZ" sz="900" b="1" dirty="0">
                <a:latin typeface="Times New Roman" pitchFamily="18" charset="0"/>
                <a:cs typeface="Times New Roman" pitchFamily="18" charset="0"/>
              </a:rPr>
              <a:t>атты дөңгелек үстел</a:t>
            </a:r>
          </a:p>
        </p:txBody>
      </p:sp>
      <p:sp>
        <p:nvSpPr>
          <p:cNvPr id="35" name="TextBox 34"/>
          <p:cNvSpPr txBox="1"/>
          <p:nvPr/>
        </p:nvSpPr>
        <p:spPr>
          <a:xfrm>
            <a:off x="4644008" y="1372706"/>
            <a:ext cx="4248472" cy="246221"/>
          </a:xfrm>
          <a:prstGeom prst="rect">
            <a:avLst/>
          </a:prstGeom>
          <a:noFill/>
        </p:spPr>
        <p:txBody>
          <a:bodyPr wrap="square" rtlCol="0">
            <a:spAutoFit/>
          </a:bodyPr>
          <a:lstStyle/>
          <a:p>
            <a:pPr algn="ctr"/>
            <a:r>
              <a:rPr lang="kk-KZ" sz="1000" b="1" dirty="0">
                <a:latin typeface="Times New Roman" pitchFamily="18" charset="0"/>
                <a:cs typeface="Times New Roman" pitchFamily="18" charset="0"/>
              </a:rPr>
              <a:t>«</a:t>
            </a:r>
            <a:r>
              <a:rPr lang="ru-RU" sz="1000" b="1" dirty="0">
                <a:latin typeface="Times New Roman" pitchFamily="18" charset="0"/>
                <a:cs typeface="Times New Roman" pitchFamily="18" charset="0"/>
              </a:rPr>
              <a:t>V </a:t>
            </a:r>
            <a:r>
              <a:rPr lang="ru-RU" sz="1000" b="1" dirty="0" err="1">
                <a:latin typeface="Times New Roman" pitchFamily="18" charset="0"/>
                <a:cs typeface="Times New Roman" pitchFamily="18" charset="0"/>
              </a:rPr>
              <a:t>Халықаралық</a:t>
            </a:r>
            <a:r>
              <a:rPr lang="ru-RU" sz="1000" b="1" dirty="0">
                <a:latin typeface="Times New Roman" pitchFamily="18" charset="0"/>
                <a:cs typeface="Times New Roman" pitchFamily="18" charset="0"/>
              </a:rPr>
              <a:t> экономика, </a:t>
            </a:r>
            <a:r>
              <a:rPr lang="ru-RU" sz="1000" b="1" dirty="0" err="1">
                <a:latin typeface="Times New Roman" pitchFamily="18" charset="0"/>
                <a:cs typeface="Times New Roman" pitchFamily="18" charset="0"/>
              </a:rPr>
              <a:t>қаржы</a:t>
            </a:r>
            <a:r>
              <a:rPr lang="ru-RU" sz="1000" b="1" dirty="0">
                <a:latin typeface="Times New Roman" pitchFamily="18" charset="0"/>
                <a:cs typeface="Times New Roman" pitchFamily="18" charset="0"/>
              </a:rPr>
              <a:t> </a:t>
            </a:r>
            <a:r>
              <a:rPr lang="ru-RU" sz="1000" b="1" dirty="0" err="1">
                <a:latin typeface="Times New Roman" pitchFamily="18" charset="0"/>
                <a:cs typeface="Times New Roman" pitchFamily="18" charset="0"/>
              </a:rPr>
              <a:t>және</a:t>
            </a:r>
            <a:r>
              <a:rPr lang="ru-RU" sz="1000" b="1" dirty="0">
                <a:latin typeface="Times New Roman" pitchFamily="18" charset="0"/>
                <a:cs typeface="Times New Roman" pitchFamily="18" charset="0"/>
              </a:rPr>
              <a:t> энергетика» </a:t>
            </a:r>
            <a:r>
              <a:rPr lang="ru-RU" sz="1000" b="1" dirty="0" err="1">
                <a:latin typeface="Times New Roman" pitchFamily="18" charset="0"/>
                <a:cs typeface="Times New Roman" pitchFamily="18" charset="0"/>
              </a:rPr>
              <a:t>конгресі</a:t>
            </a:r>
            <a:endParaRPr lang="kk-KZ" sz="1000" b="1" dirty="0">
              <a:latin typeface="Times New Roman" pitchFamily="18" charset="0"/>
              <a:cs typeface="Times New Roman" pitchFamily="18" charset="0"/>
            </a:endParaRPr>
          </a:p>
        </p:txBody>
      </p:sp>
      <p:pic>
        <p:nvPicPr>
          <p:cNvPr id="36" name="Picture 5" descr="C:\Users\Admin\Downloads\02-21.jpg"/>
          <p:cNvPicPr>
            <a:picLocks noChangeAspect="1" noChangeArrowheads="1"/>
          </p:cNvPicPr>
          <p:nvPr/>
        </p:nvPicPr>
        <p:blipFill>
          <a:blip r:embed="rId7" cstate="print"/>
          <a:srcRect/>
          <a:stretch>
            <a:fillRect/>
          </a:stretch>
        </p:blipFill>
        <p:spPr bwMode="auto">
          <a:xfrm>
            <a:off x="7054115" y="4653136"/>
            <a:ext cx="2026459" cy="1300466"/>
          </a:xfrm>
          <a:prstGeom prst="rect">
            <a:avLst/>
          </a:prstGeom>
          <a:noFill/>
        </p:spPr>
      </p:pic>
      <p:pic>
        <p:nvPicPr>
          <p:cNvPr id="37" name="Picture 8" descr="C:\Users\Admin\Downloads\01-3.jpeg"/>
          <p:cNvPicPr>
            <a:picLocks noChangeAspect="1" noChangeArrowheads="1"/>
          </p:cNvPicPr>
          <p:nvPr/>
        </p:nvPicPr>
        <p:blipFill>
          <a:blip r:embed="rId8" cstate="print"/>
          <a:srcRect/>
          <a:stretch>
            <a:fillRect/>
          </a:stretch>
        </p:blipFill>
        <p:spPr bwMode="auto">
          <a:xfrm>
            <a:off x="4830991" y="4690532"/>
            <a:ext cx="1984580" cy="1330756"/>
          </a:xfrm>
          <a:prstGeom prst="rect">
            <a:avLst/>
          </a:prstGeom>
          <a:noFill/>
        </p:spPr>
      </p:pic>
      <p:pic>
        <p:nvPicPr>
          <p:cNvPr id="39" name="Picture 2" descr="C:\Users\Admin\Desktop\ЖЫЛДЫҚ ЖОСПАР ЕСЕБІ ЖӘНЕ ЖОСПАРЫ\15.06.22\170b5b0c-d36f-4e26-8efd-a5c228b97b40.jpg"/>
          <p:cNvPicPr>
            <a:picLocks noChangeAspect="1" noChangeArrowheads="1"/>
          </p:cNvPicPr>
          <p:nvPr/>
        </p:nvPicPr>
        <p:blipFill>
          <a:blip r:embed="rId9" cstate="print"/>
          <a:srcRect/>
          <a:stretch>
            <a:fillRect/>
          </a:stretch>
        </p:blipFill>
        <p:spPr bwMode="auto">
          <a:xfrm>
            <a:off x="2433956" y="4682575"/>
            <a:ext cx="2217692" cy="1338713"/>
          </a:xfrm>
          <a:prstGeom prst="rect">
            <a:avLst/>
          </a:prstGeom>
          <a:noFill/>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9971" y="1762943"/>
            <a:ext cx="3880067" cy="2587218"/>
          </a:xfrm>
          <a:prstGeom prst="rect">
            <a:avLst/>
          </a:prstGeom>
        </p:spPr>
      </p:pic>
      <p:pic>
        <p:nvPicPr>
          <p:cNvPr id="15" name="Рисунок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2575" y="4690532"/>
            <a:ext cx="2042837" cy="1362158"/>
          </a:xfrm>
          <a:prstGeom prst="rect">
            <a:avLst/>
          </a:prstGeom>
        </p:spPr>
      </p:pic>
    </p:spTree>
    <p:extLst>
      <p:ext uri="{BB962C8B-B14F-4D97-AF65-F5344CB8AC3E}">
        <p14:creationId xmlns:p14="http://schemas.microsoft.com/office/powerpoint/2010/main" val="22350433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257032" y="1152387"/>
            <a:ext cx="4716356" cy="400110"/>
          </a:xfrm>
          <a:prstGeom prst="rect">
            <a:avLst/>
          </a:prstGeom>
        </p:spPr>
        <p:txBody>
          <a:bodyPr wrap="none">
            <a:spAutoFit/>
          </a:bodyPr>
          <a:lstStyle/>
          <a:p>
            <a:pPr algn="ctr"/>
            <a:r>
              <a:rPr lang="kk-KZ" sz="2000" b="1" dirty="0">
                <a:solidFill>
                  <a:srgbClr val="002060"/>
                </a:solidFill>
                <a:latin typeface="Times New Roman" pitchFamily="18" charset="0"/>
                <a:cs typeface="Times New Roman" pitchFamily="18" charset="0"/>
              </a:rPr>
              <a:t>ҒЫЛЫМИ ЗЕРТТЕУ ЖҰМЫСТАРЫ </a:t>
            </a:r>
          </a:p>
        </p:txBody>
      </p:sp>
      <p:graphicFrame>
        <p:nvGraphicFramePr>
          <p:cNvPr id="5" name="Схема 4"/>
          <p:cNvGraphicFramePr/>
          <p:nvPr>
            <p:extLst>
              <p:ext uri="{D42A27DB-BD31-4B8C-83A1-F6EECF244321}">
                <p14:modId xmlns:p14="http://schemas.microsoft.com/office/powerpoint/2010/main" val="2222873203"/>
              </p:ext>
            </p:extLst>
          </p:nvPr>
        </p:nvGraphicFramePr>
        <p:xfrm>
          <a:off x="251520" y="1435765"/>
          <a:ext cx="8727380" cy="55007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1927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Схема 7"/>
          <p:cNvGraphicFramePr/>
          <p:nvPr>
            <p:extLst>
              <p:ext uri="{D42A27DB-BD31-4B8C-83A1-F6EECF244321}">
                <p14:modId xmlns:p14="http://schemas.microsoft.com/office/powerpoint/2010/main" val="1168997208"/>
              </p:ext>
            </p:extLst>
          </p:nvPr>
        </p:nvGraphicFramePr>
        <p:xfrm>
          <a:off x="-1" y="1391761"/>
          <a:ext cx="8949448"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Заголовок 1"/>
          <p:cNvSpPr>
            <a:spLocks noGrp="1"/>
          </p:cNvSpPr>
          <p:nvPr>
            <p:ph type="title"/>
          </p:nvPr>
        </p:nvSpPr>
        <p:spPr>
          <a:xfrm>
            <a:off x="781631" y="1167472"/>
            <a:ext cx="7580738" cy="448578"/>
          </a:xfrm>
        </p:spPr>
        <p:txBody>
          <a:bodyPr>
            <a:noAutofit/>
          </a:bodyPr>
          <a:lstStyle/>
          <a:p>
            <a:r>
              <a:rPr lang="kk-KZ" sz="2000" b="1" dirty="0">
                <a:solidFill>
                  <a:srgbClr val="002060"/>
                </a:solidFill>
                <a:latin typeface="Times New Roman" panose="02020603050405020304" pitchFamily="18" charset="0"/>
                <a:cs typeface="Times New Roman" panose="02020603050405020304" pitchFamily="18" charset="0"/>
              </a:rPr>
              <a:t>АКАДЕМИЯЛЫҚ МӘСЕЛЕЛЕР БОЙЫНША АТҚАРЫЛҒАН ЖҰМЫСТАР</a:t>
            </a:r>
            <a:endParaRPr lang="ru-RU" sz="2000" dirty="0">
              <a:solidFill>
                <a:srgbClr val="002060"/>
              </a:solidFill>
              <a:latin typeface="Times New Roman" panose="02020603050405020304" pitchFamily="18" charset="0"/>
              <a:cs typeface="Times New Roman" panose="02020603050405020304" pitchFamily="18" charset="0"/>
            </a:endParaRPr>
          </a:p>
        </p:txBody>
      </p:sp>
      <p:graphicFrame>
        <p:nvGraphicFramePr>
          <p:cNvPr id="16" name="Схема 15">
            <a:extLst>
              <a:ext uri="{FF2B5EF4-FFF2-40B4-BE49-F238E27FC236}">
                <a16:creationId xmlns="" xmlns:a16="http://schemas.microsoft.com/office/drawing/2014/main" id="{5CA44C7D-D684-6D80-8402-9624F43BC4CE}"/>
              </a:ext>
            </a:extLst>
          </p:cNvPr>
          <p:cNvGraphicFramePr/>
          <p:nvPr>
            <p:extLst>
              <p:ext uri="{D42A27DB-BD31-4B8C-83A1-F6EECF244321}">
                <p14:modId xmlns:p14="http://schemas.microsoft.com/office/powerpoint/2010/main" val="2507211530"/>
              </p:ext>
            </p:extLst>
          </p:nvPr>
        </p:nvGraphicFramePr>
        <p:xfrm>
          <a:off x="-432453" y="1564640"/>
          <a:ext cx="2211038" cy="12927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5" name="Схема 14">
            <a:extLst>
              <a:ext uri="{FF2B5EF4-FFF2-40B4-BE49-F238E27FC236}">
                <a16:creationId xmlns="" xmlns:a16="http://schemas.microsoft.com/office/drawing/2014/main" id="{007DB8C1-F900-BAD0-9D1F-C3C5AF09E044}"/>
              </a:ext>
            </a:extLst>
          </p:cNvPr>
          <p:cNvGraphicFramePr/>
          <p:nvPr>
            <p:extLst>
              <p:ext uri="{D42A27DB-BD31-4B8C-83A1-F6EECF244321}">
                <p14:modId xmlns:p14="http://schemas.microsoft.com/office/powerpoint/2010/main" val="2344332881"/>
              </p:ext>
            </p:extLst>
          </p:nvPr>
        </p:nvGraphicFramePr>
        <p:xfrm>
          <a:off x="288907" y="2969548"/>
          <a:ext cx="2211038" cy="109271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0" name="Схема 19">
            <a:extLst>
              <a:ext uri="{FF2B5EF4-FFF2-40B4-BE49-F238E27FC236}">
                <a16:creationId xmlns="" xmlns:a16="http://schemas.microsoft.com/office/drawing/2014/main" id="{AFEC00A6-66DD-B895-9A94-256DF1FD98D4}"/>
              </a:ext>
            </a:extLst>
          </p:cNvPr>
          <p:cNvGraphicFramePr/>
          <p:nvPr>
            <p:extLst>
              <p:ext uri="{D42A27DB-BD31-4B8C-83A1-F6EECF244321}">
                <p14:modId xmlns:p14="http://schemas.microsoft.com/office/powerpoint/2010/main" val="2689599163"/>
              </p:ext>
            </p:extLst>
          </p:nvPr>
        </p:nvGraphicFramePr>
        <p:xfrm>
          <a:off x="-1463074" y="4210901"/>
          <a:ext cx="3688532" cy="1537521"/>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6" name="Схема 25">
            <a:extLst>
              <a:ext uri="{FF2B5EF4-FFF2-40B4-BE49-F238E27FC236}">
                <a16:creationId xmlns="" xmlns:a16="http://schemas.microsoft.com/office/drawing/2014/main" id="{097FBCFE-EB69-0E21-E4A3-0DA0EA3E60E6}"/>
              </a:ext>
            </a:extLst>
          </p:cNvPr>
          <p:cNvGraphicFramePr/>
          <p:nvPr>
            <p:extLst>
              <p:ext uri="{D42A27DB-BD31-4B8C-83A1-F6EECF244321}">
                <p14:modId xmlns:p14="http://schemas.microsoft.com/office/powerpoint/2010/main" val="872039195"/>
              </p:ext>
            </p:extLst>
          </p:nvPr>
        </p:nvGraphicFramePr>
        <p:xfrm>
          <a:off x="32747" y="5316647"/>
          <a:ext cx="2444527" cy="1475805"/>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Tree>
    <p:extLst>
      <p:ext uri="{BB962C8B-B14F-4D97-AF65-F5344CB8AC3E}">
        <p14:creationId xmlns:p14="http://schemas.microsoft.com/office/powerpoint/2010/main" val="2102877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хема 4"/>
          <p:cNvGraphicFramePr/>
          <p:nvPr>
            <p:extLst>
              <p:ext uri="{D42A27DB-BD31-4B8C-83A1-F6EECF244321}">
                <p14:modId xmlns:p14="http://schemas.microsoft.com/office/powerpoint/2010/main" val="3826148629"/>
              </p:ext>
            </p:extLst>
          </p:nvPr>
        </p:nvGraphicFramePr>
        <p:xfrm>
          <a:off x="251520" y="1235710"/>
          <a:ext cx="8727380" cy="55007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Прямоугольник 1">
            <a:extLst>
              <a:ext uri="{FF2B5EF4-FFF2-40B4-BE49-F238E27FC236}">
                <a16:creationId xmlns="" xmlns:a16="http://schemas.microsoft.com/office/drawing/2014/main" id="{6DA8426E-5C34-A880-3EFF-6FB1C0854CDE}"/>
              </a:ext>
            </a:extLst>
          </p:cNvPr>
          <p:cNvSpPr/>
          <p:nvPr/>
        </p:nvSpPr>
        <p:spPr>
          <a:xfrm>
            <a:off x="2257032" y="1152387"/>
            <a:ext cx="4716356" cy="400110"/>
          </a:xfrm>
          <a:prstGeom prst="rect">
            <a:avLst/>
          </a:prstGeom>
        </p:spPr>
        <p:txBody>
          <a:bodyPr wrap="none">
            <a:spAutoFit/>
          </a:bodyPr>
          <a:lstStyle/>
          <a:p>
            <a:pPr algn="ctr"/>
            <a:r>
              <a:rPr lang="kk-KZ" sz="2000" b="1" dirty="0">
                <a:solidFill>
                  <a:srgbClr val="002060"/>
                </a:solidFill>
                <a:latin typeface="Times New Roman" pitchFamily="18" charset="0"/>
                <a:cs typeface="Times New Roman" pitchFamily="18" charset="0"/>
              </a:rPr>
              <a:t>ҒЫЛЫМИ ЗЕРТТЕУ ЖҰМЫСТАРЫ </a:t>
            </a:r>
          </a:p>
        </p:txBody>
      </p:sp>
    </p:spTree>
    <p:extLst>
      <p:ext uri="{BB962C8B-B14F-4D97-AF65-F5344CB8AC3E}">
        <p14:creationId xmlns:p14="http://schemas.microsoft.com/office/powerpoint/2010/main" val="3215521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915854" y="1010854"/>
            <a:ext cx="5539786" cy="400110"/>
          </a:xfrm>
          <a:prstGeom prst="rect">
            <a:avLst/>
          </a:prstGeom>
        </p:spPr>
        <p:txBody>
          <a:bodyPr wrap="none">
            <a:spAutoFit/>
          </a:bodyPr>
          <a:lstStyle/>
          <a:p>
            <a:pPr algn="ctr"/>
            <a:r>
              <a:rPr lang="kk-KZ" sz="2000" b="1" dirty="0">
                <a:solidFill>
                  <a:srgbClr val="002060"/>
                </a:solidFill>
                <a:latin typeface="Times New Roman" pitchFamily="18" charset="0"/>
                <a:cs typeface="Times New Roman" pitchFamily="18" charset="0"/>
              </a:rPr>
              <a:t>УНИВЕРСИТЕТ ҒЫЛЫМИ ЖУРНАЛДАРЫ</a:t>
            </a:r>
          </a:p>
        </p:txBody>
      </p:sp>
      <p:sp>
        <p:nvSpPr>
          <p:cNvPr id="5" name="Прямоугольник 4"/>
          <p:cNvSpPr/>
          <p:nvPr/>
        </p:nvSpPr>
        <p:spPr>
          <a:xfrm>
            <a:off x="290512" y="4914478"/>
            <a:ext cx="1243013" cy="14668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6" name="Прямоугольник 5"/>
          <p:cNvSpPr/>
          <p:nvPr/>
        </p:nvSpPr>
        <p:spPr>
          <a:xfrm>
            <a:off x="290512" y="3276178"/>
            <a:ext cx="1243013" cy="158472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Прямоугольник 6"/>
          <p:cNvSpPr/>
          <p:nvPr/>
        </p:nvSpPr>
        <p:spPr>
          <a:xfrm>
            <a:off x="300038" y="1556793"/>
            <a:ext cx="1216819" cy="166461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TextBox 7"/>
          <p:cNvSpPr txBox="1"/>
          <p:nvPr/>
        </p:nvSpPr>
        <p:spPr>
          <a:xfrm>
            <a:off x="1478757" y="3482318"/>
            <a:ext cx="2506508" cy="1944216"/>
          </a:xfrm>
          <a:prstGeom prst="rect">
            <a:avLst/>
          </a:prstGeom>
        </p:spPr>
        <p:style>
          <a:lnRef idx="0">
            <a:scrgbClr r="0" g="0" b="0"/>
          </a:lnRef>
          <a:fillRef idx="0">
            <a:scrgbClr r="0" g="0" b="0"/>
          </a:fillRef>
          <a:effectRef idx="0">
            <a:scrgbClr r="0" g="0" b="0"/>
          </a:effectRef>
          <a:fontRef idx="minor">
            <a:schemeClr val="lt1"/>
          </a:fontRef>
        </p:style>
        <p:txBody>
          <a:bodyPr lIns="626794" tIns="40640" rIns="40640" bIns="40640" anchor="ctr"/>
          <a:lstStyle>
            <a:lvl1pPr defTabSz="711200">
              <a:defRPr>
                <a:solidFill>
                  <a:schemeClr val="tx1"/>
                </a:solidFill>
                <a:latin typeface="Arial" panose="020B0604020202020204" pitchFamily="34" charset="0"/>
                <a:cs typeface="Arial" panose="020B0604020202020204" pitchFamily="34" charset="0"/>
              </a:defRPr>
            </a:lvl1pPr>
            <a:lvl2pPr marL="742950" indent="-285750" defTabSz="711200">
              <a:defRPr>
                <a:solidFill>
                  <a:schemeClr val="tx1"/>
                </a:solidFill>
                <a:latin typeface="Arial" panose="020B0604020202020204" pitchFamily="34" charset="0"/>
                <a:cs typeface="Arial" panose="020B0604020202020204" pitchFamily="34" charset="0"/>
              </a:defRPr>
            </a:lvl2pPr>
            <a:lvl3pPr marL="1143000" indent="-228600" defTabSz="711200">
              <a:defRPr>
                <a:solidFill>
                  <a:schemeClr val="tx1"/>
                </a:solidFill>
                <a:latin typeface="Arial" panose="020B0604020202020204" pitchFamily="34" charset="0"/>
                <a:cs typeface="Arial" panose="020B0604020202020204" pitchFamily="34" charset="0"/>
              </a:defRPr>
            </a:lvl3pPr>
            <a:lvl4pPr marL="1600200" indent="-228600" defTabSz="711200">
              <a:defRPr>
                <a:solidFill>
                  <a:schemeClr val="tx1"/>
                </a:solidFill>
                <a:latin typeface="Arial" panose="020B0604020202020204" pitchFamily="34" charset="0"/>
                <a:cs typeface="Arial" panose="020B0604020202020204" pitchFamily="34" charset="0"/>
              </a:defRPr>
            </a:lvl4pPr>
            <a:lvl5pPr marL="2057400" indent="-228600" defTabSz="711200">
              <a:defRPr>
                <a:solidFill>
                  <a:schemeClr val="tx1"/>
                </a:solidFill>
                <a:latin typeface="Arial" panose="020B0604020202020204" pitchFamily="34" charset="0"/>
                <a:cs typeface="Arial" panose="020B0604020202020204" pitchFamily="34" charset="0"/>
              </a:defRPr>
            </a:lvl5pPr>
            <a:lvl6pPr marL="2514600" indent="-228600" defTabSz="711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711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711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711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Aft>
                <a:spcPct val="35000"/>
              </a:spcAft>
              <a:defRPr/>
            </a:pPr>
            <a:r>
              <a:rPr lang="kk-KZ" altLang="ru-RU" sz="1600" dirty="0">
                <a:latin typeface="Times New Roman" pitchFamily="18" charset="0"/>
                <a:cs typeface="Times New Roman" pitchFamily="18" charset="0"/>
              </a:rPr>
              <a:t>2021 ж. 20 желтоқсан күні «Түркология» журналы </a:t>
            </a:r>
            <a:r>
              <a:rPr lang="tr-TR" altLang="ru-RU" sz="1600" b="1" dirty="0">
                <a:latin typeface="Times New Roman" pitchFamily="18" charset="0"/>
                <a:cs typeface="Times New Roman" pitchFamily="18" charset="0"/>
              </a:rPr>
              <a:t>DergiPark</a:t>
            </a:r>
            <a:r>
              <a:rPr lang="tr-TR" altLang="ru-RU" sz="1600" dirty="0">
                <a:latin typeface="Times New Roman" pitchFamily="18" charset="0"/>
                <a:cs typeface="Times New Roman" pitchFamily="18" charset="0"/>
              </a:rPr>
              <a:t> </a:t>
            </a:r>
            <a:r>
              <a:rPr lang="kk-KZ" altLang="ru-RU" sz="1600" dirty="0">
                <a:latin typeface="Times New Roman" pitchFamily="18" charset="0"/>
                <a:cs typeface="Times New Roman" pitchFamily="18" charset="0"/>
              </a:rPr>
              <a:t>базасына енді. </a:t>
            </a:r>
          </a:p>
          <a:p>
            <a:pPr>
              <a:lnSpc>
                <a:spcPct val="90000"/>
              </a:lnSpc>
              <a:spcAft>
                <a:spcPct val="35000"/>
              </a:spcAft>
              <a:buFontTx/>
              <a:buChar char="-"/>
              <a:defRPr/>
            </a:pPr>
            <a:endParaRPr lang="kk-KZ" altLang="ru-RU" sz="1600" dirty="0"/>
          </a:p>
          <a:p>
            <a:pPr>
              <a:lnSpc>
                <a:spcPct val="90000"/>
              </a:lnSpc>
              <a:spcAft>
                <a:spcPct val="35000"/>
              </a:spcAft>
              <a:defRPr/>
            </a:pPr>
            <a:endParaRPr lang="kk-KZ" altLang="ru-RU" sz="1600" dirty="0"/>
          </a:p>
        </p:txBody>
      </p:sp>
      <p:sp>
        <p:nvSpPr>
          <p:cNvPr id="9" name="Прямоугольник 8"/>
          <p:cNvSpPr/>
          <p:nvPr/>
        </p:nvSpPr>
        <p:spPr>
          <a:xfrm>
            <a:off x="1716551" y="5264879"/>
            <a:ext cx="6929438" cy="1107577"/>
          </a:xfrm>
          <a:prstGeom prst="rect">
            <a:avLst/>
          </a:prstGeom>
          <a:solidFill>
            <a:srgbClr val="0596A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10" name="Рисунок 24"/>
          <p:cNvPicPr>
            <a:picLocks noChangeAspect="1"/>
          </p:cNvPicPr>
          <p:nvPr/>
        </p:nvPicPr>
        <p:blipFill>
          <a:blip r:embed="rId2" cstate="print"/>
          <a:srcRect/>
          <a:stretch>
            <a:fillRect/>
          </a:stretch>
        </p:blipFill>
        <p:spPr bwMode="auto">
          <a:xfrm>
            <a:off x="335756" y="3294039"/>
            <a:ext cx="1181100" cy="1513285"/>
          </a:xfrm>
          <a:prstGeom prst="rect">
            <a:avLst/>
          </a:prstGeom>
          <a:noFill/>
          <a:ln w="9525">
            <a:noFill/>
            <a:miter lim="800000"/>
            <a:headEnd/>
            <a:tailEnd/>
          </a:ln>
        </p:spPr>
      </p:pic>
      <p:pic>
        <p:nvPicPr>
          <p:cNvPr id="11" name="Рисунок 25"/>
          <p:cNvPicPr>
            <a:picLocks noChangeAspect="1"/>
          </p:cNvPicPr>
          <p:nvPr/>
        </p:nvPicPr>
        <p:blipFill>
          <a:blip r:embed="rId3" cstate="print"/>
          <a:srcRect/>
          <a:stretch>
            <a:fillRect/>
          </a:stretch>
        </p:blipFill>
        <p:spPr bwMode="auto">
          <a:xfrm>
            <a:off x="328613" y="4954960"/>
            <a:ext cx="1150144" cy="1383506"/>
          </a:xfrm>
          <a:prstGeom prst="rect">
            <a:avLst/>
          </a:prstGeom>
          <a:noFill/>
          <a:ln w="9525">
            <a:noFill/>
            <a:miter lim="800000"/>
            <a:headEnd/>
            <a:tailEnd/>
          </a:ln>
        </p:spPr>
      </p:pic>
      <p:sp>
        <p:nvSpPr>
          <p:cNvPr id="12" name="Прямоугольник 11"/>
          <p:cNvSpPr/>
          <p:nvPr/>
        </p:nvSpPr>
        <p:spPr>
          <a:xfrm>
            <a:off x="1811801" y="5341613"/>
            <a:ext cx="6738938" cy="954107"/>
          </a:xfrm>
          <a:prstGeom prst="rect">
            <a:avLst/>
          </a:prstGeom>
        </p:spPr>
        <p:txBody>
          <a:bodyPr wrap="square">
            <a:spAutoFit/>
          </a:bodyPr>
          <a:lstStyle/>
          <a:p>
            <a:pPr algn="just">
              <a:defRPr/>
            </a:pPr>
            <a:r>
              <a:rPr lang="kk-KZ" sz="1400" spc="10" dirty="0">
                <a:solidFill>
                  <a:schemeClr val="bg1"/>
                </a:solidFill>
                <a:latin typeface="Times New Roman" pitchFamily="18" charset="0"/>
                <a:ea typeface="Tahoma" panose="020B0604030504040204" pitchFamily="34" charset="0"/>
                <a:cs typeface="Times New Roman" pitchFamily="18" charset="0"/>
              </a:rPr>
              <a:t>Құрылымдық өзгерістерге байланысты «Қ.А.Ясауи атындағы Халықаралық қазақ-түрік университетінің хабарлары» (математика, физика, информатика сериясы) журналының редакциялық құрамы мен алқа мүшелері университет Сенатында (29 желтоқсан, 2021 ж., №5 хаттамасы) қайта бектілді. Журнал </a:t>
            </a:r>
            <a:r>
              <a:rPr lang="kk-KZ" sz="1400" b="1" dirty="0">
                <a:solidFill>
                  <a:srgbClr val="FFFF00"/>
                </a:solidFill>
                <a:latin typeface="Times New Roman" pitchFamily="18" charset="0"/>
                <a:ea typeface="Tahoma" panose="020B0604030504040204" pitchFamily="34" charset="0"/>
                <a:cs typeface="Times New Roman" pitchFamily="18" charset="0"/>
              </a:rPr>
              <a:t>DergiPark</a:t>
            </a:r>
            <a:r>
              <a:rPr lang="kk-KZ" sz="1400" b="1" dirty="0">
                <a:solidFill>
                  <a:srgbClr val="FF0000"/>
                </a:solidFill>
                <a:latin typeface="Times New Roman" pitchFamily="18" charset="0"/>
                <a:ea typeface="Tahoma" panose="020B0604030504040204" pitchFamily="34" charset="0"/>
                <a:cs typeface="Times New Roman" pitchFamily="18" charset="0"/>
              </a:rPr>
              <a:t> </a:t>
            </a:r>
            <a:r>
              <a:rPr lang="kk-KZ" sz="1400" dirty="0">
                <a:solidFill>
                  <a:schemeClr val="bg1"/>
                </a:solidFill>
                <a:latin typeface="Times New Roman" pitchFamily="18" charset="0"/>
                <a:ea typeface="Tahoma" panose="020B0604030504040204" pitchFamily="34" charset="0"/>
                <a:cs typeface="Times New Roman" pitchFamily="18" charset="0"/>
              </a:rPr>
              <a:t>базасына енді.</a:t>
            </a:r>
            <a:endParaRPr lang="ru-RU" sz="1400" dirty="0">
              <a:solidFill>
                <a:schemeClr val="bg1"/>
              </a:solidFill>
              <a:latin typeface="Times New Roman" pitchFamily="18" charset="0"/>
              <a:ea typeface="Tahoma" panose="020B0604030504040204" pitchFamily="34" charset="0"/>
              <a:cs typeface="Times New Roman" pitchFamily="18" charset="0"/>
            </a:endParaRPr>
          </a:p>
        </p:txBody>
      </p:sp>
      <p:pic>
        <p:nvPicPr>
          <p:cNvPr id="13" name="Рисунок 5"/>
          <p:cNvPicPr>
            <a:picLocks noChangeAspect="1"/>
          </p:cNvPicPr>
          <p:nvPr/>
        </p:nvPicPr>
        <p:blipFill>
          <a:blip r:embed="rId4" cstate="print"/>
          <a:srcRect/>
          <a:stretch>
            <a:fillRect/>
          </a:stretch>
        </p:blipFill>
        <p:spPr bwMode="auto">
          <a:xfrm>
            <a:off x="4355976" y="3303265"/>
            <a:ext cx="4176464" cy="1896666"/>
          </a:xfrm>
          <a:prstGeom prst="rect">
            <a:avLst/>
          </a:prstGeom>
          <a:noFill/>
          <a:ln w="9525">
            <a:noFill/>
            <a:miter lim="800000"/>
            <a:headEnd/>
            <a:tailEnd/>
          </a:ln>
        </p:spPr>
      </p:pic>
      <p:sp>
        <p:nvSpPr>
          <p:cNvPr id="14" name="TextBox 13"/>
          <p:cNvSpPr txBox="1"/>
          <p:nvPr/>
        </p:nvSpPr>
        <p:spPr>
          <a:xfrm>
            <a:off x="1640682" y="1484784"/>
            <a:ext cx="7081176" cy="2031325"/>
          </a:xfrm>
          <a:prstGeom prst="rect">
            <a:avLst/>
          </a:prstGeom>
          <a:noFill/>
        </p:spPr>
        <p:txBody>
          <a:bodyPr wrap="square">
            <a:spAutoFit/>
          </a:bodyPr>
          <a:lstStyle/>
          <a:p>
            <a:pPr algn="just" defTabSz="711200">
              <a:lnSpc>
                <a:spcPct val="90000"/>
              </a:lnSpc>
              <a:tabLst>
                <a:tab pos="442913" algn="l"/>
              </a:tabLst>
              <a:defRPr/>
            </a:pPr>
            <a:r>
              <a:rPr lang="kk-KZ" sz="1400" dirty="0">
                <a:latin typeface="Times New Roman" pitchFamily="18" charset="0"/>
                <a:cs typeface="Times New Roman" pitchFamily="18" charset="0"/>
              </a:rPr>
              <a:t>«Ясауи университетінің хабаршысы» журналы ҚР БҒМ Білім және ғылым саласындағы сапаны қамтмасыз ету комитетінің (КОКСОН) 2021 жылдың 07 желтоқсандағы №821 бұйрығымен </a:t>
            </a:r>
            <a:r>
              <a:rPr lang="kk-KZ" sz="1400" b="1" dirty="0">
                <a:solidFill>
                  <a:srgbClr val="FF0000"/>
                </a:solidFill>
                <a:latin typeface="Times New Roman" pitchFamily="18" charset="0"/>
                <a:cs typeface="Times New Roman" pitchFamily="18" charset="0"/>
              </a:rPr>
              <a:t>Педагогика ғылымдары </a:t>
            </a:r>
            <a:r>
              <a:rPr lang="kk-KZ" sz="1400" dirty="0">
                <a:latin typeface="Times New Roman" pitchFamily="18" charset="0"/>
                <a:cs typeface="Times New Roman" pitchFamily="18" charset="0"/>
              </a:rPr>
              <a:t>және 19.04.2022 ж. № 155 бұйрығымен </a:t>
            </a:r>
            <a:r>
              <a:rPr lang="kk-KZ" sz="1400" b="1" dirty="0">
                <a:solidFill>
                  <a:srgbClr val="FF0000"/>
                </a:solidFill>
                <a:latin typeface="Times New Roman" pitchFamily="18" charset="0"/>
                <a:cs typeface="Times New Roman" pitchFamily="18" charset="0"/>
              </a:rPr>
              <a:t>Филология бағыттары </a:t>
            </a:r>
            <a:r>
              <a:rPr lang="kk-KZ" sz="1400" dirty="0">
                <a:latin typeface="Times New Roman" pitchFamily="18" charset="0"/>
                <a:cs typeface="Times New Roman" pitchFamily="18" charset="0"/>
              </a:rPr>
              <a:t>Ғылыми қызметтің нәтижелерін жариялау үшін ұсынылатын басылымдар тізіміне енді.</a:t>
            </a:r>
            <a:r>
              <a:rPr lang="kk-KZ" sz="1400" dirty="0">
                <a:latin typeface="Times New Roman" pitchFamily="18" charset="0"/>
                <a:ea typeface="Times New Roman" panose="02020603050405020304" pitchFamily="18" charset="0"/>
                <a:cs typeface="Times New Roman" pitchFamily="18" charset="0"/>
              </a:rPr>
              <a:t> Журнал </a:t>
            </a:r>
            <a:r>
              <a:rPr lang="kk-KZ" sz="1400" b="1" dirty="0">
                <a:solidFill>
                  <a:srgbClr val="FF0000"/>
                </a:solidFill>
                <a:latin typeface="Times New Roman" pitchFamily="18" charset="0"/>
                <a:ea typeface="Times New Roman" panose="02020603050405020304" pitchFamily="18" charset="0"/>
                <a:cs typeface="Times New Roman" pitchFamily="18" charset="0"/>
              </a:rPr>
              <a:t>DergiPark</a:t>
            </a:r>
            <a:r>
              <a:rPr lang="en-US" sz="1400" dirty="0">
                <a:latin typeface="Times New Roman" pitchFamily="18" charset="0"/>
                <a:ea typeface="Times New Roman" panose="02020603050405020304" pitchFamily="18" charset="0"/>
                <a:cs typeface="Times New Roman" pitchFamily="18" charset="0"/>
              </a:rPr>
              <a:t> </a:t>
            </a:r>
            <a:r>
              <a:rPr lang="kk-KZ" sz="1400" dirty="0">
                <a:latin typeface="Times New Roman" pitchFamily="18" charset="0"/>
                <a:ea typeface="Times New Roman" panose="02020603050405020304" pitchFamily="18" charset="0"/>
                <a:cs typeface="Times New Roman" pitchFamily="18" charset="0"/>
              </a:rPr>
              <a:t>базасына енді.</a:t>
            </a:r>
            <a:endParaRPr lang="en-US" sz="1400" dirty="0">
              <a:latin typeface="Times New Roman" pitchFamily="18" charset="0"/>
              <a:ea typeface="Times New Roman" panose="02020603050405020304" pitchFamily="18" charset="0"/>
              <a:cs typeface="Times New Roman" pitchFamily="18" charset="0"/>
            </a:endParaRPr>
          </a:p>
          <a:p>
            <a:pPr algn="just" defTabSz="711200">
              <a:lnSpc>
                <a:spcPct val="90000"/>
              </a:lnSpc>
              <a:spcAft>
                <a:spcPts val="0"/>
              </a:spcAft>
              <a:tabLst>
                <a:tab pos="442913" algn="l"/>
              </a:tabLst>
              <a:defRPr/>
            </a:pPr>
            <a:r>
              <a:rPr lang="kk-KZ" sz="1400" dirty="0">
                <a:latin typeface="Times New Roman" pitchFamily="18" charset="0"/>
                <a:ea typeface="Times New Roman" panose="02020603050405020304" pitchFamily="18" charset="0"/>
                <a:cs typeface="Times New Roman" pitchFamily="18" charset="0"/>
              </a:rPr>
              <a:t>«Ясауи университетінің хабаршысы» журналының жарық көргеніне </a:t>
            </a:r>
            <a:r>
              <a:rPr lang="kk-KZ" sz="1400" b="1" dirty="0">
                <a:solidFill>
                  <a:srgbClr val="FF0000"/>
                </a:solidFill>
                <a:latin typeface="Times New Roman" pitchFamily="18" charset="0"/>
                <a:ea typeface="Times New Roman" panose="02020603050405020304" pitchFamily="18" charset="0"/>
                <a:cs typeface="Times New Roman" pitchFamily="18" charset="0"/>
              </a:rPr>
              <a:t>25 жыл</a:t>
            </a:r>
            <a:r>
              <a:rPr lang="kk-KZ" sz="1400" dirty="0">
                <a:latin typeface="Times New Roman" pitchFamily="18" charset="0"/>
                <a:ea typeface="Times New Roman" panose="02020603050405020304" pitchFamily="18" charset="0"/>
                <a:cs typeface="Times New Roman" pitchFamily="18" charset="0"/>
              </a:rPr>
              <a:t> толуына орай, 2021 жылдың 14-желтоқсан күні «Ғылыми журналдар жарияланымдарын өзектілендіру: әдіс-тәсілдері мен рәсімдеу талаптары» атты ғылыми-әдістемелік семинар ұйымдастырылды. </a:t>
            </a:r>
          </a:p>
          <a:p>
            <a:pPr algn="just" defTabSz="711200">
              <a:lnSpc>
                <a:spcPct val="90000"/>
              </a:lnSpc>
              <a:spcAft>
                <a:spcPts val="0"/>
              </a:spcAft>
              <a:tabLst>
                <a:tab pos="442913" algn="l"/>
              </a:tabLst>
              <a:defRPr/>
            </a:pPr>
            <a:endParaRPr lang="kk-KZ" sz="1400" dirty="0">
              <a:latin typeface="Arial" pitchFamily="34" charset="0"/>
              <a:ea typeface="Times New Roman" panose="02020603050405020304" pitchFamily="18" charset="0"/>
              <a:cs typeface="Arial" pitchFamily="34" charset="0"/>
            </a:endParaRPr>
          </a:p>
        </p:txBody>
      </p:sp>
      <p:pic>
        <p:nvPicPr>
          <p:cNvPr id="15" name="Объект 5"/>
          <p:cNvPicPr>
            <a:picLocks noChangeAspect="1"/>
          </p:cNvPicPr>
          <p:nvPr/>
        </p:nvPicPr>
        <p:blipFill>
          <a:blip r:embed="rId5" cstate="print"/>
          <a:srcRect/>
          <a:stretch>
            <a:fillRect/>
          </a:stretch>
        </p:blipFill>
        <p:spPr bwMode="auto">
          <a:xfrm>
            <a:off x="319404" y="1628800"/>
            <a:ext cx="1159669" cy="1512094"/>
          </a:xfrm>
          <a:prstGeom prst="rect">
            <a:avLst/>
          </a:prstGeom>
          <a:noFill/>
          <a:ln w="9525">
            <a:noFill/>
            <a:miter lim="800000"/>
            <a:headEnd/>
            <a:tailEnd/>
          </a:ln>
        </p:spPr>
      </p:pic>
    </p:spTree>
    <p:extLst>
      <p:ext uri="{BB962C8B-B14F-4D97-AF65-F5344CB8AC3E}">
        <p14:creationId xmlns:p14="http://schemas.microsoft.com/office/powerpoint/2010/main" val="70512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10" descr="Конкурс для педагогов, учителей - 2021-2022 Новые идеи | Академия Педагогики"/>
          <p:cNvPicPr>
            <a:picLocks noChangeAspect="1" noChangeArrowheads="1"/>
          </p:cNvPicPr>
          <p:nvPr/>
        </p:nvPicPr>
        <p:blipFill>
          <a:blip r:embed="rId2" cstate="print"/>
          <a:srcRect/>
          <a:stretch>
            <a:fillRect/>
          </a:stretch>
        </p:blipFill>
        <p:spPr bwMode="auto">
          <a:xfrm>
            <a:off x="5682456" y="1452038"/>
            <a:ext cx="952287" cy="1390945"/>
          </a:xfrm>
          <a:prstGeom prst="rect">
            <a:avLst/>
          </a:prstGeom>
          <a:noFill/>
        </p:spPr>
      </p:pic>
      <p:sp>
        <p:nvSpPr>
          <p:cNvPr id="4" name="Прямоугольник 3"/>
          <p:cNvSpPr/>
          <p:nvPr/>
        </p:nvSpPr>
        <p:spPr>
          <a:xfrm>
            <a:off x="829531" y="1000108"/>
            <a:ext cx="7712432" cy="400110"/>
          </a:xfrm>
          <a:prstGeom prst="rect">
            <a:avLst/>
          </a:prstGeom>
        </p:spPr>
        <p:txBody>
          <a:bodyPr wrap="none">
            <a:spAutoFit/>
          </a:bodyPr>
          <a:lstStyle/>
          <a:p>
            <a:pPr algn="ctr"/>
            <a:r>
              <a:rPr lang="kk-KZ" sz="2000" b="1" dirty="0">
                <a:solidFill>
                  <a:srgbClr val="002060"/>
                </a:solidFill>
                <a:latin typeface="Times New Roman" pitchFamily="18" charset="0"/>
                <a:cs typeface="Times New Roman" pitchFamily="18" charset="0"/>
              </a:rPr>
              <a:t>2021-2022 ОҚУ ЖЫЛЫНДА ҚОЛ ЖЕТКІЗГЕН ЖЕТІСТІКТЕР </a:t>
            </a:r>
          </a:p>
        </p:txBody>
      </p:sp>
      <p:sp>
        <p:nvSpPr>
          <p:cNvPr id="49" name="Прямоугольник 48"/>
          <p:cNvSpPr/>
          <p:nvPr/>
        </p:nvSpPr>
        <p:spPr>
          <a:xfrm>
            <a:off x="1185658" y="4142509"/>
            <a:ext cx="1839492" cy="900246"/>
          </a:xfrm>
          <a:prstGeom prst="rect">
            <a:avLst/>
          </a:prstGeom>
        </p:spPr>
        <p:txBody>
          <a:bodyPr wrap="square">
            <a:spAutoFit/>
          </a:bodyPr>
          <a:lstStyle/>
          <a:p>
            <a:pPr algn="ctr"/>
            <a:r>
              <a:rPr lang="kk-KZ" sz="1050" b="1" dirty="0">
                <a:solidFill>
                  <a:srgbClr val="FF0000"/>
                </a:solidFill>
                <a:latin typeface="Times New Roman" panose="02020603050405020304" pitchFamily="18" charset="0"/>
                <a:cs typeface="Times New Roman" panose="02020603050405020304" pitchFamily="18" charset="0"/>
              </a:rPr>
              <a:t>1 ғылыми қызметкер</a:t>
            </a:r>
            <a:endParaRPr lang="ru-RU" sz="1050" dirty="0">
              <a:solidFill>
                <a:srgbClr val="FF0000"/>
              </a:solidFill>
              <a:latin typeface="Times New Roman" panose="02020603050405020304" pitchFamily="18" charset="0"/>
              <a:cs typeface="Times New Roman" panose="02020603050405020304" pitchFamily="18" charset="0"/>
            </a:endParaRPr>
          </a:p>
          <a:p>
            <a:pPr algn="ctr"/>
            <a:r>
              <a:rPr lang="kk-KZ" sz="1050" b="1" dirty="0">
                <a:solidFill>
                  <a:schemeClr val="tx2"/>
                </a:solidFill>
                <a:latin typeface="Times New Roman" panose="02020603050405020304" pitchFamily="18" charset="0"/>
                <a:cs typeface="Times New Roman" panose="02020603050405020304" pitchFamily="18" charset="0"/>
              </a:rPr>
              <a:t>ҚР БжҒМ </a:t>
            </a:r>
            <a:r>
              <a:rPr lang="ru-RU" sz="1050" b="1" dirty="0" err="1">
                <a:solidFill>
                  <a:schemeClr val="tx2"/>
                </a:solidFill>
                <a:latin typeface="Times New Roman" panose="02020603050405020304" pitchFamily="18" charset="0"/>
                <a:ea typeface="Verdana" pitchFamily="34" charset="0"/>
                <a:cs typeface="Times New Roman" panose="02020603050405020304" pitchFamily="18" charset="0"/>
              </a:rPr>
              <a:t>тарапынан</a:t>
            </a:r>
            <a:r>
              <a:rPr lang="ru-RU" sz="1050" b="1" dirty="0">
                <a:solidFill>
                  <a:schemeClr val="tx2"/>
                </a:solidFill>
                <a:latin typeface="Times New Roman" panose="02020603050405020304" pitchFamily="18" charset="0"/>
                <a:ea typeface="Verdana" pitchFamily="34" charset="0"/>
                <a:cs typeface="Times New Roman" panose="02020603050405020304" pitchFamily="18" charset="0"/>
              </a:rPr>
              <a:t> </a:t>
            </a:r>
            <a:r>
              <a:rPr lang="ru-RU" sz="1050" b="1" dirty="0" err="1">
                <a:solidFill>
                  <a:schemeClr val="tx2"/>
                </a:solidFill>
                <a:latin typeface="Times New Roman" panose="02020603050405020304" pitchFamily="18" charset="0"/>
                <a:ea typeface="Verdana" pitchFamily="34" charset="0"/>
                <a:cs typeface="Times New Roman" panose="02020603050405020304" pitchFamily="18" charset="0"/>
              </a:rPr>
              <a:t>Ғылымды</a:t>
            </a:r>
            <a:r>
              <a:rPr lang="ru-RU" sz="1050" b="1" dirty="0">
                <a:solidFill>
                  <a:schemeClr val="tx2"/>
                </a:solidFill>
                <a:latin typeface="Times New Roman" panose="02020603050405020304" pitchFamily="18" charset="0"/>
                <a:ea typeface="Verdana" pitchFamily="34" charset="0"/>
                <a:cs typeface="Times New Roman" panose="02020603050405020304" pitchFamily="18" charset="0"/>
              </a:rPr>
              <a:t> </a:t>
            </a:r>
            <a:r>
              <a:rPr lang="ru-RU" sz="1050" b="1" dirty="0" err="1">
                <a:solidFill>
                  <a:schemeClr val="tx2"/>
                </a:solidFill>
                <a:latin typeface="Times New Roman" panose="02020603050405020304" pitchFamily="18" charset="0"/>
                <a:ea typeface="Verdana" pitchFamily="34" charset="0"/>
                <a:cs typeface="Times New Roman" panose="02020603050405020304" pitchFamily="18" charset="0"/>
              </a:rPr>
              <a:t>дамытуға</a:t>
            </a:r>
            <a:r>
              <a:rPr lang="ru-RU" sz="1050" b="1" dirty="0">
                <a:solidFill>
                  <a:schemeClr val="tx2"/>
                </a:solidFill>
                <a:latin typeface="Times New Roman" panose="02020603050405020304" pitchFamily="18" charset="0"/>
                <a:ea typeface="Verdana" pitchFamily="34" charset="0"/>
                <a:cs typeface="Times New Roman" panose="02020603050405020304" pitchFamily="18" charset="0"/>
              </a:rPr>
              <a:t> </a:t>
            </a:r>
            <a:r>
              <a:rPr lang="ru-RU" sz="1050" b="1" dirty="0" err="1">
                <a:solidFill>
                  <a:schemeClr val="tx2"/>
                </a:solidFill>
                <a:latin typeface="Times New Roman" panose="02020603050405020304" pitchFamily="18" charset="0"/>
                <a:ea typeface="Verdana" pitchFamily="34" charset="0"/>
                <a:cs typeface="Times New Roman" panose="02020603050405020304" pitchFamily="18" charset="0"/>
              </a:rPr>
              <a:t>сіңірген</a:t>
            </a:r>
            <a:r>
              <a:rPr lang="ru-RU" sz="1050" b="1" dirty="0">
                <a:solidFill>
                  <a:schemeClr val="tx2"/>
                </a:solidFill>
                <a:latin typeface="Times New Roman" panose="02020603050405020304" pitchFamily="18" charset="0"/>
                <a:ea typeface="Verdana" pitchFamily="34" charset="0"/>
                <a:cs typeface="Times New Roman" panose="02020603050405020304" pitchFamily="18" charset="0"/>
              </a:rPr>
              <a:t> </a:t>
            </a:r>
            <a:r>
              <a:rPr lang="ru-RU" sz="1050" b="1" dirty="0" err="1">
                <a:solidFill>
                  <a:schemeClr val="tx2"/>
                </a:solidFill>
                <a:latin typeface="Times New Roman" panose="02020603050405020304" pitchFamily="18" charset="0"/>
                <a:ea typeface="Verdana" pitchFamily="34" charset="0"/>
                <a:cs typeface="Times New Roman" panose="02020603050405020304" pitchFamily="18" charset="0"/>
              </a:rPr>
              <a:t>еңбегі</a:t>
            </a:r>
            <a:r>
              <a:rPr lang="ru-RU" sz="1050" b="1" dirty="0">
                <a:solidFill>
                  <a:schemeClr val="tx2"/>
                </a:solidFill>
                <a:latin typeface="Times New Roman" panose="02020603050405020304" pitchFamily="18" charset="0"/>
                <a:ea typeface="Verdana" pitchFamily="34" charset="0"/>
                <a:cs typeface="Times New Roman" panose="02020603050405020304" pitchFamily="18" charset="0"/>
              </a:rPr>
              <a:t> </a:t>
            </a:r>
            <a:r>
              <a:rPr lang="ru-RU" sz="1050" b="1" dirty="0" err="1">
                <a:solidFill>
                  <a:schemeClr val="tx2"/>
                </a:solidFill>
                <a:latin typeface="Times New Roman" panose="02020603050405020304" pitchFamily="18" charset="0"/>
                <a:ea typeface="Verdana" pitchFamily="34" charset="0"/>
                <a:cs typeface="Times New Roman" panose="02020603050405020304" pitchFamily="18" charset="0"/>
              </a:rPr>
              <a:t>үшін</a:t>
            </a:r>
            <a:r>
              <a:rPr lang="ru-RU" sz="1050" b="1" dirty="0">
                <a:solidFill>
                  <a:schemeClr val="tx2"/>
                </a:solidFill>
                <a:latin typeface="Times New Roman" panose="02020603050405020304" pitchFamily="18" charset="0"/>
                <a:ea typeface="Verdana" pitchFamily="34" charset="0"/>
                <a:cs typeface="Times New Roman" panose="02020603050405020304" pitchFamily="18" charset="0"/>
              </a:rPr>
              <a:t> </a:t>
            </a:r>
            <a:r>
              <a:rPr lang="ru-RU" sz="1050" b="1" dirty="0" err="1">
                <a:solidFill>
                  <a:schemeClr val="tx2"/>
                </a:solidFill>
                <a:latin typeface="Times New Roman" panose="02020603050405020304" pitchFamily="18" charset="0"/>
                <a:ea typeface="Verdana" pitchFamily="34" charset="0"/>
                <a:cs typeface="Times New Roman" panose="02020603050405020304" pitchFamily="18" charset="0"/>
              </a:rPr>
              <a:t>медалімен</a:t>
            </a:r>
            <a:r>
              <a:rPr lang="ru-RU" sz="1050" b="1" dirty="0">
                <a:solidFill>
                  <a:schemeClr val="tx2"/>
                </a:solidFill>
                <a:latin typeface="Times New Roman" panose="02020603050405020304" pitchFamily="18" charset="0"/>
                <a:ea typeface="Verdana" pitchFamily="34" charset="0"/>
                <a:cs typeface="Times New Roman" panose="02020603050405020304" pitchFamily="18" charset="0"/>
              </a:rPr>
              <a:t> </a:t>
            </a:r>
            <a:r>
              <a:rPr lang="ru-RU" sz="1050" b="1" dirty="0" err="1">
                <a:solidFill>
                  <a:schemeClr val="tx2"/>
                </a:solidFill>
                <a:latin typeface="Times New Roman" panose="02020603050405020304" pitchFamily="18" charset="0"/>
                <a:ea typeface="Verdana" pitchFamily="34" charset="0"/>
                <a:cs typeface="Times New Roman" panose="02020603050405020304" pitchFamily="18" charset="0"/>
              </a:rPr>
              <a:t>марапатталды</a:t>
            </a:r>
            <a:endParaRPr lang="kk-KZ" sz="1050" dirty="0">
              <a:latin typeface="Times New Roman" panose="02020603050405020304" pitchFamily="18" charset="0"/>
              <a:ea typeface="Verdana" pitchFamily="34" charset="0"/>
              <a:cs typeface="Times New Roman" panose="02020603050405020304" pitchFamily="18" charset="0"/>
            </a:endParaRPr>
          </a:p>
        </p:txBody>
      </p:sp>
      <p:cxnSp>
        <p:nvCxnSpPr>
          <p:cNvPr id="50" name="Прямая соединительная линия 49"/>
          <p:cNvCxnSpPr/>
          <p:nvPr/>
        </p:nvCxnSpPr>
        <p:spPr>
          <a:xfrm flipH="1" flipV="1">
            <a:off x="5733415" y="1642016"/>
            <a:ext cx="16769" cy="4405313"/>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51" name="Прямоугольник 50"/>
          <p:cNvSpPr/>
          <p:nvPr/>
        </p:nvSpPr>
        <p:spPr>
          <a:xfrm>
            <a:off x="1168560" y="1639123"/>
            <a:ext cx="1719507" cy="577081"/>
          </a:xfrm>
          <a:prstGeom prst="rect">
            <a:avLst/>
          </a:prstGeom>
        </p:spPr>
        <p:txBody>
          <a:bodyPr wrap="square">
            <a:spAutoFit/>
          </a:bodyPr>
          <a:lstStyle/>
          <a:p>
            <a:pPr algn="ctr"/>
            <a:r>
              <a:rPr lang="kk-KZ" sz="1050" b="1" dirty="0">
                <a:solidFill>
                  <a:srgbClr val="FF0000"/>
                </a:solidFill>
                <a:latin typeface="Times New Roman" panose="02020603050405020304" pitchFamily="18" charset="0"/>
                <a:cs typeface="Times New Roman" panose="02020603050405020304" pitchFamily="18" charset="0"/>
              </a:rPr>
              <a:t>8 ОҚЫТУШЫ</a:t>
            </a:r>
            <a:endParaRPr lang="kk-KZ" sz="1050" b="1" dirty="0">
              <a:solidFill>
                <a:schemeClr val="tx2"/>
              </a:solidFill>
              <a:latin typeface="Times New Roman" panose="02020603050405020304" pitchFamily="18" charset="0"/>
              <a:cs typeface="Times New Roman" panose="02020603050405020304" pitchFamily="18" charset="0"/>
            </a:endParaRPr>
          </a:p>
          <a:p>
            <a:pPr algn="ctr"/>
            <a:r>
              <a:rPr lang="kk-KZ" sz="1050" b="1" dirty="0">
                <a:solidFill>
                  <a:schemeClr val="tx2"/>
                </a:solidFill>
                <a:latin typeface="Times New Roman" panose="02020603050405020304" pitchFamily="18" charset="0"/>
                <a:cs typeface="Times New Roman" panose="02020603050405020304" pitchFamily="18" charset="0"/>
              </a:rPr>
              <a:t>ҚР БжҒМ 2021 жылдың </a:t>
            </a:r>
          </a:p>
          <a:p>
            <a:pPr algn="ctr"/>
            <a:r>
              <a:rPr lang="kk-KZ" sz="1050" b="1" dirty="0">
                <a:solidFill>
                  <a:schemeClr val="tx2"/>
                </a:solidFill>
                <a:latin typeface="Times New Roman" panose="02020603050405020304" pitchFamily="18" charset="0"/>
                <a:cs typeface="Times New Roman" panose="02020603050405020304" pitchFamily="18" charset="0"/>
              </a:rPr>
              <a:t>Үздік оқытушы</a:t>
            </a:r>
            <a:endParaRPr lang="en-US" sz="1050" b="1" dirty="0">
              <a:solidFill>
                <a:srgbClr val="C00000"/>
              </a:solidFill>
              <a:latin typeface="Times New Roman" panose="02020603050405020304" pitchFamily="18" charset="0"/>
              <a:cs typeface="Times New Roman" panose="02020603050405020304" pitchFamily="18" charset="0"/>
            </a:endParaRPr>
          </a:p>
        </p:txBody>
      </p:sp>
      <p:sp>
        <p:nvSpPr>
          <p:cNvPr id="52" name="Прямоугольник 51"/>
          <p:cNvSpPr/>
          <p:nvPr/>
        </p:nvSpPr>
        <p:spPr>
          <a:xfrm>
            <a:off x="1204961" y="2432209"/>
            <a:ext cx="1683789" cy="1754326"/>
          </a:xfrm>
          <a:prstGeom prst="rect">
            <a:avLst/>
          </a:prstGeom>
        </p:spPr>
        <p:txBody>
          <a:bodyPr wrap="square">
            <a:spAutoFit/>
          </a:bodyPr>
          <a:lstStyle/>
          <a:p>
            <a:pPr algn="ctr"/>
            <a:r>
              <a:rPr lang="kk-KZ" sz="1050" b="1" dirty="0">
                <a:solidFill>
                  <a:srgbClr val="FF0000"/>
                </a:solidFill>
                <a:latin typeface="Times New Roman" panose="02020603050405020304" pitchFamily="18" charset="0"/>
                <a:cs typeface="Times New Roman" panose="02020603050405020304" pitchFamily="18" charset="0"/>
              </a:rPr>
              <a:t>ХҚТУ</a:t>
            </a:r>
            <a:endParaRPr lang="ru-RU" sz="1050" dirty="0">
              <a:solidFill>
                <a:srgbClr val="FF0000"/>
              </a:solidFill>
              <a:latin typeface="Times New Roman" panose="02020603050405020304" pitchFamily="18" charset="0"/>
              <a:cs typeface="Times New Roman" panose="02020603050405020304" pitchFamily="18" charset="0"/>
            </a:endParaRPr>
          </a:p>
          <a:p>
            <a:pPr algn="ctr"/>
            <a:r>
              <a:rPr lang="kk-KZ" sz="1050" b="1" dirty="0">
                <a:solidFill>
                  <a:schemeClr val="tx2"/>
                </a:solidFill>
                <a:latin typeface="Times New Roman" panose="02020603050405020304" pitchFamily="18" charset="0"/>
                <a:cs typeface="Times New Roman" panose="02020603050405020304" pitchFamily="18" charset="0"/>
              </a:rPr>
              <a:t>«Зияткерлік әлеуметтік жауапкершілік мәдениетімен бөлісу» бағыты бойынша </a:t>
            </a:r>
            <a:r>
              <a:rPr lang="en-US" sz="1050" b="1" dirty="0">
                <a:solidFill>
                  <a:schemeClr val="tx2"/>
                </a:solidFill>
                <a:latin typeface="Times New Roman" panose="02020603050405020304" pitchFamily="18" charset="0"/>
                <a:cs typeface="Times New Roman" panose="02020603050405020304" pitchFamily="18" charset="0"/>
              </a:rPr>
              <a:t>UNAI-</a:t>
            </a:r>
            <a:r>
              <a:rPr lang="kk-KZ" sz="1050" b="1" dirty="0">
                <a:solidFill>
                  <a:schemeClr val="tx2"/>
                </a:solidFill>
                <a:latin typeface="Times New Roman" panose="02020603050405020304" pitchFamily="18" charset="0"/>
                <a:cs typeface="Times New Roman" panose="02020603050405020304" pitchFamily="18" charset="0"/>
              </a:rPr>
              <a:t>ге (</a:t>
            </a:r>
            <a:r>
              <a:rPr lang="en-US" sz="1050" b="1" dirty="0">
                <a:solidFill>
                  <a:schemeClr val="tx2"/>
                </a:solidFill>
                <a:latin typeface="Times New Roman" panose="02020603050405020304" pitchFamily="18" charset="0"/>
                <a:cs typeface="Times New Roman" panose="02020603050405020304" pitchFamily="18" charset="0"/>
              </a:rPr>
              <a:t>United Nations Academic Impact) </a:t>
            </a:r>
            <a:r>
              <a:rPr lang="kk-KZ" sz="1050" b="1" dirty="0">
                <a:solidFill>
                  <a:schemeClr val="tx2"/>
                </a:solidFill>
                <a:latin typeface="Times New Roman" panose="02020603050405020304" pitchFamily="18" charset="0"/>
                <a:cs typeface="Times New Roman" panose="02020603050405020304" pitchFamily="18" charset="0"/>
              </a:rPr>
              <a:t>толық мүше ретінде қабылданды</a:t>
            </a:r>
            <a:r>
              <a:rPr lang="ru-RU" sz="1050" b="1" dirty="0">
                <a:solidFill>
                  <a:schemeClr val="tx2"/>
                </a:solidFill>
                <a:latin typeface="Times New Roman" panose="02020603050405020304" pitchFamily="18" charset="0"/>
                <a:ea typeface="Verdana" pitchFamily="34" charset="0"/>
                <a:cs typeface="Times New Roman" panose="02020603050405020304" pitchFamily="18" charset="0"/>
              </a:rPr>
              <a:t> </a:t>
            </a:r>
          </a:p>
          <a:p>
            <a:pPr algn="just"/>
            <a:endParaRPr lang="kk-KZ" sz="1050" dirty="0">
              <a:solidFill>
                <a:schemeClr val="tx2"/>
              </a:solidFill>
              <a:latin typeface="Times New Roman" panose="02020603050405020304" pitchFamily="18" charset="0"/>
              <a:cs typeface="Times New Roman" panose="02020603050405020304" pitchFamily="18" charset="0"/>
            </a:endParaRPr>
          </a:p>
        </p:txBody>
      </p:sp>
      <p:sp>
        <p:nvSpPr>
          <p:cNvPr id="53" name="Прямоугольник 52"/>
          <p:cNvSpPr/>
          <p:nvPr/>
        </p:nvSpPr>
        <p:spPr>
          <a:xfrm>
            <a:off x="3841217" y="1533215"/>
            <a:ext cx="1709361" cy="738664"/>
          </a:xfrm>
          <a:prstGeom prst="rect">
            <a:avLst/>
          </a:prstGeom>
        </p:spPr>
        <p:txBody>
          <a:bodyPr wrap="square">
            <a:spAutoFit/>
          </a:bodyPr>
          <a:lstStyle/>
          <a:p>
            <a:pPr algn="ctr"/>
            <a:r>
              <a:rPr lang="kk-KZ" sz="1050" b="1" dirty="0">
                <a:solidFill>
                  <a:srgbClr val="FF0000"/>
                </a:solidFill>
                <a:latin typeface="Times New Roman" panose="02020603050405020304" pitchFamily="18" charset="0"/>
                <a:cs typeface="Times New Roman" panose="02020603050405020304" pitchFamily="18" charset="0"/>
              </a:rPr>
              <a:t>11 ОҚЫТУШЫ</a:t>
            </a:r>
          </a:p>
          <a:p>
            <a:pPr algn="ctr"/>
            <a:r>
              <a:rPr lang="kk-KZ" sz="1050" b="1" dirty="0">
                <a:solidFill>
                  <a:schemeClr val="tx2"/>
                </a:solidFill>
                <a:latin typeface="Times New Roman" panose="02020603050405020304" pitchFamily="18" charset="0"/>
                <a:cs typeface="Times New Roman" panose="02020603050405020304" pitchFamily="18" charset="0"/>
              </a:rPr>
              <a:t>«Болашақ» халықаралық стипендиясының иегері</a:t>
            </a:r>
          </a:p>
        </p:txBody>
      </p:sp>
      <p:sp>
        <p:nvSpPr>
          <p:cNvPr id="54" name="Прямоугольник 53"/>
          <p:cNvSpPr/>
          <p:nvPr/>
        </p:nvSpPr>
        <p:spPr>
          <a:xfrm>
            <a:off x="3832956" y="2131578"/>
            <a:ext cx="1689574" cy="1261884"/>
          </a:xfrm>
          <a:prstGeom prst="rect">
            <a:avLst/>
          </a:prstGeom>
        </p:spPr>
        <p:txBody>
          <a:bodyPr wrap="square">
            <a:spAutoFit/>
          </a:bodyPr>
          <a:lstStyle/>
          <a:p>
            <a:pPr algn="ctr"/>
            <a:endParaRPr lang="kk-KZ" sz="1050" b="1" dirty="0">
              <a:solidFill>
                <a:srgbClr val="FF0000"/>
              </a:solidFill>
              <a:latin typeface="Times New Roman" panose="02020603050405020304" pitchFamily="18" charset="0"/>
              <a:cs typeface="Times New Roman" panose="02020603050405020304" pitchFamily="18" charset="0"/>
            </a:endParaRPr>
          </a:p>
          <a:p>
            <a:pPr algn="ctr"/>
            <a:r>
              <a:rPr lang="kk-KZ" sz="1050" b="1" dirty="0">
                <a:solidFill>
                  <a:srgbClr val="FF0000"/>
                </a:solidFill>
                <a:latin typeface="Times New Roman" panose="02020603050405020304" pitchFamily="18" charset="0"/>
                <a:cs typeface="Times New Roman" panose="02020603050405020304" pitchFamily="18" charset="0"/>
              </a:rPr>
              <a:t>1 ОҚЫТУШЫ</a:t>
            </a:r>
            <a:endParaRPr lang="kk-KZ" sz="1050" b="1" dirty="0">
              <a:solidFill>
                <a:schemeClr val="tx2"/>
              </a:solidFill>
              <a:latin typeface="Times New Roman" panose="02020603050405020304" pitchFamily="18" charset="0"/>
              <a:cs typeface="Times New Roman" panose="02020603050405020304" pitchFamily="18" charset="0"/>
            </a:endParaRPr>
          </a:p>
          <a:p>
            <a:pPr algn="ctr"/>
            <a:r>
              <a:rPr lang="ru-RU" sz="1050" b="1" dirty="0" err="1">
                <a:solidFill>
                  <a:schemeClr val="tx2"/>
                </a:solidFill>
                <a:latin typeface="Times New Roman" panose="02020603050405020304" pitchFamily="18" charset="0"/>
                <a:cs typeface="Times New Roman" panose="02020603050405020304" pitchFamily="18" charset="0"/>
              </a:rPr>
              <a:t>«Мәдини мұра» атты</a:t>
            </a:r>
            <a:r>
              <a:rPr lang="ru-RU" sz="1050" b="1" dirty="0">
                <a:solidFill>
                  <a:schemeClr val="tx2"/>
                </a:solidFill>
                <a:latin typeface="Times New Roman" panose="02020603050405020304" pitchFamily="18" charset="0"/>
                <a:cs typeface="Times New Roman" panose="02020603050405020304" pitchFamily="18" charset="0"/>
              </a:rPr>
              <a:t> </a:t>
            </a:r>
            <a:r>
              <a:rPr lang="ru-RU" sz="1050" b="1" dirty="0" err="1">
                <a:solidFill>
                  <a:schemeClr val="tx2"/>
                </a:solidFill>
                <a:latin typeface="Times New Roman" panose="02020603050405020304" pitchFamily="18" charset="0"/>
                <a:cs typeface="Times New Roman" panose="02020603050405020304" pitchFamily="18" charset="0"/>
              </a:rPr>
              <a:t>халықаралық суретші-педагогтар</a:t>
            </a:r>
            <a:r>
              <a:rPr lang="ru-RU" sz="1050" b="1" dirty="0">
                <a:solidFill>
                  <a:schemeClr val="tx2"/>
                </a:solidFill>
                <a:latin typeface="Times New Roman" panose="02020603050405020304" pitchFamily="18" charset="0"/>
                <a:cs typeface="Times New Roman" panose="02020603050405020304" pitchFamily="18" charset="0"/>
              </a:rPr>
              <a:t> </a:t>
            </a:r>
            <a:r>
              <a:rPr lang="ru-RU" sz="1050" b="1" dirty="0" err="1">
                <a:solidFill>
                  <a:schemeClr val="tx2"/>
                </a:solidFill>
                <a:latin typeface="Times New Roman" panose="02020603050405020304" pitchFamily="18" charset="0"/>
                <a:cs typeface="Times New Roman" panose="02020603050405020304" pitchFamily="18" charset="0"/>
              </a:rPr>
              <a:t>симпозиумының жеңімпазы</a:t>
            </a:r>
            <a:endParaRPr lang="en-US" sz="1050" b="1" dirty="0">
              <a:solidFill>
                <a:schemeClr val="tx2"/>
              </a:solidFill>
              <a:latin typeface="Times New Roman" panose="02020603050405020304" pitchFamily="18" charset="0"/>
              <a:cs typeface="Times New Roman" panose="02020603050405020304" pitchFamily="18" charset="0"/>
            </a:endParaRPr>
          </a:p>
        </p:txBody>
      </p:sp>
      <p:pic>
        <p:nvPicPr>
          <p:cNvPr id="55" name="Рисунок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3767" y="1509360"/>
            <a:ext cx="610522" cy="741910"/>
          </a:xfrm>
          <a:prstGeom prst="rect">
            <a:avLst/>
          </a:prstGeom>
        </p:spPr>
      </p:pic>
      <p:pic>
        <p:nvPicPr>
          <p:cNvPr id="56" name="Рисунок 55"/>
          <p:cNvPicPr>
            <a:picLocks noChangeAspect="1"/>
          </p:cNvPicPr>
          <p:nvPr/>
        </p:nvPicPr>
        <p:blipFill rotWithShape="1">
          <a:blip r:embed="rId4" cstate="print">
            <a:extLst>
              <a:ext uri="{28A0092B-C50C-407E-A947-70E740481C1C}">
                <a14:useLocalDpi xmlns:a14="http://schemas.microsoft.com/office/drawing/2010/main" val="0"/>
              </a:ext>
            </a:extLst>
          </a:blip>
          <a:srcRect l="26480" t="26480" r="26480" b="26480"/>
          <a:stretch/>
        </p:blipFill>
        <p:spPr>
          <a:xfrm>
            <a:off x="3094163" y="2394174"/>
            <a:ext cx="684537" cy="749548"/>
          </a:xfrm>
          <a:prstGeom prst="rect">
            <a:avLst/>
          </a:prstGeom>
        </p:spPr>
      </p:pic>
      <p:pic>
        <p:nvPicPr>
          <p:cNvPr id="57" name="Рисунок 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226" y="4091882"/>
            <a:ext cx="807749" cy="953366"/>
          </a:xfrm>
          <a:prstGeom prst="rect">
            <a:avLst/>
          </a:prstGeom>
        </p:spPr>
      </p:pic>
      <p:sp>
        <p:nvSpPr>
          <p:cNvPr id="58" name="Прямоугольник 57"/>
          <p:cNvSpPr/>
          <p:nvPr/>
        </p:nvSpPr>
        <p:spPr>
          <a:xfrm>
            <a:off x="4000052" y="3457665"/>
            <a:ext cx="1566174" cy="738664"/>
          </a:xfrm>
          <a:prstGeom prst="rect">
            <a:avLst/>
          </a:prstGeom>
        </p:spPr>
        <p:txBody>
          <a:bodyPr wrap="square">
            <a:spAutoFit/>
          </a:bodyPr>
          <a:lstStyle/>
          <a:p>
            <a:pPr algn="ctr"/>
            <a:r>
              <a:rPr lang="kk-KZ" sz="1050" b="1" dirty="0">
                <a:solidFill>
                  <a:srgbClr val="FF0000"/>
                </a:solidFill>
                <a:latin typeface="Times New Roman" panose="02020603050405020304" pitchFamily="18" charset="0"/>
                <a:cs typeface="Times New Roman" panose="02020603050405020304" pitchFamily="18" charset="0"/>
              </a:rPr>
              <a:t>1 ОҚЫТУШЫ</a:t>
            </a:r>
          </a:p>
          <a:p>
            <a:pPr algn="ctr"/>
            <a:r>
              <a:rPr lang="ru-RU" sz="1050" b="1" dirty="0">
                <a:solidFill>
                  <a:schemeClr val="tx2"/>
                </a:solidFill>
                <a:latin typeface="Times New Roman" panose="02020603050405020304" pitchFamily="18" charset="0"/>
                <a:cs typeface="Times New Roman" panose="02020603050405020304" pitchFamily="18" charset="0"/>
              </a:rPr>
              <a:t>ҚР </a:t>
            </a:r>
            <a:r>
              <a:rPr lang="ru-RU" sz="1050" b="1" dirty="0" err="1">
                <a:solidFill>
                  <a:schemeClr val="tx2"/>
                </a:solidFill>
                <a:latin typeface="Times New Roman" panose="02020603050405020304" pitchFamily="18" charset="0"/>
                <a:cs typeface="Times New Roman" panose="02020603050405020304" pitchFamily="18" charset="0"/>
              </a:rPr>
              <a:t>БжҒМ</a:t>
            </a:r>
            <a:r>
              <a:rPr lang="ru-RU" sz="1050" b="1" dirty="0">
                <a:solidFill>
                  <a:schemeClr val="tx2"/>
                </a:solidFill>
                <a:latin typeface="Times New Roman" panose="02020603050405020304" pitchFamily="18" charset="0"/>
                <a:cs typeface="Times New Roman" panose="02020603050405020304" pitchFamily="18" charset="0"/>
              </a:rPr>
              <a:t> </a:t>
            </a:r>
            <a:r>
              <a:rPr lang="kk-KZ" sz="1050" b="1" dirty="0">
                <a:solidFill>
                  <a:schemeClr val="tx2"/>
                </a:solidFill>
                <a:latin typeface="Times New Roman" panose="02020603050405020304" pitchFamily="18" charset="0"/>
                <a:cs typeface="Times New Roman" panose="02020603050405020304" pitchFamily="18" charset="0"/>
              </a:rPr>
              <a:t>«</a:t>
            </a:r>
            <a:r>
              <a:rPr lang="ru-RU" sz="1050" b="1" dirty="0" err="1">
                <a:solidFill>
                  <a:schemeClr val="tx2"/>
                </a:solidFill>
                <a:latin typeface="Times New Roman" panose="02020603050405020304" pitchFamily="18" charset="0"/>
                <a:cs typeface="Times New Roman" panose="02020603050405020304" pitchFamily="18" charset="0"/>
              </a:rPr>
              <a:t>Еңбек ардагері</a:t>
            </a:r>
            <a:r>
              <a:rPr lang="ru-RU" sz="1050" b="1" dirty="0">
                <a:solidFill>
                  <a:schemeClr val="tx2"/>
                </a:solidFill>
                <a:latin typeface="Times New Roman" panose="02020603050405020304" pitchFamily="18" charset="0"/>
                <a:cs typeface="Times New Roman" panose="02020603050405020304" pitchFamily="18" charset="0"/>
              </a:rPr>
              <a:t>» </a:t>
            </a:r>
            <a:r>
              <a:rPr lang="ru-RU" sz="1050" b="1" dirty="0" err="1">
                <a:solidFill>
                  <a:schemeClr val="tx2"/>
                </a:solidFill>
                <a:latin typeface="Times New Roman" panose="02020603050405020304" pitchFamily="18" charset="0"/>
                <a:cs typeface="Times New Roman" panose="02020603050405020304" pitchFamily="18" charset="0"/>
              </a:rPr>
              <a:t>орденімен</a:t>
            </a:r>
            <a:r>
              <a:rPr lang="ru-RU" sz="1050" b="1" dirty="0">
                <a:solidFill>
                  <a:schemeClr val="tx2"/>
                </a:solidFill>
                <a:latin typeface="Times New Roman" panose="02020603050405020304" pitchFamily="18" charset="0"/>
                <a:cs typeface="Times New Roman" panose="02020603050405020304" pitchFamily="18" charset="0"/>
              </a:rPr>
              <a:t> </a:t>
            </a:r>
            <a:r>
              <a:rPr lang="ru-RU" sz="1050" b="1" dirty="0" err="1">
                <a:solidFill>
                  <a:schemeClr val="tx2"/>
                </a:solidFill>
                <a:latin typeface="Times New Roman" panose="02020603050405020304" pitchFamily="18" charset="0"/>
                <a:cs typeface="Times New Roman" panose="02020603050405020304" pitchFamily="18" charset="0"/>
              </a:rPr>
              <a:t>мараптталды</a:t>
            </a:r>
            <a:endParaRPr lang="en-US" sz="1050" b="1" dirty="0">
              <a:solidFill>
                <a:schemeClr val="tx2"/>
              </a:solidFill>
              <a:latin typeface="Times New Roman" panose="02020603050405020304" pitchFamily="18" charset="0"/>
              <a:cs typeface="Times New Roman" panose="02020603050405020304" pitchFamily="18" charset="0"/>
            </a:endParaRPr>
          </a:p>
        </p:txBody>
      </p:sp>
      <p:pic>
        <p:nvPicPr>
          <p:cNvPr id="59" name="Рисунок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5200" y="3281375"/>
            <a:ext cx="874901" cy="1126597"/>
          </a:xfrm>
          <a:prstGeom prst="rect">
            <a:avLst/>
          </a:prstGeom>
        </p:spPr>
      </p:pic>
      <p:pic>
        <p:nvPicPr>
          <p:cNvPr id="60" name="Рисунок 59"/>
          <p:cNvPicPr>
            <a:picLocks noChangeAspect="1"/>
          </p:cNvPicPr>
          <p:nvPr/>
        </p:nvPicPr>
        <p:blipFill>
          <a:blip r:embed="rId7" cstate="print"/>
          <a:stretch>
            <a:fillRect/>
          </a:stretch>
        </p:blipFill>
        <p:spPr>
          <a:xfrm>
            <a:off x="251521" y="1548118"/>
            <a:ext cx="720080" cy="759093"/>
          </a:xfrm>
          <a:prstGeom prst="rect">
            <a:avLst/>
          </a:prstGeom>
        </p:spPr>
      </p:pic>
      <p:cxnSp>
        <p:nvCxnSpPr>
          <p:cNvPr id="61" name="Прямая соединительная линия 60"/>
          <p:cNvCxnSpPr/>
          <p:nvPr/>
        </p:nvCxnSpPr>
        <p:spPr>
          <a:xfrm flipH="1" flipV="1">
            <a:off x="2988331" y="1731985"/>
            <a:ext cx="16769" cy="4405313"/>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62" name="Прямоугольник 61"/>
          <p:cNvSpPr/>
          <p:nvPr/>
        </p:nvSpPr>
        <p:spPr>
          <a:xfrm>
            <a:off x="6544724" y="1505608"/>
            <a:ext cx="2448273" cy="1384995"/>
          </a:xfrm>
          <a:prstGeom prst="rect">
            <a:avLst/>
          </a:prstGeom>
        </p:spPr>
        <p:txBody>
          <a:bodyPr wrap="square">
            <a:spAutoFit/>
          </a:bodyPr>
          <a:lstStyle/>
          <a:p>
            <a:pPr algn="ctr"/>
            <a:r>
              <a:rPr lang="kk-KZ" sz="1050" b="1" dirty="0">
                <a:solidFill>
                  <a:srgbClr val="FF0000"/>
                </a:solidFill>
                <a:latin typeface="Times New Roman" panose="02020603050405020304" pitchFamily="18" charset="0"/>
                <a:cs typeface="Times New Roman" panose="02020603050405020304" pitchFamily="18" charset="0"/>
              </a:rPr>
              <a:t>2021 ж. 22.11.-03.12 аралығында </a:t>
            </a:r>
            <a:r>
              <a:rPr lang="kk-KZ" sz="1050" b="1" dirty="0">
                <a:solidFill>
                  <a:srgbClr val="002060"/>
                </a:solidFill>
                <a:latin typeface="Times New Roman" panose="02020603050405020304" pitchFamily="18" charset="0"/>
                <a:cs typeface="Times New Roman" panose="02020603050405020304" pitchFamily="18" charset="0"/>
              </a:rPr>
              <a:t>Білім алушылардың кезекті ХХХ ғылыми-теориялық конференциясы өткізілді.</a:t>
            </a:r>
            <a:r>
              <a:rPr lang="kk-KZ" sz="1050" b="1" dirty="0">
                <a:solidFill>
                  <a:srgbClr val="FF0000"/>
                </a:solidFill>
                <a:latin typeface="Times New Roman" panose="02020603050405020304" pitchFamily="18" charset="0"/>
                <a:cs typeface="Times New Roman" panose="02020603050405020304" pitchFamily="18" charset="0"/>
              </a:rPr>
              <a:t> Жалпы 32 секцияға 1039 студент қатысты. 181 студент жүлделі орын алды: І орын – 35 студент; ІІ орын – 60 студент; ІІІ – 86 студент.</a:t>
            </a:r>
            <a:endParaRPr lang="kk-KZ" sz="1050" b="1" dirty="0">
              <a:solidFill>
                <a:schemeClr val="tx2"/>
              </a:solidFill>
              <a:latin typeface="Times New Roman" panose="02020603050405020304" pitchFamily="18" charset="0"/>
              <a:cs typeface="Times New Roman" panose="02020603050405020304" pitchFamily="18" charset="0"/>
            </a:endParaRPr>
          </a:p>
        </p:txBody>
      </p:sp>
      <p:sp>
        <p:nvSpPr>
          <p:cNvPr id="63" name="Прямоугольник 62"/>
          <p:cNvSpPr/>
          <p:nvPr/>
        </p:nvSpPr>
        <p:spPr>
          <a:xfrm>
            <a:off x="6835074" y="3296082"/>
            <a:ext cx="2157923" cy="1061829"/>
          </a:xfrm>
          <a:prstGeom prst="rect">
            <a:avLst/>
          </a:prstGeom>
        </p:spPr>
        <p:txBody>
          <a:bodyPr wrap="square">
            <a:spAutoFit/>
          </a:bodyPr>
          <a:lstStyle/>
          <a:p>
            <a:pPr algn="ctr"/>
            <a:r>
              <a:rPr lang="kk-KZ" sz="1050" b="1" dirty="0">
                <a:solidFill>
                  <a:srgbClr val="FF0000"/>
                </a:solidFill>
                <a:latin typeface="Times New Roman" panose="02020603050405020304" pitchFamily="18" charset="0"/>
                <a:cs typeface="Times New Roman" panose="02020603050405020304" pitchFamily="18" charset="0"/>
              </a:rPr>
              <a:t>12 БІЛІМ АЛУШЫ</a:t>
            </a:r>
          </a:p>
          <a:p>
            <a:pPr algn="ctr"/>
            <a:r>
              <a:rPr lang="kk-KZ" sz="1050" b="1" dirty="0">
                <a:solidFill>
                  <a:schemeClr val="tx2"/>
                </a:solidFill>
                <a:latin typeface="Times New Roman" panose="02020603050405020304" pitchFamily="18" charset="0"/>
                <a:cs typeface="Times New Roman" panose="02020603050405020304" pitchFamily="18" charset="0"/>
              </a:rPr>
              <a:t>ҚР БжҒМ Республикалық студенттердің ғылыми-зерттеу жұмыстары бойынша жеңімпаздар </a:t>
            </a:r>
          </a:p>
          <a:p>
            <a:pPr algn="ctr"/>
            <a:r>
              <a:rPr lang="kk-KZ" sz="1050" b="1" dirty="0">
                <a:solidFill>
                  <a:schemeClr val="tx2"/>
                </a:solidFill>
                <a:latin typeface="Times New Roman" panose="02020603050405020304" pitchFamily="18" charset="0"/>
                <a:cs typeface="Times New Roman" panose="02020603050405020304" pitchFamily="18" charset="0"/>
              </a:rPr>
              <a:t>(ІІ орын - 4 ст., ІІІ орын – 8 ст.)</a:t>
            </a:r>
          </a:p>
        </p:txBody>
      </p:sp>
      <p:sp>
        <p:nvSpPr>
          <p:cNvPr id="64" name="Прямоугольник 63"/>
          <p:cNvSpPr/>
          <p:nvPr/>
        </p:nvSpPr>
        <p:spPr>
          <a:xfrm>
            <a:off x="6734633" y="5075469"/>
            <a:ext cx="2448273" cy="1061829"/>
          </a:xfrm>
          <a:prstGeom prst="rect">
            <a:avLst/>
          </a:prstGeom>
        </p:spPr>
        <p:txBody>
          <a:bodyPr wrap="square">
            <a:spAutoFit/>
          </a:bodyPr>
          <a:lstStyle/>
          <a:p>
            <a:pPr algn="ctr"/>
            <a:r>
              <a:rPr lang="kk-KZ" sz="1050" b="1" dirty="0">
                <a:solidFill>
                  <a:srgbClr val="FF0000"/>
                </a:solidFill>
                <a:latin typeface="Times New Roman" panose="02020603050405020304" pitchFamily="18" charset="0"/>
                <a:cs typeface="Times New Roman" panose="02020603050405020304" pitchFamily="18" charset="0"/>
              </a:rPr>
              <a:t>19 БІЛІМ АЛУШЫ</a:t>
            </a:r>
          </a:p>
          <a:p>
            <a:pPr algn="ctr"/>
            <a:r>
              <a:rPr lang="kk-KZ" sz="1050" b="1" dirty="0">
                <a:solidFill>
                  <a:schemeClr val="tx2"/>
                </a:solidFill>
                <a:latin typeface="Times New Roman" panose="02020603050405020304" pitchFamily="18" charset="0"/>
                <a:cs typeface="Times New Roman" panose="02020603050405020304" pitchFamily="18" charset="0"/>
              </a:rPr>
              <a:t>Халықаралық, республикалық байқаулардың жеңімпаздары</a:t>
            </a:r>
          </a:p>
          <a:p>
            <a:pPr algn="ctr"/>
            <a:r>
              <a:rPr lang="kk-KZ" sz="1050" b="1" dirty="0">
                <a:solidFill>
                  <a:schemeClr val="tx2"/>
                </a:solidFill>
                <a:latin typeface="Times New Roman" panose="02020603050405020304" pitchFamily="18" charset="0"/>
                <a:cs typeface="Times New Roman" panose="02020603050405020304" pitchFamily="18" charset="0"/>
              </a:rPr>
              <a:t>  (І орын -5 ст., ІІ орын - 12 ст., </a:t>
            </a:r>
          </a:p>
          <a:p>
            <a:pPr algn="ctr"/>
            <a:r>
              <a:rPr lang="kk-KZ" sz="1050" b="1" dirty="0">
                <a:solidFill>
                  <a:schemeClr val="tx2"/>
                </a:solidFill>
                <a:latin typeface="Times New Roman" panose="02020603050405020304" pitchFamily="18" charset="0"/>
                <a:cs typeface="Times New Roman" panose="02020603050405020304" pitchFamily="18" charset="0"/>
              </a:rPr>
              <a:t>ІІІ орын – 2 ст.)</a:t>
            </a:r>
          </a:p>
          <a:p>
            <a:pPr algn="ctr"/>
            <a:endParaRPr lang="kk-KZ" sz="1050" b="1" dirty="0">
              <a:solidFill>
                <a:schemeClr val="tx2"/>
              </a:solidFill>
              <a:latin typeface="Times New Roman" panose="02020603050405020304" pitchFamily="18" charset="0"/>
              <a:cs typeface="Times New Roman" panose="02020603050405020304" pitchFamily="18" charset="0"/>
            </a:endParaRPr>
          </a:p>
        </p:txBody>
      </p:sp>
      <p:pic>
        <p:nvPicPr>
          <p:cNvPr id="65" name="Picture 4" descr="ҚР БжҒМ-нің «Шетелде 1 семестр білім алу» бағдарламасы – Университет им.  Ахмеда Ясави"/>
          <p:cNvPicPr>
            <a:picLocks noChangeAspect="1" noChangeArrowheads="1"/>
          </p:cNvPicPr>
          <p:nvPr/>
        </p:nvPicPr>
        <p:blipFill>
          <a:blip r:embed="rId8" cstate="print"/>
          <a:srcRect/>
          <a:stretch>
            <a:fillRect/>
          </a:stretch>
        </p:blipFill>
        <p:spPr bwMode="auto">
          <a:xfrm>
            <a:off x="5837130" y="3356992"/>
            <a:ext cx="804563" cy="975366"/>
          </a:xfrm>
          <a:prstGeom prst="rect">
            <a:avLst/>
          </a:prstGeom>
          <a:noFill/>
        </p:spPr>
      </p:pic>
      <p:pic>
        <p:nvPicPr>
          <p:cNvPr id="66" name="Picture 10" descr="Конкурс для педагогов, учителей - 2021-2022 Новые идеи | Академия Педагогики"/>
          <p:cNvPicPr>
            <a:picLocks noChangeAspect="1" noChangeArrowheads="1"/>
          </p:cNvPicPr>
          <p:nvPr/>
        </p:nvPicPr>
        <p:blipFill>
          <a:blip r:embed="rId2" cstate="print"/>
          <a:srcRect/>
          <a:stretch>
            <a:fillRect/>
          </a:stretch>
        </p:blipFill>
        <p:spPr bwMode="auto">
          <a:xfrm>
            <a:off x="5772531" y="4845119"/>
            <a:ext cx="952287" cy="1390945"/>
          </a:xfrm>
          <a:prstGeom prst="rect">
            <a:avLst/>
          </a:prstGeom>
          <a:noFill/>
        </p:spPr>
      </p:pic>
      <p:pic>
        <p:nvPicPr>
          <p:cNvPr id="71" name="Picture 2" descr="C:\Users\Admin\Desktop\ЖЫЛДЫҚ ЖОСПАР ЕСЕБІ ЖӘНЕ ЖОСПАРЫ\UNAI.jpg"/>
          <p:cNvPicPr>
            <a:picLocks noChangeAspect="1" noChangeArrowheads="1"/>
          </p:cNvPicPr>
          <p:nvPr/>
        </p:nvPicPr>
        <p:blipFill>
          <a:blip r:embed="rId9" cstate="print"/>
          <a:srcRect/>
          <a:stretch>
            <a:fillRect/>
          </a:stretch>
        </p:blipFill>
        <p:spPr bwMode="auto">
          <a:xfrm>
            <a:off x="151003" y="2679721"/>
            <a:ext cx="893972" cy="1039651"/>
          </a:xfrm>
          <a:prstGeom prst="rect">
            <a:avLst/>
          </a:prstGeom>
          <a:noFill/>
        </p:spPr>
      </p:pic>
      <p:sp>
        <p:nvSpPr>
          <p:cNvPr id="2" name="Прямоугольник 1"/>
          <p:cNvSpPr/>
          <p:nvPr/>
        </p:nvSpPr>
        <p:spPr>
          <a:xfrm>
            <a:off x="1006237" y="5305183"/>
            <a:ext cx="2218364" cy="1061829"/>
          </a:xfrm>
          <a:prstGeom prst="rect">
            <a:avLst/>
          </a:prstGeom>
        </p:spPr>
        <p:txBody>
          <a:bodyPr wrap="square">
            <a:spAutoFit/>
          </a:bodyPr>
          <a:lstStyle/>
          <a:p>
            <a:pPr algn="ctr"/>
            <a:r>
              <a:rPr lang="kk-KZ" sz="1050" b="1" dirty="0">
                <a:solidFill>
                  <a:srgbClr val="FF0000"/>
                </a:solidFill>
                <a:latin typeface="Times New Roman" panose="02020603050405020304" pitchFamily="18" charset="0"/>
                <a:cs typeface="Times New Roman" panose="02020603050405020304" pitchFamily="18" charset="0"/>
              </a:rPr>
              <a:t>1 профессор-зерттеуші</a:t>
            </a:r>
          </a:p>
          <a:p>
            <a:pPr algn="ctr"/>
            <a:r>
              <a:rPr lang="kk-KZ" sz="1050" b="1" dirty="0">
                <a:solidFill>
                  <a:schemeClr val="tx2"/>
                </a:solidFill>
                <a:latin typeface="Times New Roman" panose="02020603050405020304" pitchFamily="18" charset="0"/>
                <a:cs typeface="Times New Roman" panose="02020603050405020304" pitchFamily="18" charset="0"/>
              </a:rPr>
              <a:t>Ахмет Ясауи университетінің профессор-зерттеуші және қауымдастырылған профессор-зерттеуші лауазымдарына жарияланған конкурс негізінде</a:t>
            </a:r>
            <a:endParaRPr lang="kk-KZ" sz="1050" dirty="0">
              <a:latin typeface="Times New Roman" panose="02020603050405020304" pitchFamily="18" charset="0"/>
              <a:ea typeface="Verdana" pitchFamily="34" charset="0"/>
              <a:cs typeface="Times New Roman" panose="02020603050405020304" pitchFamily="18" charset="0"/>
            </a:endParaRPr>
          </a:p>
        </p:txBody>
      </p:sp>
      <p:pic>
        <p:nvPicPr>
          <p:cNvPr id="3" name="Рисунок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654" y="5374522"/>
            <a:ext cx="997534" cy="997534"/>
          </a:xfrm>
          <a:prstGeom prst="rect">
            <a:avLst/>
          </a:prstGeom>
        </p:spPr>
      </p:pic>
      <p:pic>
        <p:nvPicPr>
          <p:cNvPr id="29" name="Рисунок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94163" y="5439520"/>
            <a:ext cx="914852" cy="914852"/>
          </a:xfrm>
          <a:prstGeom prst="rect">
            <a:avLst/>
          </a:prstGeom>
        </p:spPr>
      </p:pic>
      <p:sp>
        <p:nvSpPr>
          <p:cNvPr id="7" name="Прямоугольник 6"/>
          <p:cNvSpPr/>
          <p:nvPr/>
        </p:nvSpPr>
        <p:spPr>
          <a:xfrm>
            <a:off x="3851820" y="5251561"/>
            <a:ext cx="1811129" cy="1223412"/>
          </a:xfrm>
          <a:prstGeom prst="rect">
            <a:avLst/>
          </a:prstGeom>
        </p:spPr>
        <p:txBody>
          <a:bodyPr wrap="square">
            <a:spAutoFit/>
          </a:bodyPr>
          <a:lstStyle/>
          <a:p>
            <a:pPr algn="ctr"/>
            <a:r>
              <a:rPr lang="kk-KZ" sz="1050" b="1" dirty="0">
                <a:solidFill>
                  <a:srgbClr val="FF0000"/>
                </a:solidFill>
                <a:latin typeface="Times New Roman" panose="02020603050405020304" pitchFamily="18" charset="0"/>
                <a:cs typeface="Times New Roman" panose="02020603050405020304" pitchFamily="18" charset="0"/>
              </a:rPr>
              <a:t>1 постдокторант</a:t>
            </a:r>
          </a:p>
          <a:p>
            <a:pPr algn="ctr"/>
            <a:r>
              <a:rPr lang="kk-KZ" sz="1050" b="1" dirty="0">
                <a:solidFill>
                  <a:schemeClr val="tx2"/>
                </a:solidFill>
                <a:latin typeface="Times New Roman" panose="02020603050405020304" pitchFamily="18" charset="0"/>
                <a:cs typeface="Times New Roman" panose="02020603050405020304" pitchFamily="18" charset="0"/>
              </a:rPr>
              <a:t>Ахмет Ясауи университетінің постдокторантура бағдарламасы аясында жарияланған конкурс негізінде</a:t>
            </a:r>
            <a:endParaRPr lang="kk-KZ" sz="1050" dirty="0">
              <a:latin typeface="Times New Roman" panose="02020603050405020304" pitchFamily="18" charset="0"/>
              <a:ea typeface="Verdana" pitchFamily="34" charset="0"/>
              <a:cs typeface="Times New Roman" panose="02020603050405020304" pitchFamily="18" charset="0"/>
            </a:endParaRPr>
          </a:p>
        </p:txBody>
      </p:sp>
      <p:sp>
        <p:nvSpPr>
          <p:cNvPr id="8" name="Прямоугольник 7"/>
          <p:cNvSpPr/>
          <p:nvPr/>
        </p:nvSpPr>
        <p:spPr>
          <a:xfrm>
            <a:off x="3803561" y="4366953"/>
            <a:ext cx="1959155" cy="577081"/>
          </a:xfrm>
          <a:prstGeom prst="rect">
            <a:avLst/>
          </a:prstGeom>
        </p:spPr>
        <p:txBody>
          <a:bodyPr wrap="square">
            <a:spAutoFit/>
          </a:bodyPr>
          <a:lstStyle/>
          <a:p>
            <a:pPr algn="ctr"/>
            <a:r>
              <a:rPr lang="kk-KZ" sz="1050" b="1" dirty="0">
                <a:solidFill>
                  <a:srgbClr val="FF0000"/>
                </a:solidFill>
                <a:latin typeface="Times New Roman" panose="02020603050405020304" pitchFamily="18" charset="0"/>
                <a:cs typeface="Times New Roman" panose="02020603050405020304" pitchFamily="18" charset="0"/>
              </a:rPr>
              <a:t>1 ОҚЫТУШЫ</a:t>
            </a:r>
          </a:p>
          <a:p>
            <a:pPr algn="ctr"/>
            <a:r>
              <a:rPr lang="ru-RU" sz="1050" b="1" dirty="0">
                <a:solidFill>
                  <a:schemeClr val="tx2"/>
                </a:solidFill>
                <a:latin typeface="Times New Roman" panose="02020603050405020304" pitchFamily="18" charset="0"/>
                <a:cs typeface="Times New Roman" panose="02020603050405020304" pitchFamily="18" charset="0"/>
              </a:rPr>
              <a:t>«ҚР </a:t>
            </a:r>
            <a:r>
              <a:rPr lang="ru-RU" sz="1050" b="1" dirty="0" err="1">
                <a:solidFill>
                  <a:schemeClr val="tx2"/>
                </a:solidFill>
                <a:latin typeface="Times New Roman" panose="02020603050405020304" pitchFamily="18" charset="0"/>
                <a:cs typeface="Times New Roman" panose="02020603050405020304" pitchFamily="18" charset="0"/>
              </a:rPr>
              <a:t>Еңбек</a:t>
            </a:r>
            <a:r>
              <a:rPr lang="ru-RU" sz="1050" b="1" dirty="0">
                <a:solidFill>
                  <a:schemeClr val="tx2"/>
                </a:solidFill>
                <a:latin typeface="Times New Roman" panose="02020603050405020304" pitchFamily="18" charset="0"/>
                <a:cs typeface="Times New Roman" panose="02020603050405020304" pitchFamily="18" charset="0"/>
              </a:rPr>
              <a:t> </a:t>
            </a:r>
            <a:r>
              <a:rPr lang="ru-RU" sz="1050" b="1" dirty="0" err="1">
                <a:solidFill>
                  <a:schemeClr val="tx2"/>
                </a:solidFill>
                <a:latin typeface="Times New Roman" panose="02020603050405020304" pitchFamily="18" charset="0"/>
                <a:cs typeface="Times New Roman" panose="02020603050405020304" pitchFamily="18" charset="0"/>
              </a:rPr>
              <a:t>сіңірген</a:t>
            </a:r>
            <a:r>
              <a:rPr lang="ru-RU" sz="1050" b="1" dirty="0">
                <a:solidFill>
                  <a:schemeClr val="tx2"/>
                </a:solidFill>
                <a:latin typeface="Times New Roman" panose="02020603050405020304" pitchFamily="18" charset="0"/>
                <a:cs typeface="Times New Roman" panose="02020603050405020304" pitchFamily="18" charset="0"/>
              </a:rPr>
              <a:t> </a:t>
            </a:r>
            <a:r>
              <a:rPr lang="ru-RU" sz="1050" b="1" dirty="0" err="1">
                <a:solidFill>
                  <a:schemeClr val="tx2"/>
                </a:solidFill>
                <a:latin typeface="Times New Roman" panose="02020603050405020304" pitchFamily="18" charset="0"/>
                <a:cs typeface="Times New Roman" panose="02020603050405020304" pitchFamily="18" charset="0"/>
              </a:rPr>
              <a:t>өнертапқыш</a:t>
            </a:r>
            <a:r>
              <a:rPr lang="ru-RU" sz="1050" b="1" dirty="0">
                <a:solidFill>
                  <a:schemeClr val="tx2"/>
                </a:solidFill>
                <a:latin typeface="Times New Roman" panose="02020603050405020304" pitchFamily="18" charset="0"/>
                <a:cs typeface="Times New Roman" panose="02020603050405020304" pitchFamily="18" charset="0"/>
              </a:rPr>
              <a:t>»</a:t>
            </a:r>
            <a:endParaRPr lang="en-US" sz="1050" b="1" dirty="0">
              <a:solidFill>
                <a:schemeClr val="tx2"/>
              </a:solidFill>
              <a:latin typeface="Times New Roman" panose="02020603050405020304" pitchFamily="18" charset="0"/>
              <a:cs typeface="Times New Roman" panose="02020603050405020304" pitchFamily="18" charset="0"/>
            </a:endParaRPr>
          </a:p>
        </p:txBody>
      </p:sp>
      <p:pic>
        <p:nvPicPr>
          <p:cNvPr id="34" name="Рисунок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05060" y="4246183"/>
            <a:ext cx="819319" cy="1055025"/>
          </a:xfrm>
          <a:prstGeom prst="rect">
            <a:avLst/>
          </a:prstGeom>
        </p:spPr>
      </p:pic>
    </p:spTree>
    <p:extLst>
      <p:ext uri="{BB962C8B-B14F-4D97-AF65-F5344CB8AC3E}">
        <p14:creationId xmlns:p14="http://schemas.microsoft.com/office/powerpoint/2010/main" val="1960008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1540" y="1850971"/>
            <a:ext cx="8568952" cy="1200329"/>
          </a:xfrm>
          <a:prstGeom prst="rect">
            <a:avLst/>
          </a:prstGeom>
        </p:spPr>
        <p:txBody>
          <a:bodyPr wrap="square">
            <a:spAutoFit/>
          </a:bodyPr>
          <a:lstStyle/>
          <a:p>
            <a:pPr algn="just"/>
            <a:r>
              <a:rPr lang="ru-RU" dirty="0" err="1">
                <a:latin typeface="Times New Roman" panose="02020603050405020304" pitchFamily="18" charset="0"/>
                <a:cs typeface="Times New Roman" panose="02020603050405020304" pitchFamily="18" charset="0"/>
              </a:rPr>
              <a:t>Түрік Ынтымақтастық және Үйлестіру Агенттігі</a:t>
            </a:r>
            <a:r>
              <a:rPr lang="ru-RU" dirty="0">
                <a:latin typeface="Times New Roman" panose="02020603050405020304" pitchFamily="18" charset="0"/>
                <a:cs typeface="Times New Roman" panose="02020603050405020304" pitchFamily="18" charset="0"/>
              </a:rPr>
              <a:t> (ТИКА) «</a:t>
            </a:r>
            <a:r>
              <a:rPr lang="ru-RU" dirty="0" err="1">
                <a:latin typeface="Times New Roman" panose="02020603050405020304" pitchFamily="18" charset="0"/>
                <a:cs typeface="Times New Roman" panose="02020603050405020304" pitchFamily="18" charset="0"/>
              </a:rPr>
              <a:t>Қожа Ахмет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Ясауи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атындағы Халықаралық қазақ-түрік университеті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жанындағы Клиника-диагностикалық орталығына </a:t>
            </a:r>
            <a:r>
              <a:rPr lang="ru-RU" dirty="0">
                <a:latin typeface="Times New Roman" panose="02020603050405020304" pitchFamily="18" charset="0"/>
                <a:cs typeface="Times New Roman" panose="02020603050405020304" pitchFamily="18" charset="0"/>
              </a:rPr>
              <a:t>«</a:t>
            </a:r>
            <a:r>
              <a:rPr lang="ru-RU" dirty="0" err="1">
                <a:latin typeface="Times New Roman" panose="02020603050405020304" pitchFamily="18" charset="0"/>
                <a:cs typeface="Times New Roman" panose="02020603050405020304" pitchFamily="18" charset="0"/>
              </a:rPr>
              <a:t>Клиника-диагностикалық орталық жабдықтарын қолдау жобасы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аясында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материалдық көмек көрсетті</a:t>
            </a:r>
            <a:r>
              <a:rPr lang="ru-RU" dirty="0">
                <a:latin typeface="Times New Roman" panose="02020603050405020304" pitchFamily="18" charset="0"/>
                <a:cs typeface="Times New Roman" panose="02020603050405020304" pitchFamily="18" charset="0"/>
              </a:rPr>
              <a:t>. </a:t>
            </a:r>
          </a:p>
        </p:txBody>
      </p:sp>
      <p:pic>
        <p:nvPicPr>
          <p:cNvPr id="2050" name="Picture 2" descr="https://sp-ao.shortpixel.ai/client/q_glossy,ret_img,w_300,h_200/https:/ayu.edu.kz/wp-content/uploads/2021/11/0c3a9962-1-300x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052" y="3093397"/>
            <a:ext cx="3433779" cy="172856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sp-ao.shortpixel.ai/client/q_glossy,ret_img,w_300,h_200/https:/ayu.edu.kz/wp-content/uploads/2021/11/0c3a0070-1-300x2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2476" y="3093397"/>
            <a:ext cx="3503856" cy="172856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sp-ao.shortpixel.ai/client/q_glossy,ret_img,w_300,h_200/https:/ayu.edu.kz/wp-content/uploads/2021/11/0c3a1169-1-300x2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6053" y="4948263"/>
            <a:ext cx="3433778" cy="172856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sp-ao.shortpixel.ai/client/q_glossy,ret_img,w_300,h_200/https:/ayu.edu.kz/wp-content/uploads/2021/11/0c3a1145-300x2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2476" y="4948263"/>
            <a:ext cx="3503856" cy="1728569"/>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95873" y="1019974"/>
            <a:ext cx="8893206" cy="830997"/>
          </a:xfrm>
          <a:prstGeom prst="rect">
            <a:avLst/>
          </a:prstGeom>
        </p:spPr>
        <p:txBody>
          <a:bodyPr wrap="square">
            <a:spAutoFit/>
          </a:bodyPr>
          <a:lstStyle/>
          <a:p>
            <a:pPr algn="ctr"/>
            <a:r>
              <a:rPr lang="ru-RU" sz="2400" b="1" dirty="0">
                <a:solidFill>
                  <a:srgbClr val="002060"/>
                </a:solidFill>
                <a:latin typeface="Times New Roman" panose="02020603050405020304" pitchFamily="18" charset="0"/>
                <a:cs typeface="Times New Roman" panose="02020603050405020304" pitchFamily="18" charset="0"/>
              </a:rPr>
              <a:t>КЛИНИКА-ДИАГНОСТИКАЛЫҚ ОРТАЛЫҚ ЗАМАНАУИ ҚҰРАЛ-ЖАБДЫҚТАРМЕН ТОЛЫҚТЫ</a:t>
            </a:r>
          </a:p>
        </p:txBody>
      </p:sp>
    </p:spTree>
    <p:extLst>
      <p:ext uri="{BB962C8B-B14F-4D97-AF65-F5344CB8AC3E}">
        <p14:creationId xmlns:p14="http://schemas.microsoft.com/office/powerpoint/2010/main" val="1917454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17250" y="1283259"/>
            <a:ext cx="7858339" cy="2308324"/>
          </a:xfrm>
          <a:prstGeom prst="rect">
            <a:avLst/>
          </a:prstGeom>
        </p:spPr>
        <p:txBody>
          <a:bodyPr wrap="square">
            <a:spAutoFit/>
          </a:bodyPr>
          <a:lstStyle/>
          <a:p>
            <a:pPr algn="ctr"/>
            <a:r>
              <a:rPr lang="ru-RU" sz="2400" dirty="0" err="1">
                <a:latin typeface="Times New Roman" panose="02020603050405020304" pitchFamily="18" charset="0"/>
                <a:cs typeface="Times New Roman" panose="02020603050405020304" pitchFamily="18" charset="0"/>
              </a:rPr>
              <a:t>Германияның</a:t>
            </a:r>
            <a:r>
              <a:rPr lang="ru-RU" sz="2400" dirty="0">
                <a:latin typeface="Times New Roman" panose="02020603050405020304" pitchFamily="18" charset="0"/>
                <a:cs typeface="Times New Roman" panose="02020603050405020304" pitchFamily="18" charset="0"/>
              </a:rPr>
              <a:t> 3</a:t>
            </a:r>
            <a:r>
              <a:rPr lang="en-US" sz="2400" dirty="0">
                <a:latin typeface="Times New Roman" panose="02020603050405020304" pitchFamily="18" charset="0"/>
                <a:cs typeface="Times New Roman" panose="02020603050405020304" pitchFamily="18" charset="0"/>
              </a:rPr>
              <a:t>B Scientific (3</a:t>
            </a:r>
            <a:r>
              <a:rPr lang="ru-RU" sz="2400" dirty="0">
                <a:latin typeface="Times New Roman" panose="02020603050405020304" pitchFamily="18" charset="0"/>
                <a:cs typeface="Times New Roman" panose="02020603050405020304" pitchFamily="18" charset="0"/>
              </a:rPr>
              <a:t>Б </a:t>
            </a:r>
            <a:r>
              <a:rPr lang="ru-RU" sz="2400" dirty="0" err="1">
                <a:latin typeface="Times New Roman" panose="02020603050405020304" pitchFamily="18" charset="0"/>
                <a:cs typeface="Times New Roman" panose="02020603050405020304" pitchFamily="18" charset="0"/>
              </a:rPr>
              <a:t>Сайнтифик</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халықаралық</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компаниялар</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тобы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өндірген</a:t>
            </a:r>
            <a:r>
              <a:rPr lang="ru-RU" sz="2400" dirty="0">
                <a:latin typeface="Times New Roman" panose="02020603050405020304" pitchFamily="18" charset="0"/>
                <a:cs typeface="Times New Roman" panose="02020603050405020304" pitchFamily="18" charset="0"/>
              </a:rPr>
              <a:t> 91 дана препарат </a:t>
            </a:r>
            <a:r>
              <a:rPr lang="ru-RU" sz="2400" dirty="0" err="1">
                <a:latin typeface="Times New Roman" panose="02020603050405020304" pitchFamily="18" charset="0"/>
                <a:cs typeface="Times New Roman" panose="02020603050405020304" pitchFamily="18" charset="0"/>
              </a:rPr>
              <a:t>Түрік</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ынтымақтастық</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және</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үйлестіру</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агенттігінің</a:t>
            </a:r>
            <a:r>
              <a:rPr lang="ru-RU"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TİKA) </a:t>
            </a:r>
            <a:r>
              <a:rPr lang="ru-RU" sz="2400" dirty="0" err="1">
                <a:latin typeface="Times New Roman" panose="02020603050405020304" pitchFamily="18" charset="0"/>
                <a:cs typeface="Times New Roman" panose="02020603050405020304" pitchFamily="18" charset="0"/>
              </a:rPr>
              <a:t>демеушілігімен</a:t>
            </a:r>
            <a:r>
              <a:rPr lang="en-US" sz="2400" dirty="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Медицина </a:t>
            </a:r>
            <a:r>
              <a:rPr lang="ru-RU" sz="2400" dirty="0" err="1">
                <a:latin typeface="Times New Roman" panose="02020603050405020304" pitchFamily="18" charset="0"/>
                <a:cs typeface="Times New Roman" panose="02020603050405020304" pitchFamily="18" charset="0"/>
              </a:rPr>
              <a:t>факультетінің</a:t>
            </a:r>
            <a:r>
              <a:rPr lang="ru-RU" sz="2400" dirty="0">
                <a:latin typeface="Times New Roman" panose="02020603050405020304" pitchFamily="18" charset="0"/>
                <a:cs typeface="Times New Roman" panose="02020603050405020304" pitchFamily="18" charset="0"/>
              </a:rPr>
              <a:t> «Адам </a:t>
            </a:r>
            <a:r>
              <a:rPr lang="ru-RU" sz="2400" dirty="0" err="1">
                <a:latin typeface="Times New Roman" panose="02020603050405020304" pitchFamily="18" charset="0"/>
                <a:cs typeface="Times New Roman" panose="02020603050405020304" pitchFamily="18" charset="0"/>
              </a:rPr>
              <a:t>морфологиясы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және</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физиологиясы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кафедрасы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анатомиялық</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жаңа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препараттармен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толықты</a:t>
            </a:r>
            <a:endParaRPr lang="ru-RU" sz="2400" dirty="0">
              <a:latin typeface="Times New Roman" panose="02020603050405020304" pitchFamily="18" charset="0"/>
              <a:cs typeface="Times New Roman" panose="02020603050405020304" pitchFamily="18" charset="0"/>
            </a:endParaRPr>
          </a:p>
        </p:txBody>
      </p:sp>
      <p:pic>
        <p:nvPicPr>
          <p:cNvPr id="3074" name="Picture 2" descr="C:\Users\ПК\Desktop\8-1-scal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8819" y="3828505"/>
            <a:ext cx="3936479" cy="26248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5" name="Picture 3" descr="C:\Users\ПК\Desktop\5-4-scal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609" y="3828505"/>
            <a:ext cx="3912608" cy="26089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0873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4644544"/>
            <a:ext cx="3709076" cy="2168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4348" y="1866218"/>
            <a:ext cx="3222027" cy="1922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4658976"/>
            <a:ext cx="3493622" cy="215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67544" y="3729806"/>
            <a:ext cx="8533611" cy="923330"/>
          </a:xfrm>
          <a:prstGeom prst="rect">
            <a:avLst/>
          </a:prstGeom>
        </p:spPr>
        <p:txBody>
          <a:bodyPr wrap="square">
            <a:spAutoFit/>
          </a:bodyPr>
          <a:lstStyle/>
          <a:p>
            <a:pPr algn="ctr"/>
            <a:r>
              <a:rPr lang="ru-RU" dirty="0" err="1">
                <a:latin typeface="Times New Roman" panose="02020603050405020304" pitchFamily="18" charset="0"/>
                <a:cs typeface="Times New Roman" panose="02020603050405020304" pitchFamily="18" charset="0"/>
              </a:rPr>
              <a:t>Түркияның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Ыстамбул</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қаласындағы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Мармара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Истиние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Жеррахпаша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университеттік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клиникаларында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Анкарадағы</a:t>
            </a:r>
            <a:r>
              <a:rPr lang="ru-RU" dirty="0">
                <a:latin typeface="Times New Roman" panose="02020603050405020304" pitchFamily="18" charset="0"/>
                <a:cs typeface="Times New Roman" panose="02020603050405020304" pitchFamily="18" charset="0"/>
              </a:rPr>
              <a:t> Гази </a:t>
            </a:r>
            <a:r>
              <a:rPr lang="ru-RU" dirty="0" err="1">
                <a:latin typeface="Times New Roman" panose="02020603050405020304" pitchFamily="18" charset="0"/>
                <a:cs typeface="Times New Roman" panose="02020603050405020304" pitchFamily="18" charset="0"/>
              </a:rPr>
              <a:t>университетінің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клиникасында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Түркістан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облысының</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10</a:t>
            </a:r>
            <a:r>
              <a:rPr lang="kk-KZ" dirty="0">
                <a:latin typeface="Times New Roman" panose="02020603050405020304" pitchFamily="18" charset="0"/>
                <a:cs typeface="Times New Roman" panose="02020603050405020304" pitchFamily="18" charset="0"/>
              </a:rPr>
              <a:t>8</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дәрігерлерінің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екі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апталық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біліктілікті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арттыру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курсынан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өтті</a:t>
            </a:r>
            <a:r>
              <a:rPr lang="ru-RU" dirty="0">
                <a:latin typeface="Times New Roman" panose="02020603050405020304" pitchFamily="18" charset="0"/>
                <a:cs typeface="Times New Roman" panose="02020603050405020304" pitchFamily="18" charset="0"/>
              </a:rPr>
              <a:t>.</a:t>
            </a:r>
          </a:p>
        </p:txBody>
      </p:sp>
      <p:sp>
        <p:nvSpPr>
          <p:cNvPr id="7" name="Прямоугольник 6"/>
          <p:cNvSpPr/>
          <p:nvPr/>
        </p:nvSpPr>
        <p:spPr>
          <a:xfrm>
            <a:off x="287524" y="915002"/>
            <a:ext cx="8568952" cy="923330"/>
          </a:xfrm>
          <a:prstGeom prst="rect">
            <a:avLst/>
          </a:prstGeom>
        </p:spPr>
        <p:txBody>
          <a:bodyPr wrap="square">
            <a:spAutoFit/>
          </a:bodyPr>
          <a:lstStyle/>
          <a:p>
            <a:pPr algn="ctr"/>
            <a:r>
              <a:rPr lang="kk-KZ" spc="-1" dirty="0">
                <a:latin typeface="Times New Roman" pitchFamily="18" charset="0"/>
                <a:cs typeface="Times New Roman" pitchFamily="18" charset="0"/>
              </a:rPr>
              <a:t>Түркия Республикасынан келген профессорлар </a:t>
            </a:r>
            <a:r>
              <a:rPr lang="ru-RU" spc="-1" dirty="0">
                <a:latin typeface="Times New Roman" pitchFamily="18" charset="0"/>
                <a:cs typeface="Times New Roman" pitchFamily="18" charset="0"/>
              </a:rPr>
              <a:t>«</a:t>
            </a:r>
            <a:r>
              <a:rPr lang="kk-KZ" spc="-1" dirty="0">
                <a:latin typeface="Times New Roman" pitchFamily="18" charset="0"/>
                <a:cs typeface="Times New Roman" pitchFamily="18" charset="0"/>
              </a:rPr>
              <a:t>Анадолыдан Атажұртқа</a:t>
            </a:r>
            <a:r>
              <a:rPr lang="tr-TR" spc="-1" dirty="0">
                <a:latin typeface="Times New Roman" pitchFamily="18" charset="0"/>
                <a:cs typeface="Times New Roman" pitchFamily="18" charset="0"/>
              </a:rPr>
              <a:t> </a:t>
            </a:r>
            <a:r>
              <a:rPr lang="kk-KZ" spc="-1" dirty="0">
                <a:latin typeface="Times New Roman" pitchFamily="18" charset="0"/>
                <a:cs typeface="Times New Roman" pitchFamily="18" charset="0"/>
              </a:rPr>
              <a:t>денсаулық көпірі» жобасы аясында университетіміздің медицина факультетінде сабақтар беріп, семинарлар өткізіп, оталар жасады.  </a:t>
            </a:r>
            <a:endParaRPr lang="ru-RU" dirty="0"/>
          </a:p>
        </p:txBody>
      </p:sp>
      <p:pic>
        <p:nvPicPr>
          <p:cNvPr id="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08" y="1841252"/>
            <a:ext cx="3349606" cy="1965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0681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Рисунок 31" descr="C:\Users\User\Desktop\45cec013-8015-4905-bf05-c10a4a48a6b4-300x200 — копия.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88470" y="1052736"/>
            <a:ext cx="1304009" cy="1354825"/>
          </a:xfrm>
          <a:prstGeom prst="rect">
            <a:avLst/>
          </a:prstGeom>
          <a:noFill/>
          <a:ln>
            <a:noFill/>
          </a:ln>
        </p:spPr>
      </p:pic>
      <p:pic>
        <p:nvPicPr>
          <p:cNvPr id="33" name="Рисунок 32" descr="C:\Users\User\Desktop\dsc0465-300x200.jpg"/>
          <p:cNvPicPr/>
          <p:nvPr/>
        </p:nvPicPr>
        <p:blipFill>
          <a:blip r:embed="rId3">
            <a:extLst>
              <a:ext uri="{28A0092B-C50C-407E-A947-70E740481C1C}">
                <a14:useLocalDpi xmlns:a14="http://schemas.microsoft.com/office/drawing/2010/main" val="0"/>
              </a:ext>
            </a:extLst>
          </a:blip>
          <a:srcRect/>
          <a:stretch>
            <a:fillRect/>
          </a:stretch>
        </p:blipFill>
        <p:spPr bwMode="auto">
          <a:xfrm>
            <a:off x="1475656" y="3573016"/>
            <a:ext cx="2304256" cy="1587235"/>
          </a:xfrm>
          <a:prstGeom prst="rect">
            <a:avLst/>
          </a:prstGeom>
          <a:noFill/>
          <a:ln>
            <a:noFill/>
          </a:ln>
        </p:spPr>
      </p:pic>
      <p:pic>
        <p:nvPicPr>
          <p:cNvPr id="34" name="Рисунок 33" descr="C:\Users\User\Desktop\d8643289-f9c5-4237-b3e4-04f9eca4b5c6-300x200.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2869" y="3573016"/>
            <a:ext cx="2221459" cy="1587235"/>
          </a:xfrm>
          <a:prstGeom prst="rect">
            <a:avLst/>
          </a:prstGeom>
          <a:noFill/>
          <a:ln>
            <a:noFill/>
          </a:ln>
        </p:spPr>
      </p:pic>
      <p:pic>
        <p:nvPicPr>
          <p:cNvPr id="35" name="Рисунок 34" descr="C:\Users\User\Desktop\7ed5893a-7708-4733-8add-6b6286f5acaa-300x200.jpeg"/>
          <p:cNvPicPr/>
          <p:nvPr/>
        </p:nvPicPr>
        <p:blipFill rotWithShape="1">
          <a:blip r:embed="rId5">
            <a:extLst>
              <a:ext uri="{28A0092B-C50C-407E-A947-70E740481C1C}">
                <a14:useLocalDpi xmlns:a14="http://schemas.microsoft.com/office/drawing/2010/main" val="0"/>
              </a:ext>
            </a:extLst>
          </a:blip>
          <a:srcRect b="22098"/>
          <a:stretch/>
        </p:blipFill>
        <p:spPr bwMode="auto">
          <a:xfrm>
            <a:off x="2339752" y="5297350"/>
            <a:ext cx="2232248" cy="1444018"/>
          </a:xfrm>
          <a:prstGeom prst="rect">
            <a:avLst/>
          </a:prstGeom>
          <a:noFill/>
          <a:ln>
            <a:noFill/>
          </a:ln>
        </p:spPr>
      </p:pic>
      <p:pic>
        <p:nvPicPr>
          <p:cNvPr id="39" name="Рисунок 38" descr="C:\Users\User\Desktop\3-300x200.jpeg"/>
          <p:cNvPicPr/>
          <p:nvPr/>
        </p:nvPicPr>
        <p:blipFill>
          <a:blip r:embed="rId6">
            <a:extLst>
              <a:ext uri="{28A0092B-C50C-407E-A947-70E740481C1C}">
                <a14:useLocalDpi xmlns:a14="http://schemas.microsoft.com/office/drawing/2010/main" val="0"/>
              </a:ext>
            </a:extLst>
          </a:blip>
          <a:srcRect/>
          <a:stretch>
            <a:fillRect/>
          </a:stretch>
        </p:blipFill>
        <p:spPr bwMode="auto">
          <a:xfrm>
            <a:off x="7588469" y="3884240"/>
            <a:ext cx="1304009" cy="1276011"/>
          </a:xfrm>
          <a:prstGeom prst="rect">
            <a:avLst/>
          </a:prstGeom>
          <a:noFill/>
          <a:ln>
            <a:noFill/>
          </a:ln>
        </p:spPr>
      </p:pic>
      <p:pic>
        <p:nvPicPr>
          <p:cNvPr id="40" name="Рисунок 39" descr="C:\Users\User\Desktop\88376ccf-5c1a-4544-aa75-d37df60be300-225x300.jpg"/>
          <p:cNvPicPr/>
          <p:nvPr/>
        </p:nvPicPr>
        <p:blipFill>
          <a:blip r:embed="rId7">
            <a:extLst>
              <a:ext uri="{28A0092B-C50C-407E-A947-70E740481C1C}">
                <a14:useLocalDpi xmlns:a14="http://schemas.microsoft.com/office/drawing/2010/main" val="0"/>
              </a:ext>
            </a:extLst>
          </a:blip>
          <a:srcRect/>
          <a:stretch>
            <a:fillRect/>
          </a:stretch>
        </p:blipFill>
        <p:spPr bwMode="auto">
          <a:xfrm>
            <a:off x="229212" y="3957047"/>
            <a:ext cx="1197334" cy="1203204"/>
          </a:xfrm>
          <a:prstGeom prst="rect">
            <a:avLst/>
          </a:prstGeom>
          <a:noFill/>
          <a:ln>
            <a:noFill/>
          </a:ln>
        </p:spPr>
      </p:pic>
      <p:pic>
        <p:nvPicPr>
          <p:cNvPr id="51" name="Рисунок 50" descr="C:\Users\User\Desktop\1-4-1-300x200.jpg"/>
          <p:cNvPicPr/>
          <p:nvPr/>
        </p:nvPicPr>
        <p:blipFill rotWithShape="1">
          <a:blip r:embed="rId8">
            <a:extLst>
              <a:ext uri="{28A0092B-C50C-407E-A947-70E740481C1C}">
                <a14:useLocalDpi xmlns:a14="http://schemas.microsoft.com/office/drawing/2010/main" val="0"/>
              </a:ext>
            </a:extLst>
          </a:blip>
          <a:srcRect l="9880" r="13597"/>
          <a:stretch/>
        </p:blipFill>
        <p:spPr bwMode="auto">
          <a:xfrm>
            <a:off x="229212" y="5297310"/>
            <a:ext cx="2019432" cy="1447164"/>
          </a:xfrm>
          <a:prstGeom prst="rect">
            <a:avLst/>
          </a:prstGeom>
          <a:noFill/>
          <a:ln>
            <a:noFill/>
          </a:ln>
        </p:spPr>
      </p:pic>
      <p:pic>
        <p:nvPicPr>
          <p:cNvPr id="1026" name="Picture 2" descr="C:\Users\AYU001\Desktop\АМАН МАДИНА.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6210"/>
          <a:stretch/>
        </p:blipFill>
        <p:spPr bwMode="auto">
          <a:xfrm>
            <a:off x="6948264" y="5297310"/>
            <a:ext cx="1936612" cy="1412392"/>
          </a:xfrm>
          <a:prstGeom prst="rect">
            <a:avLst/>
          </a:prstGeom>
          <a:noFill/>
          <a:extLst>
            <a:ext uri="{909E8E84-426E-40DD-AFC4-6F175D3DCCD1}">
              <a14:hiddenFill xmlns:a14="http://schemas.microsoft.com/office/drawing/2010/main">
                <a:solidFill>
                  <a:srgbClr val="FFFFFF"/>
                </a:solidFill>
              </a14:hiddenFill>
            </a:ext>
          </a:extLst>
        </p:spPr>
      </p:pic>
      <p:pic>
        <p:nvPicPr>
          <p:cNvPr id="53" name="Рисунок 52" descr="C:\Users\User\Downloads\WhatsApp Image 2021-11-02 at 16.27.45.jpe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9212" y="2459504"/>
            <a:ext cx="1197334" cy="1365495"/>
          </a:xfrm>
          <a:prstGeom prst="rect">
            <a:avLst/>
          </a:prstGeom>
          <a:noFill/>
          <a:ln>
            <a:noFill/>
          </a:ln>
        </p:spPr>
      </p:pic>
      <p:pic>
        <p:nvPicPr>
          <p:cNvPr id="56" name="Рисунок 55" descr="C:\Users\User\Desktop\5b552509-1aef-4d05-96e0-28f164321b1a-225x300.jpg"/>
          <p:cNvPicPr/>
          <p:nvPr/>
        </p:nvPicPr>
        <p:blipFill>
          <a:blip r:embed="rId11">
            <a:extLst>
              <a:ext uri="{28A0092B-C50C-407E-A947-70E740481C1C}">
                <a14:useLocalDpi xmlns:a14="http://schemas.microsoft.com/office/drawing/2010/main" val="0"/>
              </a:ext>
            </a:extLst>
          </a:blip>
          <a:srcRect/>
          <a:stretch>
            <a:fillRect/>
          </a:stretch>
        </p:blipFill>
        <p:spPr bwMode="auto">
          <a:xfrm>
            <a:off x="234952" y="1052736"/>
            <a:ext cx="1191594" cy="1354825"/>
          </a:xfrm>
          <a:prstGeom prst="rect">
            <a:avLst/>
          </a:prstGeom>
          <a:noFill/>
          <a:ln>
            <a:noFill/>
          </a:ln>
        </p:spPr>
      </p:pic>
      <p:pic>
        <p:nvPicPr>
          <p:cNvPr id="57" name="Рисунок 56" descr="C:\Users\User\Desktop\26f313ea-6049-466f-86f9-41becf832985-225x300.jpg"/>
          <p:cNvPicPr/>
          <p:nvPr/>
        </p:nvPicPr>
        <p:blipFill>
          <a:blip r:embed="rId12">
            <a:extLst>
              <a:ext uri="{28A0092B-C50C-407E-A947-70E740481C1C}">
                <a14:useLocalDpi xmlns:a14="http://schemas.microsoft.com/office/drawing/2010/main" val="0"/>
              </a:ext>
            </a:extLst>
          </a:blip>
          <a:srcRect/>
          <a:stretch>
            <a:fillRect/>
          </a:stretch>
        </p:blipFill>
        <p:spPr bwMode="auto">
          <a:xfrm>
            <a:off x="7588469" y="2459504"/>
            <a:ext cx="1304009" cy="1329537"/>
          </a:xfrm>
          <a:prstGeom prst="rect">
            <a:avLst/>
          </a:prstGeom>
          <a:noFill/>
          <a:ln>
            <a:noFill/>
          </a:ln>
        </p:spPr>
      </p:pic>
      <p:pic>
        <p:nvPicPr>
          <p:cNvPr id="61" name="Рисунок 60" descr="C:\Users\User\Desktop\2-11-300x200.jpg"/>
          <p:cNvPicPr/>
          <p:nvPr/>
        </p:nvPicPr>
        <p:blipFill>
          <a:blip r:embed="rId13">
            <a:extLst>
              <a:ext uri="{28A0092B-C50C-407E-A947-70E740481C1C}">
                <a14:useLocalDpi xmlns:a14="http://schemas.microsoft.com/office/drawing/2010/main" val="0"/>
              </a:ext>
            </a:extLst>
          </a:blip>
          <a:srcRect/>
          <a:stretch>
            <a:fillRect/>
          </a:stretch>
        </p:blipFill>
        <p:spPr bwMode="auto">
          <a:xfrm>
            <a:off x="4716016" y="5301208"/>
            <a:ext cx="2043156" cy="1443266"/>
          </a:xfrm>
          <a:prstGeom prst="rect">
            <a:avLst/>
          </a:prstGeom>
          <a:noFill/>
          <a:ln>
            <a:noFill/>
          </a:ln>
        </p:spPr>
      </p:pic>
      <p:sp>
        <p:nvSpPr>
          <p:cNvPr id="3" name="Прямоугольник 2"/>
          <p:cNvSpPr/>
          <p:nvPr/>
        </p:nvSpPr>
        <p:spPr>
          <a:xfrm>
            <a:off x="1596778" y="2117139"/>
            <a:ext cx="5929354" cy="923330"/>
          </a:xfrm>
          <a:prstGeom prst="rect">
            <a:avLst/>
          </a:prstGeom>
          <a:solidFill>
            <a:schemeClr val="bg1"/>
          </a:solidFill>
        </p:spPr>
        <p:txBody>
          <a:bodyPr wrap="square">
            <a:spAutoFit/>
          </a:bodyPr>
          <a:lstStyle/>
          <a:p>
            <a:pPr algn="ctr"/>
            <a:r>
              <a:rPr lang="ru-RU" dirty="0" err="1">
                <a:latin typeface="Times New Roman" panose="02020603050405020304" pitchFamily="18" charset="0"/>
                <a:cs typeface="Times New Roman" panose="02020603050405020304" pitchFamily="18" charset="0"/>
              </a:rPr>
              <a:t>Әлем</a:t>
            </a:r>
            <a:r>
              <a:rPr lang="ru-RU" dirty="0">
                <a:latin typeface="Times New Roman" panose="02020603050405020304" pitchFamily="18" charset="0"/>
                <a:cs typeface="Times New Roman" panose="02020603050405020304" pitchFamily="18" charset="0"/>
              </a:rPr>
              <a:t> Чемпионаты</a:t>
            </a:r>
            <a:r>
              <a:rPr lang="kk-KZ"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16</a:t>
            </a:r>
            <a:r>
              <a:rPr lang="kk-KZ"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Азия Чемпионаты</a:t>
            </a:r>
            <a:r>
              <a:rPr lang="kk-KZ"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8</a:t>
            </a:r>
            <a:r>
              <a:rPr lang="kk-KZ"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ҚР Чемпионаты</a:t>
            </a:r>
            <a:r>
              <a:rPr lang="kk-KZ"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99</a:t>
            </a:r>
            <a:r>
              <a:rPr lang="kk-KZ"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Халықаралық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жарыстар</a:t>
            </a:r>
            <a:r>
              <a:rPr lang="kk-KZ"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34</a:t>
            </a:r>
            <a:r>
              <a:rPr lang="kk-KZ"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Қазақстан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студенттер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лигасы</a:t>
            </a:r>
            <a:r>
              <a:rPr lang="kk-KZ"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30</a:t>
            </a:r>
            <a:r>
              <a:rPr lang="kk-KZ"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Республикалық</a:t>
            </a:r>
            <a:r>
              <a:rPr lang="ru-RU" dirty="0">
                <a:latin typeface="Times New Roman" panose="02020603050405020304" pitchFamily="18" charset="0"/>
                <a:cs typeface="Times New Roman" panose="02020603050405020304" pitchFamily="18" charset="0"/>
              </a:rPr>
              <a:t> турнир </a:t>
            </a:r>
            <a:r>
              <a:rPr lang="kk-KZ"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30</a:t>
            </a:r>
            <a:r>
              <a:rPr lang="kk-KZ"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pic>
        <p:nvPicPr>
          <p:cNvPr id="4" name="Picture 2" descr="https://sp-ao.shortpixel.ai/client/q_glossy,ret_img,w_225,h_300/https:/ayu.edu.kz/wp-content/uploads/2022/01/01-5-225x300.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08673" y="3573015"/>
            <a:ext cx="1305564" cy="15864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3FB2CECB-C827-CC1A-8B2F-54EA6B01F149}"/>
              </a:ext>
            </a:extLst>
          </p:cNvPr>
          <p:cNvSpPr txBox="1"/>
          <p:nvPr/>
        </p:nvSpPr>
        <p:spPr>
          <a:xfrm>
            <a:off x="1793013" y="1267491"/>
            <a:ext cx="5536884" cy="707886"/>
          </a:xfrm>
          <a:prstGeom prst="rect">
            <a:avLst/>
          </a:prstGeom>
          <a:noFill/>
        </p:spPr>
        <p:txBody>
          <a:bodyPr wrap="square">
            <a:spAutoFit/>
          </a:bodyPr>
          <a:lstStyle/>
          <a:p>
            <a:pPr algn="ctr"/>
            <a:r>
              <a:rPr lang="kk-KZ" sz="2000" b="1" dirty="0">
                <a:solidFill>
                  <a:srgbClr val="002060"/>
                </a:solidFill>
                <a:latin typeface="Times New Roman" pitchFamily="18" charset="0"/>
                <a:cs typeface="Times New Roman" pitchFamily="18" charset="0"/>
              </a:rPr>
              <a:t>СТУДЕНТТЕРДІҢ СПОРТТАҒЫ ЖЕТІСТІКТЕРІ</a:t>
            </a:r>
            <a:endParaRPr lang="ru-RU" sz="20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1719144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0728"/>
            <a:ext cx="9144000" cy="5877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9816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7" y="1183896"/>
            <a:ext cx="8568952" cy="707886"/>
          </a:xfrm>
          <a:prstGeom prst="rect">
            <a:avLst/>
          </a:prstGeom>
          <a:solidFill>
            <a:schemeClr val="bg1"/>
          </a:solidFill>
        </p:spPr>
        <p:txBody>
          <a:bodyPr wrap="square">
            <a:spAutoFit/>
          </a:bodyPr>
          <a:lstStyle/>
          <a:p>
            <a:pPr algn="ctr"/>
            <a:r>
              <a:rPr lang="kk-KZ" sz="2000" b="1" dirty="0">
                <a:solidFill>
                  <a:srgbClr val="002060"/>
                </a:solidFill>
                <a:latin typeface="Times New Roman" panose="02020603050405020304" pitchFamily="18" charset="0"/>
                <a:cs typeface="Times New Roman" panose="02020603050405020304" pitchFamily="18" charset="0"/>
              </a:rPr>
              <a:t>30 ЖЫЛДЫҚҚА 30 ЖОБА АЯСЫНДА УНИВЕРСИТЕТІМІЗГЕ </a:t>
            </a:r>
          </a:p>
          <a:p>
            <a:pPr algn="ctr"/>
            <a:r>
              <a:rPr lang="kk-KZ" sz="2000" b="1" dirty="0">
                <a:solidFill>
                  <a:srgbClr val="002060"/>
                </a:solidFill>
                <a:latin typeface="Times New Roman" panose="02020603050405020304" pitchFamily="18" charset="0"/>
                <a:cs typeface="Times New Roman" panose="02020603050405020304" pitchFamily="18" charset="0"/>
              </a:rPr>
              <a:t>ЖАСАЛҒАН ИНВЕСТИЦИЯЛАР</a:t>
            </a:r>
            <a:r>
              <a:rPr lang="kk-KZ" sz="2000" dirty="0">
                <a:solidFill>
                  <a:srgbClr val="002060"/>
                </a:solidFill>
                <a:latin typeface="Times New Roman" panose="02020603050405020304" pitchFamily="18" charset="0"/>
                <a:cs typeface="Times New Roman" panose="02020603050405020304" pitchFamily="18" charset="0"/>
              </a:rPr>
              <a:t> </a:t>
            </a:r>
            <a:endParaRPr lang="ru-RU" sz="2000" dirty="0">
              <a:solidFill>
                <a:srgbClr val="002060"/>
              </a:solidFill>
              <a:latin typeface="Times New Roman" panose="02020603050405020304" pitchFamily="18" charset="0"/>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4258093460"/>
              </p:ext>
            </p:extLst>
          </p:nvPr>
        </p:nvGraphicFramePr>
        <p:xfrm>
          <a:off x="467545" y="2086335"/>
          <a:ext cx="8424936" cy="3928587"/>
        </p:xfrm>
        <a:graphic>
          <a:graphicData uri="http://schemas.openxmlformats.org/drawingml/2006/table">
            <a:tbl>
              <a:tblPr firstRow="1" firstCol="1" bandRow="1">
                <a:tableStyleId>{7DF18680-E054-41AD-8BC1-D1AEF772440D}</a:tableStyleId>
              </a:tblPr>
              <a:tblGrid>
                <a:gridCol w="2956591">
                  <a:extLst>
                    <a:ext uri="{9D8B030D-6E8A-4147-A177-3AD203B41FA5}">
                      <a16:colId xmlns="" xmlns:a16="http://schemas.microsoft.com/office/drawing/2014/main" val="20000"/>
                    </a:ext>
                  </a:extLst>
                </a:gridCol>
                <a:gridCol w="2471284">
                  <a:extLst>
                    <a:ext uri="{9D8B030D-6E8A-4147-A177-3AD203B41FA5}">
                      <a16:colId xmlns="" xmlns:a16="http://schemas.microsoft.com/office/drawing/2014/main" val="20001"/>
                    </a:ext>
                  </a:extLst>
                </a:gridCol>
                <a:gridCol w="2997061">
                  <a:extLst>
                    <a:ext uri="{9D8B030D-6E8A-4147-A177-3AD203B41FA5}">
                      <a16:colId xmlns="" xmlns:a16="http://schemas.microsoft.com/office/drawing/2014/main" val="20002"/>
                    </a:ext>
                  </a:extLst>
                </a:gridCol>
              </a:tblGrid>
              <a:tr h="235998">
                <a:tc>
                  <a:txBody>
                    <a:bodyPr/>
                    <a:lstStyle/>
                    <a:p>
                      <a:pPr algn="ctr">
                        <a:lnSpc>
                          <a:spcPct val="107000"/>
                        </a:lnSpc>
                        <a:spcAft>
                          <a:spcPts val="0"/>
                        </a:spcAft>
                      </a:pPr>
                      <a:r>
                        <a:rPr lang="kk-KZ" sz="1400" dirty="0">
                          <a:effectLst/>
                          <a:latin typeface="Times New Roman" panose="02020603050405020304" pitchFamily="18" charset="0"/>
                          <a:cs typeface="Times New Roman" panose="02020603050405020304" pitchFamily="18" charset="0"/>
                        </a:rPr>
                        <a:t>Жоба</a:t>
                      </a:r>
                      <a:endParaRPr lang="ru-RU" sz="1400" dirty="0">
                        <a:effectLst/>
                        <a:latin typeface="Times New Roman" panose="02020603050405020304" pitchFamily="18" charset="0"/>
                        <a:ea typeface="Calibri"/>
                        <a:cs typeface="Times New Roman" panose="02020603050405020304" pitchFamily="18" charset="0"/>
                      </a:endParaRPr>
                    </a:p>
                  </a:txBody>
                  <a:tcPr marL="63938" marR="63938" marT="0" marB="0">
                    <a:cell3D prstMaterial="dkEdge">
                      <a:bevel/>
                      <a:lightRig rig="flood" dir="t"/>
                    </a:cell3D>
                  </a:tcPr>
                </a:tc>
                <a:tc>
                  <a:txBody>
                    <a:bodyPr/>
                    <a:lstStyle/>
                    <a:p>
                      <a:pPr algn="ctr">
                        <a:lnSpc>
                          <a:spcPct val="107000"/>
                        </a:lnSpc>
                        <a:spcAft>
                          <a:spcPts val="0"/>
                        </a:spcAft>
                      </a:pPr>
                      <a:r>
                        <a:rPr lang="kk-KZ" sz="1400">
                          <a:effectLst/>
                          <a:latin typeface="Times New Roman" panose="02020603050405020304" pitchFamily="18" charset="0"/>
                          <a:cs typeface="Times New Roman" panose="02020603050405020304" pitchFamily="18" charset="0"/>
                        </a:rPr>
                        <a:t>Қаржы</a:t>
                      </a:r>
                      <a:endParaRPr lang="ru-RU" sz="1400">
                        <a:effectLst/>
                        <a:latin typeface="Times New Roman" panose="02020603050405020304" pitchFamily="18" charset="0"/>
                        <a:ea typeface="Calibri"/>
                        <a:cs typeface="Times New Roman" panose="02020603050405020304" pitchFamily="18" charset="0"/>
                      </a:endParaRPr>
                    </a:p>
                  </a:txBody>
                  <a:tcPr marL="63938" marR="63938" marT="0" marB="0">
                    <a:cell3D prstMaterial="dkEdge">
                      <a:bevel/>
                      <a:lightRig rig="flood" dir="t"/>
                    </a:cell3D>
                  </a:tcPr>
                </a:tc>
                <a:tc>
                  <a:txBody>
                    <a:bodyPr/>
                    <a:lstStyle/>
                    <a:p>
                      <a:pPr algn="ctr">
                        <a:lnSpc>
                          <a:spcPct val="107000"/>
                        </a:lnSpc>
                        <a:spcAft>
                          <a:spcPts val="0"/>
                        </a:spcAft>
                      </a:pPr>
                      <a:r>
                        <a:rPr lang="kk-KZ" sz="1400">
                          <a:effectLst/>
                          <a:latin typeface="Times New Roman" panose="02020603050405020304" pitchFamily="18" charset="0"/>
                          <a:cs typeface="Times New Roman" panose="02020603050405020304" pitchFamily="18" charset="0"/>
                        </a:rPr>
                        <a:t>Жоба демеушісі</a:t>
                      </a:r>
                      <a:endParaRPr lang="ru-RU" sz="1400">
                        <a:effectLst/>
                        <a:latin typeface="Times New Roman" panose="02020603050405020304" pitchFamily="18" charset="0"/>
                        <a:ea typeface="Calibri"/>
                        <a:cs typeface="Times New Roman" panose="02020603050405020304" pitchFamily="18" charset="0"/>
                      </a:endParaRPr>
                    </a:p>
                  </a:txBody>
                  <a:tcPr marL="63938" marR="63938" marT="0" marB="0">
                    <a:cell3D prstMaterial="dkEdge">
                      <a:bevel/>
                      <a:lightRig rig="flood" dir="t"/>
                    </a:cell3D>
                  </a:tcPr>
                </a:tc>
                <a:extLst>
                  <a:ext uri="{0D108BD9-81ED-4DB2-BD59-A6C34878D82A}">
                    <a16:rowId xmlns="" xmlns:a16="http://schemas.microsoft.com/office/drawing/2014/main" val="10000"/>
                  </a:ext>
                </a:extLst>
              </a:tr>
              <a:tr h="488954">
                <a:tc>
                  <a:txBody>
                    <a:bodyPr/>
                    <a:lstStyle/>
                    <a:p>
                      <a:pPr algn="ctr">
                        <a:lnSpc>
                          <a:spcPct val="107000"/>
                        </a:lnSpc>
                        <a:spcAft>
                          <a:spcPts val="0"/>
                        </a:spcAft>
                      </a:pPr>
                      <a:r>
                        <a:rPr lang="ru-RU" sz="1400" dirty="0" err="1">
                          <a:effectLst/>
                          <a:latin typeface="Times New Roman" panose="02020603050405020304" pitchFamily="18" charset="0"/>
                          <a:cs typeface="Times New Roman" panose="02020603050405020304" pitchFamily="18" charset="0"/>
                        </a:rPr>
                        <a:t>Жалпы</a:t>
                      </a:r>
                      <a:r>
                        <a:rPr lang="ru-RU" sz="1400" dirty="0">
                          <a:effectLst/>
                          <a:latin typeface="Times New Roman" panose="02020603050405020304" pitchFamily="18" charset="0"/>
                          <a:cs typeface="Times New Roman" panose="02020603050405020304" pitchFamily="18" charset="0"/>
                        </a:rPr>
                        <a:t> </a:t>
                      </a:r>
                      <a:r>
                        <a:rPr lang="ru-RU" sz="1400" dirty="0" err="1">
                          <a:effectLst/>
                          <a:latin typeface="Times New Roman" panose="02020603050405020304" pitchFamily="18" charset="0"/>
                          <a:cs typeface="Times New Roman" panose="02020603050405020304" pitchFamily="18" charset="0"/>
                        </a:rPr>
                        <a:t>инвестициялар</a:t>
                      </a:r>
                      <a:endParaRPr lang="ru-RU" sz="1400" dirty="0">
                        <a:effectLst/>
                        <a:latin typeface="Times New Roman" panose="02020603050405020304" pitchFamily="18" charset="0"/>
                        <a:ea typeface="Calibri"/>
                        <a:cs typeface="Times New Roman" panose="02020603050405020304" pitchFamily="18" charset="0"/>
                      </a:endParaRPr>
                    </a:p>
                  </a:txBody>
                  <a:tcPr marL="63938" marR="63938" marT="0" marB="0">
                    <a:cell3D prstMaterial="dkEdge">
                      <a:bevel/>
                      <a:lightRig rig="flood" dir="t"/>
                    </a:cell3D>
                  </a:tcPr>
                </a:tc>
                <a:tc>
                  <a:txBody>
                    <a:bodyPr/>
                    <a:lstStyle/>
                    <a:p>
                      <a:pPr algn="ctr">
                        <a:lnSpc>
                          <a:spcPct val="107000"/>
                        </a:lnSpc>
                        <a:spcAft>
                          <a:spcPts val="0"/>
                        </a:spcAft>
                      </a:pPr>
                      <a:r>
                        <a:rPr lang="ru-RU" sz="1400" dirty="0">
                          <a:effectLst/>
                          <a:latin typeface="Times New Roman" panose="02020603050405020304" pitchFamily="18" charset="0"/>
                          <a:cs typeface="Times New Roman" panose="02020603050405020304" pitchFamily="18" charset="0"/>
                        </a:rPr>
                        <a:t>6 500 000 000</a:t>
                      </a:r>
                      <a:endParaRPr lang="ru-RU" sz="1400" dirty="0">
                        <a:effectLst/>
                        <a:latin typeface="Times New Roman" panose="02020603050405020304" pitchFamily="18" charset="0"/>
                        <a:ea typeface="Calibri"/>
                        <a:cs typeface="Times New Roman" panose="02020603050405020304" pitchFamily="18" charset="0"/>
                      </a:endParaRPr>
                    </a:p>
                  </a:txBody>
                  <a:tcPr marL="63938" marR="63938" marT="0" marB="0">
                    <a:cell3D prstMaterial="dkEdge">
                      <a:bevel/>
                      <a:lightRig rig="flood" dir="t"/>
                    </a:cell3D>
                  </a:tcPr>
                </a:tc>
                <a:tc>
                  <a:txBody>
                    <a:bodyPr/>
                    <a:lstStyle/>
                    <a:p>
                      <a:pPr>
                        <a:lnSpc>
                          <a:spcPct val="107000"/>
                        </a:lnSpc>
                        <a:spcAft>
                          <a:spcPts val="0"/>
                        </a:spcAft>
                      </a:pPr>
                      <a:endParaRPr lang="ru-RU" sz="1400" dirty="0">
                        <a:effectLst/>
                        <a:latin typeface="Times New Roman" panose="02020603050405020304" pitchFamily="18" charset="0"/>
                        <a:ea typeface="Calibri"/>
                        <a:cs typeface="Times New Roman" panose="02020603050405020304" pitchFamily="18" charset="0"/>
                      </a:endParaRPr>
                    </a:p>
                  </a:txBody>
                  <a:tcPr marL="63938" marR="63938" marT="0" marB="0">
                    <a:cell3D prstMaterial="dkEdge">
                      <a:bevel/>
                      <a:lightRig rig="flood" dir="t"/>
                    </a:cell3D>
                  </a:tcPr>
                </a:tc>
                <a:extLst>
                  <a:ext uri="{0D108BD9-81ED-4DB2-BD59-A6C34878D82A}">
                    <a16:rowId xmlns="" xmlns:a16="http://schemas.microsoft.com/office/drawing/2014/main" val="10001"/>
                  </a:ext>
                </a:extLst>
              </a:tr>
              <a:tr h="488954">
                <a:tc rowSpan="5">
                  <a:txBody>
                    <a:bodyPr/>
                    <a:lstStyle/>
                    <a:p>
                      <a:pPr algn="ctr">
                        <a:lnSpc>
                          <a:spcPct val="107000"/>
                        </a:lnSpc>
                        <a:spcAft>
                          <a:spcPts val="0"/>
                        </a:spcAft>
                      </a:pPr>
                      <a:endParaRPr lang="en-US"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endParaRPr lang="en-US"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endParaRPr lang="en-US"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endParaRPr lang="en-US"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kk-KZ" sz="1400" dirty="0">
                          <a:effectLst/>
                          <a:latin typeface="Times New Roman" panose="02020603050405020304" pitchFamily="18" charset="0"/>
                          <a:cs typeface="Times New Roman" panose="02020603050405020304" pitchFamily="18" charset="0"/>
                        </a:rPr>
                        <a:t>«Ана жұрттан ата жұртқа – денсаулық көпірі» жобасы</a:t>
                      </a:r>
                      <a:endParaRPr lang="ru-RU" sz="1400" dirty="0">
                        <a:effectLst/>
                        <a:latin typeface="Times New Roman" panose="02020603050405020304" pitchFamily="18" charset="0"/>
                        <a:ea typeface="Calibri"/>
                        <a:cs typeface="Times New Roman" panose="02020603050405020304" pitchFamily="18" charset="0"/>
                      </a:endParaRPr>
                    </a:p>
                  </a:txBody>
                  <a:tcPr marL="63938" marR="63938" marT="0" marB="0">
                    <a:cell3D prstMaterial="dkEdge">
                      <a:bevel/>
                      <a:lightRig rig="flood" dir="t"/>
                    </a:cell3D>
                  </a:tcPr>
                </a:tc>
                <a:tc>
                  <a:txBody>
                    <a:bodyPr/>
                    <a:lstStyle/>
                    <a:p>
                      <a:pPr algn="ctr">
                        <a:lnSpc>
                          <a:spcPct val="107000"/>
                        </a:lnSpc>
                        <a:spcAft>
                          <a:spcPts val="0"/>
                        </a:spcAft>
                      </a:pPr>
                      <a:r>
                        <a:rPr lang="ru-RU" sz="1400" dirty="0">
                          <a:effectLst/>
                          <a:latin typeface="Times New Roman" panose="02020603050405020304" pitchFamily="18" charset="0"/>
                          <a:cs typeface="Times New Roman" panose="02020603050405020304" pitchFamily="18" charset="0"/>
                        </a:rPr>
                        <a:t>250</a:t>
                      </a:r>
                      <a:r>
                        <a:rPr lang="tr-TR" sz="1400" dirty="0">
                          <a:effectLst/>
                          <a:latin typeface="Times New Roman" panose="02020603050405020304" pitchFamily="18" charset="0"/>
                          <a:cs typeface="Times New Roman" panose="02020603050405020304" pitchFamily="18" charset="0"/>
                        </a:rPr>
                        <a:t>.000 </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kk-KZ" sz="1400" dirty="0">
                          <a:effectLst/>
                          <a:latin typeface="Times New Roman" panose="02020603050405020304" pitchFamily="18" charset="0"/>
                          <a:cs typeface="Times New Roman" panose="02020603050405020304" pitchFamily="18" charset="0"/>
                        </a:rPr>
                        <a:t>АҚШ доллары</a:t>
                      </a:r>
                      <a:endParaRPr lang="ru-RU" sz="1400" dirty="0">
                        <a:effectLst/>
                        <a:latin typeface="Times New Roman" panose="02020603050405020304" pitchFamily="18" charset="0"/>
                        <a:ea typeface="Calibri"/>
                        <a:cs typeface="Times New Roman" panose="02020603050405020304" pitchFamily="18" charset="0"/>
                      </a:endParaRPr>
                    </a:p>
                  </a:txBody>
                  <a:tcPr marL="63938" marR="63938" marT="0" marB="0">
                    <a:cell3D prstMaterial="dkEdge">
                      <a:bevel/>
                      <a:lightRig rig="flood" dir="t"/>
                    </a:cell3D>
                  </a:tcPr>
                </a:tc>
                <a:tc>
                  <a:txBody>
                    <a:bodyPr/>
                    <a:lstStyle/>
                    <a:p>
                      <a:pPr algn="ctr">
                        <a:lnSpc>
                          <a:spcPct val="107000"/>
                        </a:lnSpc>
                        <a:spcAft>
                          <a:spcPts val="0"/>
                        </a:spcAft>
                      </a:pPr>
                      <a:r>
                        <a:rPr lang="tr-TR" sz="1400" dirty="0">
                          <a:effectLst/>
                          <a:latin typeface="Times New Roman" panose="02020603050405020304" pitchFamily="18" charset="0"/>
                          <a:cs typeface="Times New Roman" panose="02020603050405020304" pitchFamily="18" charset="0"/>
                        </a:rPr>
                        <a:t>Түрік ынтымақтастық және үйлестіру агенттігі (TİKA)</a:t>
                      </a:r>
                      <a:endParaRPr lang="ru-RU" sz="1400" dirty="0">
                        <a:effectLst/>
                        <a:latin typeface="Times New Roman" panose="02020603050405020304" pitchFamily="18" charset="0"/>
                        <a:ea typeface="Calibri"/>
                        <a:cs typeface="Times New Roman" panose="02020603050405020304" pitchFamily="18" charset="0"/>
                      </a:endParaRPr>
                    </a:p>
                  </a:txBody>
                  <a:tcPr marL="63938" marR="63938" marT="0" marB="0">
                    <a:cell3D prstMaterial="dkEdge">
                      <a:bevel/>
                      <a:lightRig rig="flood" dir="t"/>
                    </a:cell3D>
                  </a:tcPr>
                </a:tc>
                <a:extLst>
                  <a:ext uri="{0D108BD9-81ED-4DB2-BD59-A6C34878D82A}">
                    <a16:rowId xmlns="" xmlns:a16="http://schemas.microsoft.com/office/drawing/2014/main" val="10003"/>
                  </a:ext>
                </a:extLst>
              </a:tr>
              <a:tr h="488954">
                <a:tc vMerge="1">
                  <a:txBody>
                    <a:bodyPr/>
                    <a:lstStyle/>
                    <a:p>
                      <a:pPr>
                        <a:lnSpc>
                          <a:spcPct val="107000"/>
                        </a:lnSpc>
                        <a:spcAft>
                          <a:spcPts val="0"/>
                        </a:spcAft>
                      </a:pPr>
                      <a:endParaRPr lang="ru-RU" sz="1400" dirty="0">
                        <a:effectLst/>
                        <a:latin typeface="Times New Roman" panose="02020603050405020304" pitchFamily="18" charset="0"/>
                        <a:ea typeface="Calibri"/>
                        <a:cs typeface="Times New Roman" panose="02020603050405020304" pitchFamily="18" charset="0"/>
                      </a:endParaRPr>
                    </a:p>
                  </a:txBody>
                  <a:tcPr marL="63938" marR="63938" marT="0" marB="0"/>
                </a:tc>
                <a:tc>
                  <a:txBody>
                    <a:bodyPr/>
                    <a:lstStyle/>
                    <a:p>
                      <a:pPr algn="ctr">
                        <a:lnSpc>
                          <a:spcPct val="107000"/>
                        </a:lnSpc>
                        <a:spcAft>
                          <a:spcPts val="0"/>
                        </a:spcAft>
                      </a:pPr>
                      <a:r>
                        <a:rPr lang="tr-TR" sz="1400" dirty="0">
                          <a:effectLst/>
                          <a:latin typeface="Times New Roman" panose="02020603050405020304" pitchFamily="18" charset="0"/>
                          <a:cs typeface="Times New Roman" panose="02020603050405020304" pitchFamily="18" charset="0"/>
                        </a:rPr>
                        <a:t>170.000.000 </a:t>
                      </a:r>
                      <a:r>
                        <a:rPr lang="kk-KZ" sz="1400" dirty="0">
                          <a:effectLst/>
                          <a:latin typeface="Times New Roman" panose="02020603050405020304" pitchFamily="18" charset="0"/>
                          <a:cs typeface="Times New Roman" panose="02020603050405020304" pitchFamily="18" charset="0"/>
                        </a:rPr>
                        <a:t>теңге</a:t>
                      </a:r>
                      <a:endParaRPr lang="ru-RU" sz="1400" dirty="0">
                        <a:effectLst/>
                        <a:latin typeface="Times New Roman" panose="02020603050405020304" pitchFamily="18" charset="0"/>
                        <a:ea typeface="Calibri"/>
                        <a:cs typeface="Times New Roman" panose="02020603050405020304" pitchFamily="18" charset="0"/>
                      </a:endParaRPr>
                    </a:p>
                  </a:txBody>
                  <a:tcPr marL="63938" marR="63938" marT="0" marB="0">
                    <a:cell3D prstMaterial="dkEdge">
                      <a:bevel/>
                      <a:lightRig rig="flood" dir="t"/>
                    </a:cell3D>
                  </a:tcPr>
                </a:tc>
                <a:tc>
                  <a:txBody>
                    <a:bodyPr/>
                    <a:lstStyle/>
                    <a:p>
                      <a:pPr algn="ctr">
                        <a:lnSpc>
                          <a:spcPct val="107000"/>
                        </a:lnSpc>
                        <a:spcAft>
                          <a:spcPts val="0"/>
                        </a:spcAft>
                      </a:pPr>
                      <a:r>
                        <a:rPr lang="tr-TR" sz="1400" dirty="0">
                          <a:effectLst/>
                          <a:latin typeface="Times New Roman" panose="02020603050405020304" pitchFamily="18" charset="0"/>
                          <a:cs typeface="Times New Roman" panose="02020603050405020304" pitchFamily="18" charset="0"/>
                        </a:rPr>
                        <a:t>Түрік ынтымақтастық және үйлестіру агенттігі (TİKA)</a:t>
                      </a:r>
                      <a:endParaRPr lang="ru-RU" sz="1400" dirty="0">
                        <a:effectLst/>
                        <a:latin typeface="Times New Roman" panose="02020603050405020304" pitchFamily="18" charset="0"/>
                        <a:ea typeface="Calibri"/>
                        <a:cs typeface="Times New Roman" panose="02020603050405020304" pitchFamily="18" charset="0"/>
                      </a:endParaRPr>
                    </a:p>
                  </a:txBody>
                  <a:tcPr marL="63938" marR="63938" marT="0" marB="0">
                    <a:cell3D prstMaterial="dkEdge">
                      <a:bevel/>
                      <a:lightRig rig="flood" dir="t"/>
                    </a:cell3D>
                  </a:tcPr>
                </a:tc>
                <a:extLst>
                  <a:ext uri="{0D108BD9-81ED-4DB2-BD59-A6C34878D82A}">
                    <a16:rowId xmlns="" xmlns:a16="http://schemas.microsoft.com/office/drawing/2014/main" val="10004"/>
                  </a:ext>
                </a:extLst>
              </a:tr>
              <a:tr h="488954">
                <a:tc vMerge="1">
                  <a:txBody>
                    <a:bodyPr/>
                    <a:lstStyle/>
                    <a:p>
                      <a:pPr>
                        <a:lnSpc>
                          <a:spcPct val="107000"/>
                        </a:lnSpc>
                        <a:spcAft>
                          <a:spcPts val="0"/>
                        </a:spcAft>
                      </a:pPr>
                      <a:endParaRPr lang="ru-RU" sz="1400" dirty="0">
                        <a:effectLst/>
                        <a:latin typeface="Times New Roman" panose="02020603050405020304" pitchFamily="18" charset="0"/>
                        <a:ea typeface="Calibri"/>
                        <a:cs typeface="Times New Roman" panose="02020603050405020304" pitchFamily="18" charset="0"/>
                      </a:endParaRPr>
                    </a:p>
                  </a:txBody>
                  <a:tcPr marL="63938" marR="63938" marT="0" marB="0"/>
                </a:tc>
                <a:tc>
                  <a:txBody>
                    <a:bodyPr/>
                    <a:lstStyle/>
                    <a:p>
                      <a:pPr algn="ctr">
                        <a:lnSpc>
                          <a:spcPct val="107000"/>
                        </a:lnSpc>
                        <a:spcAft>
                          <a:spcPts val="0"/>
                        </a:spcAft>
                      </a:pPr>
                      <a:r>
                        <a:rPr lang="ru-RU" sz="1400" dirty="0">
                          <a:effectLst/>
                          <a:latin typeface="Times New Roman" panose="02020603050405020304" pitchFamily="18" charset="0"/>
                          <a:cs typeface="Times New Roman" panose="02020603050405020304" pitchFamily="18" charset="0"/>
                        </a:rPr>
                        <a:t>400</a:t>
                      </a:r>
                      <a:r>
                        <a:rPr lang="tr-TR" sz="1400" dirty="0">
                          <a:effectLst/>
                          <a:latin typeface="Times New Roman" panose="02020603050405020304" pitchFamily="18" charset="0"/>
                          <a:cs typeface="Times New Roman" panose="02020603050405020304" pitchFamily="18" charset="0"/>
                        </a:rPr>
                        <a:t>.000.000</a:t>
                      </a:r>
                      <a:r>
                        <a:rPr lang="kk-KZ" sz="1400" dirty="0">
                          <a:effectLst/>
                          <a:latin typeface="Times New Roman" panose="02020603050405020304" pitchFamily="18" charset="0"/>
                          <a:cs typeface="Times New Roman" panose="02020603050405020304" pitchFamily="18" charset="0"/>
                        </a:rPr>
                        <a:t> тенге</a:t>
                      </a:r>
                      <a:endParaRPr lang="ru-RU" sz="1400" dirty="0">
                        <a:effectLst/>
                        <a:latin typeface="Times New Roman" panose="02020603050405020304" pitchFamily="18" charset="0"/>
                        <a:ea typeface="Calibri"/>
                        <a:cs typeface="Times New Roman" panose="02020603050405020304" pitchFamily="18" charset="0"/>
                      </a:endParaRPr>
                    </a:p>
                  </a:txBody>
                  <a:tcPr marL="63938" marR="63938" marT="0" marB="0">
                    <a:cell3D prstMaterial="dkEdge">
                      <a:bevel/>
                      <a:lightRig rig="flood" dir="t"/>
                    </a:cell3D>
                  </a:tcPr>
                </a:tc>
                <a:tc>
                  <a:txBody>
                    <a:bodyPr/>
                    <a:lstStyle/>
                    <a:p>
                      <a:pPr algn="ctr">
                        <a:lnSpc>
                          <a:spcPct val="107000"/>
                        </a:lnSpc>
                        <a:spcAft>
                          <a:spcPts val="0"/>
                        </a:spcAft>
                      </a:pPr>
                      <a:r>
                        <a:rPr lang="kk-KZ" sz="1400" dirty="0">
                          <a:effectLst/>
                          <a:latin typeface="Times New Roman" panose="02020603050405020304" pitchFamily="18" charset="0"/>
                          <a:cs typeface="Times New Roman" panose="02020603050405020304" pitchFamily="18" charset="0"/>
                        </a:rPr>
                        <a:t>Түркия Республикасы Денсаулық сақтау министрлігі  </a:t>
                      </a:r>
                      <a:endParaRPr lang="ru-RU" sz="1400" dirty="0">
                        <a:effectLst/>
                        <a:latin typeface="Times New Roman" panose="02020603050405020304" pitchFamily="18" charset="0"/>
                        <a:ea typeface="Calibri"/>
                        <a:cs typeface="Times New Roman" panose="02020603050405020304" pitchFamily="18" charset="0"/>
                      </a:endParaRPr>
                    </a:p>
                  </a:txBody>
                  <a:tcPr marL="63938" marR="63938" marT="0" marB="0">
                    <a:cell3D prstMaterial="dkEdge">
                      <a:bevel/>
                      <a:lightRig rig="flood" dir="t"/>
                    </a:cell3D>
                  </a:tcPr>
                </a:tc>
                <a:extLst>
                  <a:ext uri="{0D108BD9-81ED-4DB2-BD59-A6C34878D82A}">
                    <a16:rowId xmlns="" xmlns:a16="http://schemas.microsoft.com/office/drawing/2014/main" val="10005"/>
                  </a:ext>
                </a:extLst>
              </a:tr>
              <a:tr h="488954">
                <a:tc vMerge="1">
                  <a:txBody>
                    <a:bodyPr/>
                    <a:lstStyle/>
                    <a:p>
                      <a:pPr>
                        <a:lnSpc>
                          <a:spcPct val="107000"/>
                        </a:lnSpc>
                        <a:spcAft>
                          <a:spcPts val="0"/>
                        </a:spcAft>
                      </a:pPr>
                      <a:endParaRPr lang="ru-RU" sz="1400" dirty="0">
                        <a:effectLst/>
                        <a:latin typeface="Times New Roman" panose="02020603050405020304" pitchFamily="18" charset="0"/>
                        <a:ea typeface="Calibri"/>
                        <a:cs typeface="Times New Roman" panose="02020603050405020304" pitchFamily="18" charset="0"/>
                      </a:endParaRPr>
                    </a:p>
                  </a:txBody>
                  <a:tcPr marL="63938" marR="63938" marT="0" marB="0"/>
                </a:tc>
                <a:tc>
                  <a:txBody>
                    <a:bodyPr/>
                    <a:lstStyle/>
                    <a:p>
                      <a:pPr algn="ctr">
                        <a:lnSpc>
                          <a:spcPct val="107000"/>
                        </a:lnSpc>
                        <a:spcAft>
                          <a:spcPts val="0"/>
                        </a:spcAft>
                      </a:pPr>
                      <a:r>
                        <a:rPr lang="tr-TR" sz="1400" dirty="0">
                          <a:effectLst/>
                          <a:latin typeface="Times New Roman" panose="02020603050405020304" pitchFamily="18" charset="0"/>
                          <a:cs typeface="Times New Roman" panose="02020603050405020304" pitchFamily="18" charset="0"/>
                        </a:rPr>
                        <a:t>35.000.000 </a:t>
                      </a:r>
                      <a:r>
                        <a:rPr lang="kk-KZ" sz="1400" dirty="0">
                          <a:effectLst/>
                          <a:latin typeface="Times New Roman" panose="02020603050405020304" pitchFamily="18" charset="0"/>
                          <a:cs typeface="Times New Roman" panose="02020603050405020304" pitchFamily="18" charset="0"/>
                        </a:rPr>
                        <a:t>т</a:t>
                      </a:r>
                      <a:r>
                        <a:rPr lang="tr-TR" sz="1400" dirty="0">
                          <a:effectLst/>
                          <a:latin typeface="Times New Roman" panose="02020603050405020304" pitchFamily="18" charset="0"/>
                          <a:cs typeface="Times New Roman" panose="02020603050405020304" pitchFamily="18" charset="0"/>
                        </a:rPr>
                        <a:t>еңге</a:t>
                      </a:r>
                      <a:endParaRPr lang="ru-RU" sz="1400" dirty="0">
                        <a:effectLst/>
                        <a:latin typeface="Times New Roman" panose="02020603050405020304" pitchFamily="18" charset="0"/>
                        <a:ea typeface="Calibri"/>
                        <a:cs typeface="Times New Roman" panose="02020603050405020304" pitchFamily="18" charset="0"/>
                      </a:endParaRPr>
                    </a:p>
                  </a:txBody>
                  <a:tcPr marL="63938" marR="63938" marT="0" marB="0">
                    <a:cell3D prstMaterial="dkEdge">
                      <a:bevel/>
                      <a:lightRig rig="flood" dir="t"/>
                    </a:cell3D>
                  </a:tcPr>
                </a:tc>
                <a:tc>
                  <a:txBody>
                    <a:bodyPr/>
                    <a:lstStyle/>
                    <a:p>
                      <a:pPr algn="ctr">
                        <a:lnSpc>
                          <a:spcPct val="107000"/>
                        </a:lnSpc>
                        <a:spcAft>
                          <a:spcPts val="0"/>
                        </a:spcAft>
                      </a:pPr>
                      <a:r>
                        <a:rPr lang="kk-KZ" sz="1400" dirty="0">
                          <a:effectLst/>
                          <a:latin typeface="Times New Roman" panose="02020603050405020304" pitchFamily="18" charset="0"/>
                          <a:cs typeface="Times New Roman" panose="02020603050405020304" pitchFamily="18" charset="0"/>
                        </a:rPr>
                        <a:t>Өкілетті Кеңес Басқармасы</a:t>
                      </a:r>
                      <a:endParaRPr lang="ru-RU" sz="1400" dirty="0">
                        <a:effectLst/>
                        <a:latin typeface="Times New Roman" panose="02020603050405020304" pitchFamily="18" charset="0"/>
                        <a:ea typeface="Calibri"/>
                        <a:cs typeface="Times New Roman" panose="02020603050405020304" pitchFamily="18" charset="0"/>
                      </a:endParaRPr>
                    </a:p>
                  </a:txBody>
                  <a:tcPr marL="63938" marR="63938" marT="0" marB="0">
                    <a:cell3D prstMaterial="dkEdge">
                      <a:bevel/>
                      <a:lightRig rig="flood" dir="t"/>
                    </a:cell3D>
                  </a:tcPr>
                </a:tc>
                <a:extLst>
                  <a:ext uri="{0D108BD9-81ED-4DB2-BD59-A6C34878D82A}">
                    <a16:rowId xmlns="" xmlns:a16="http://schemas.microsoft.com/office/drawing/2014/main" val="10006"/>
                  </a:ext>
                </a:extLst>
              </a:tr>
              <a:tr h="1247819">
                <a:tc vMerge="1">
                  <a:txBody>
                    <a:bodyPr/>
                    <a:lstStyle/>
                    <a:p>
                      <a:pPr>
                        <a:lnSpc>
                          <a:spcPct val="107000"/>
                        </a:lnSpc>
                        <a:spcAft>
                          <a:spcPts val="0"/>
                        </a:spcAft>
                      </a:pPr>
                      <a:endParaRPr lang="ru-RU" sz="1400" dirty="0">
                        <a:effectLst/>
                        <a:latin typeface="Times New Roman" panose="02020603050405020304" pitchFamily="18" charset="0"/>
                        <a:ea typeface="Calibri"/>
                        <a:cs typeface="Times New Roman" panose="02020603050405020304" pitchFamily="18" charset="0"/>
                      </a:endParaRPr>
                    </a:p>
                  </a:txBody>
                  <a:tcPr marL="66933" marR="66933" marT="0" marB="0"/>
                </a:tc>
                <a:tc>
                  <a:txBody>
                    <a:bodyPr/>
                    <a:lstStyle/>
                    <a:p>
                      <a:pPr algn="ctr">
                        <a:lnSpc>
                          <a:spcPct val="107000"/>
                        </a:lnSpc>
                        <a:spcAft>
                          <a:spcPts val="0"/>
                        </a:spcAft>
                      </a:pPr>
                      <a:r>
                        <a:rPr lang="tr-TR" sz="1400" dirty="0">
                          <a:effectLst/>
                          <a:latin typeface="Times New Roman" panose="02020603050405020304" pitchFamily="18" charset="0"/>
                          <a:cs typeface="Times New Roman" panose="02020603050405020304" pitchFamily="18" charset="0"/>
                        </a:rPr>
                        <a:t>100.000.000 </a:t>
                      </a:r>
                      <a:r>
                        <a:rPr lang="kk-KZ" sz="1400" dirty="0">
                          <a:effectLst/>
                          <a:latin typeface="Times New Roman" panose="02020603050405020304" pitchFamily="18" charset="0"/>
                          <a:cs typeface="Times New Roman" panose="02020603050405020304" pitchFamily="18" charset="0"/>
                        </a:rPr>
                        <a:t>т</a:t>
                      </a:r>
                      <a:r>
                        <a:rPr lang="tr-TR" sz="1400" dirty="0">
                          <a:effectLst/>
                          <a:latin typeface="Times New Roman" panose="02020603050405020304" pitchFamily="18" charset="0"/>
                          <a:cs typeface="Times New Roman" panose="02020603050405020304" pitchFamily="18" charset="0"/>
                        </a:rPr>
                        <a:t>еңге</a:t>
                      </a:r>
                      <a:endParaRPr lang="ru-RU" sz="1400" dirty="0">
                        <a:effectLst/>
                        <a:latin typeface="Times New Roman" panose="02020603050405020304" pitchFamily="18" charset="0"/>
                        <a:ea typeface="Calibri"/>
                        <a:cs typeface="Times New Roman" panose="02020603050405020304" pitchFamily="18" charset="0"/>
                      </a:endParaRPr>
                    </a:p>
                  </a:txBody>
                  <a:tcPr marL="66933" marR="66933" marT="0" marB="0">
                    <a:cell3D prstMaterial="dkEdge">
                      <a:bevel/>
                      <a:lightRig rig="flood" dir="t"/>
                    </a:cell3D>
                  </a:tcPr>
                </a:tc>
                <a:tc>
                  <a:txBody>
                    <a:bodyPr/>
                    <a:lstStyle/>
                    <a:p>
                      <a:pPr algn="ctr">
                        <a:lnSpc>
                          <a:spcPct val="107000"/>
                        </a:lnSpc>
                        <a:spcAft>
                          <a:spcPts val="0"/>
                        </a:spcAft>
                      </a:pPr>
                      <a:r>
                        <a:rPr lang="kk-KZ" sz="1400" dirty="0">
                          <a:effectLst/>
                          <a:latin typeface="Times New Roman" panose="02020603050405020304" pitchFamily="18" charset="0"/>
                          <a:cs typeface="Times New Roman" panose="02020603050405020304" pitchFamily="18" charset="0"/>
                        </a:rPr>
                        <a:t>Түркістан әкімдігі</a:t>
                      </a:r>
                      <a:endParaRPr lang="ru-RU" sz="1400" dirty="0">
                        <a:effectLst/>
                        <a:latin typeface="Times New Roman" panose="02020603050405020304" pitchFamily="18" charset="0"/>
                        <a:ea typeface="Calibri"/>
                        <a:cs typeface="Times New Roman" panose="02020603050405020304" pitchFamily="18" charset="0"/>
                      </a:endParaRPr>
                    </a:p>
                  </a:txBody>
                  <a:tcPr marL="66933" marR="66933" marT="0" marB="0">
                    <a:cell3D prstMaterial="dkEdge">
                      <a:bevel/>
                      <a:lightRig rig="flood" dir="t"/>
                    </a:cell3D>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33538335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980728"/>
            <a:ext cx="8568952" cy="707886"/>
          </a:xfrm>
          <a:prstGeom prst="rect">
            <a:avLst/>
          </a:prstGeom>
          <a:solidFill>
            <a:schemeClr val="bg1"/>
          </a:solidFill>
        </p:spPr>
        <p:txBody>
          <a:bodyPr wrap="square">
            <a:spAutoFit/>
          </a:bodyPr>
          <a:lstStyle/>
          <a:p>
            <a:pPr algn="ctr"/>
            <a:r>
              <a:rPr lang="kk-KZ" sz="2000" b="1" dirty="0">
                <a:solidFill>
                  <a:srgbClr val="002060"/>
                </a:solidFill>
                <a:latin typeface="Times New Roman" panose="02020603050405020304" pitchFamily="18" charset="0"/>
                <a:cs typeface="Times New Roman" panose="02020603050405020304" pitchFamily="18" charset="0"/>
              </a:rPr>
              <a:t>30 ЖЫЛДЫҚҚА 30 ЖОБА АЯСЫНДА УНИВЕРСИТЕТІМІЗГЕ ЖАСАЛҒАН ИНВЕСТИЦИЯЛАР</a:t>
            </a:r>
            <a:r>
              <a:rPr lang="kk-KZ" sz="2000" dirty="0">
                <a:solidFill>
                  <a:srgbClr val="002060"/>
                </a:solidFill>
                <a:latin typeface="Times New Roman" panose="02020603050405020304" pitchFamily="18" charset="0"/>
                <a:cs typeface="Times New Roman" panose="02020603050405020304" pitchFamily="18" charset="0"/>
              </a:rPr>
              <a:t> </a:t>
            </a:r>
            <a:endParaRPr lang="ru-RU" sz="2000" dirty="0">
              <a:solidFill>
                <a:srgbClr val="002060"/>
              </a:solidFill>
              <a:latin typeface="Times New Roman" panose="02020603050405020304" pitchFamily="18" charset="0"/>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57020173"/>
              </p:ext>
            </p:extLst>
          </p:nvPr>
        </p:nvGraphicFramePr>
        <p:xfrm>
          <a:off x="2555776" y="1844824"/>
          <a:ext cx="6336704" cy="4694867"/>
        </p:xfrm>
        <a:graphic>
          <a:graphicData uri="http://schemas.openxmlformats.org/drawingml/2006/table">
            <a:tbl>
              <a:tblPr firstRow="1" firstCol="1" bandRow="1">
                <a:tableStyleId>{7DF18680-E054-41AD-8BC1-D1AEF772440D}</a:tableStyleId>
              </a:tblPr>
              <a:tblGrid>
                <a:gridCol w="2525811">
                  <a:extLst>
                    <a:ext uri="{9D8B030D-6E8A-4147-A177-3AD203B41FA5}">
                      <a16:colId xmlns="" xmlns:a16="http://schemas.microsoft.com/office/drawing/2014/main" val="20000"/>
                    </a:ext>
                  </a:extLst>
                </a:gridCol>
                <a:gridCol w="1557562">
                  <a:extLst>
                    <a:ext uri="{9D8B030D-6E8A-4147-A177-3AD203B41FA5}">
                      <a16:colId xmlns="" xmlns:a16="http://schemas.microsoft.com/office/drawing/2014/main" val="20001"/>
                    </a:ext>
                  </a:extLst>
                </a:gridCol>
                <a:gridCol w="2253331">
                  <a:extLst>
                    <a:ext uri="{9D8B030D-6E8A-4147-A177-3AD203B41FA5}">
                      <a16:colId xmlns="" xmlns:a16="http://schemas.microsoft.com/office/drawing/2014/main" val="20002"/>
                    </a:ext>
                  </a:extLst>
                </a:gridCol>
              </a:tblGrid>
              <a:tr h="256102">
                <a:tc>
                  <a:txBody>
                    <a:bodyPr/>
                    <a:lstStyle/>
                    <a:p>
                      <a:pPr algn="ctr">
                        <a:lnSpc>
                          <a:spcPct val="107000"/>
                        </a:lnSpc>
                        <a:spcAft>
                          <a:spcPts val="0"/>
                        </a:spcAft>
                      </a:pPr>
                      <a:r>
                        <a:rPr lang="kk-KZ" sz="1600" dirty="0">
                          <a:effectLst/>
                          <a:latin typeface="Times New Roman" panose="02020603050405020304" pitchFamily="18" charset="0"/>
                          <a:cs typeface="Times New Roman" panose="02020603050405020304" pitchFamily="18" charset="0"/>
                        </a:rPr>
                        <a:t>Жоба</a:t>
                      </a:r>
                      <a:endParaRPr lang="ru-RU" sz="1600" dirty="0">
                        <a:effectLst/>
                        <a:latin typeface="Times New Roman" panose="02020603050405020304" pitchFamily="18" charset="0"/>
                        <a:ea typeface="Calibri"/>
                        <a:cs typeface="Times New Roman" panose="02020603050405020304" pitchFamily="18" charset="0"/>
                      </a:endParaRPr>
                    </a:p>
                  </a:txBody>
                  <a:tcPr marL="66933" marR="66933" marT="0" marB="0"/>
                </a:tc>
                <a:tc>
                  <a:txBody>
                    <a:bodyPr/>
                    <a:lstStyle/>
                    <a:p>
                      <a:pPr algn="ctr">
                        <a:lnSpc>
                          <a:spcPct val="107000"/>
                        </a:lnSpc>
                        <a:spcAft>
                          <a:spcPts val="0"/>
                        </a:spcAft>
                      </a:pPr>
                      <a:r>
                        <a:rPr lang="kk-KZ" sz="1600">
                          <a:effectLst/>
                          <a:latin typeface="Times New Roman" panose="02020603050405020304" pitchFamily="18" charset="0"/>
                          <a:cs typeface="Times New Roman" panose="02020603050405020304" pitchFamily="18" charset="0"/>
                        </a:rPr>
                        <a:t>Қаржы</a:t>
                      </a:r>
                      <a:endParaRPr lang="ru-RU" sz="1600">
                        <a:effectLst/>
                        <a:latin typeface="Times New Roman" panose="02020603050405020304" pitchFamily="18" charset="0"/>
                        <a:ea typeface="Calibri"/>
                        <a:cs typeface="Times New Roman" panose="02020603050405020304" pitchFamily="18" charset="0"/>
                      </a:endParaRPr>
                    </a:p>
                  </a:txBody>
                  <a:tcPr marL="66933" marR="66933" marT="0" marB="0"/>
                </a:tc>
                <a:tc>
                  <a:txBody>
                    <a:bodyPr/>
                    <a:lstStyle/>
                    <a:p>
                      <a:pPr algn="ctr">
                        <a:lnSpc>
                          <a:spcPct val="107000"/>
                        </a:lnSpc>
                        <a:spcAft>
                          <a:spcPts val="0"/>
                        </a:spcAft>
                      </a:pPr>
                      <a:r>
                        <a:rPr lang="kk-KZ" sz="1600">
                          <a:effectLst/>
                          <a:latin typeface="Times New Roman" panose="02020603050405020304" pitchFamily="18" charset="0"/>
                          <a:cs typeface="Times New Roman" panose="02020603050405020304" pitchFamily="18" charset="0"/>
                        </a:rPr>
                        <a:t>Жоба демеушісі</a:t>
                      </a:r>
                      <a:endParaRPr lang="ru-RU" sz="1600">
                        <a:effectLst/>
                        <a:latin typeface="Times New Roman" panose="02020603050405020304" pitchFamily="18" charset="0"/>
                        <a:ea typeface="Calibri"/>
                        <a:cs typeface="Times New Roman" panose="02020603050405020304" pitchFamily="18" charset="0"/>
                      </a:endParaRPr>
                    </a:p>
                  </a:txBody>
                  <a:tcPr marL="66933" marR="66933" marT="0" marB="0"/>
                </a:tc>
                <a:extLst>
                  <a:ext uri="{0D108BD9-81ED-4DB2-BD59-A6C34878D82A}">
                    <a16:rowId xmlns="" xmlns:a16="http://schemas.microsoft.com/office/drawing/2014/main" val="10000"/>
                  </a:ext>
                </a:extLst>
              </a:tr>
              <a:tr h="768307">
                <a:tc>
                  <a:txBody>
                    <a:bodyPr/>
                    <a:lstStyle/>
                    <a:p>
                      <a:pPr>
                        <a:lnSpc>
                          <a:spcPct val="107000"/>
                        </a:lnSpc>
                        <a:spcAft>
                          <a:spcPts val="0"/>
                        </a:spcAft>
                      </a:pPr>
                      <a:r>
                        <a:rPr lang="kk-KZ" sz="1600" dirty="0">
                          <a:effectLst/>
                          <a:latin typeface="Times New Roman" panose="02020603050405020304" pitchFamily="18" charset="0"/>
                          <a:cs typeface="Times New Roman" panose="02020603050405020304" pitchFamily="18" charset="0"/>
                        </a:rPr>
                        <a:t>Сығанақ қалашығында археологиялық зерттеулер</a:t>
                      </a:r>
                      <a:endParaRPr lang="ru-RU" sz="1600" dirty="0">
                        <a:effectLst/>
                        <a:latin typeface="Times New Roman" panose="02020603050405020304" pitchFamily="18" charset="0"/>
                        <a:ea typeface="Calibri"/>
                        <a:cs typeface="Times New Roman" panose="02020603050405020304" pitchFamily="18" charset="0"/>
                      </a:endParaRPr>
                    </a:p>
                  </a:txBody>
                  <a:tcPr marL="63938" marR="63938" marT="0" marB="0"/>
                </a:tc>
                <a:tc>
                  <a:txBody>
                    <a:bodyPr/>
                    <a:lstStyle/>
                    <a:p>
                      <a:pPr algn="ctr">
                        <a:lnSpc>
                          <a:spcPct val="107000"/>
                        </a:lnSpc>
                        <a:spcAft>
                          <a:spcPts val="0"/>
                        </a:spcAft>
                      </a:pPr>
                      <a:r>
                        <a:rPr lang="tr-TR" sz="1600" dirty="0">
                          <a:effectLst/>
                          <a:latin typeface="Times New Roman" panose="02020603050405020304" pitchFamily="18" charset="0"/>
                          <a:cs typeface="Times New Roman" panose="02020603050405020304" pitchFamily="18" charset="0"/>
                        </a:rPr>
                        <a:t>145.800.000 </a:t>
                      </a:r>
                      <a:r>
                        <a:rPr lang="kk-KZ" sz="1600" dirty="0">
                          <a:effectLst/>
                          <a:latin typeface="Times New Roman" panose="02020603050405020304" pitchFamily="18" charset="0"/>
                          <a:cs typeface="Times New Roman" panose="02020603050405020304" pitchFamily="18" charset="0"/>
                        </a:rPr>
                        <a:t>т</a:t>
                      </a:r>
                      <a:r>
                        <a:rPr lang="tr-TR" sz="1600" dirty="0">
                          <a:effectLst/>
                          <a:latin typeface="Times New Roman" panose="02020603050405020304" pitchFamily="18" charset="0"/>
                          <a:cs typeface="Times New Roman" panose="02020603050405020304" pitchFamily="18" charset="0"/>
                        </a:rPr>
                        <a:t>еңге</a:t>
                      </a:r>
                      <a:endParaRPr lang="ru-RU" sz="1600" dirty="0">
                        <a:effectLst/>
                        <a:latin typeface="Times New Roman" panose="02020603050405020304" pitchFamily="18" charset="0"/>
                        <a:ea typeface="Calibri"/>
                        <a:cs typeface="Times New Roman" panose="02020603050405020304" pitchFamily="18" charset="0"/>
                      </a:endParaRPr>
                    </a:p>
                  </a:txBody>
                  <a:tcPr marL="63938" marR="63938" marT="0" marB="0"/>
                </a:tc>
                <a:tc>
                  <a:txBody>
                    <a:bodyPr/>
                    <a:lstStyle/>
                    <a:p>
                      <a:pPr>
                        <a:lnSpc>
                          <a:spcPct val="107000"/>
                        </a:lnSpc>
                        <a:spcAft>
                          <a:spcPts val="0"/>
                        </a:spcAft>
                      </a:pPr>
                      <a:r>
                        <a:rPr lang="kk-KZ" sz="1600" dirty="0">
                          <a:effectLst/>
                          <a:latin typeface="Times New Roman" panose="02020603050405020304" pitchFamily="18" charset="0"/>
                          <a:cs typeface="Times New Roman" panose="02020603050405020304" pitchFamily="18" charset="0"/>
                        </a:rPr>
                        <a:t>ҚР ҒжЖБМ тарапынан қаржыландырылып жатыр</a:t>
                      </a:r>
                      <a:endParaRPr lang="ru-RU" sz="1600" dirty="0">
                        <a:effectLst/>
                        <a:latin typeface="Times New Roman" panose="02020603050405020304" pitchFamily="18" charset="0"/>
                        <a:ea typeface="Calibri"/>
                        <a:cs typeface="Times New Roman" panose="02020603050405020304" pitchFamily="18" charset="0"/>
                      </a:endParaRPr>
                    </a:p>
                  </a:txBody>
                  <a:tcPr marL="63938" marR="63938" marT="0" marB="0"/>
                </a:tc>
                <a:extLst>
                  <a:ext uri="{0D108BD9-81ED-4DB2-BD59-A6C34878D82A}">
                    <a16:rowId xmlns="" xmlns:a16="http://schemas.microsoft.com/office/drawing/2014/main" val="10001"/>
                  </a:ext>
                </a:extLst>
              </a:tr>
              <a:tr h="1024409">
                <a:tc>
                  <a:txBody>
                    <a:bodyPr/>
                    <a:lstStyle/>
                    <a:p>
                      <a:pPr>
                        <a:lnSpc>
                          <a:spcPct val="107000"/>
                        </a:lnSpc>
                        <a:spcAft>
                          <a:spcPts val="0"/>
                        </a:spcAft>
                      </a:pPr>
                      <a:r>
                        <a:rPr lang="tr-TR" sz="1600" dirty="0">
                          <a:effectLst/>
                          <a:latin typeface="Times New Roman" panose="02020603050405020304" pitchFamily="18" charset="0"/>
                          <a:cs typeface="Times New Roman" panose="02020603050405020304" pitchFamily="18" charset="0"/>
                        </a:rPr>
                        <a:t>Ботаникалық бақ</a:t>
                      </a:r>
                      <a:r>
                        <a:rPr lang="kk-KZ" sz="1600" dirty="0">
                          <a:effectLst/>
                          <a:latin typeface="Times New Roman" panose="02020603050405020304" pitchFamily="18" charset="0"/>
                          <a:cs typeface="Times New Roman" panose="02020603050405020304" pitchFamily="18" charset="0"/>
                        </a:rPr>
                        <a:t>та</a:t>
                      </a:r>
                    </a:p>
                    <a:p>
                      <a:pPr>
                        <a:lnSpc>
                          <a:spcPct val="107000"/>
                        </a:lnSpc>
                        <a:spcAft>
                          <a:spcPts val="0"/>
                        </a:spcAft>
                      </a:pPr>
                      <a:r>
                        <a:rPr lang="kk-KZ" sz="1600" dirty="0">
                          <a:effectLst/>
                          <a:latin typeface="Times New Roman" panose="02020603050405020304" pitchFamily="18" charset="0"/>
                          <a:cs typeface="Times New Roman" panose="02020603050405020304" pitchFamily="18" charset="0"/>
                        </a:rPr>
                        <a:t>Түркістан қызғалдағы жобасы</a:t>
                      </a:r>
                      <a:endParaRPr lang="ru-RU" sz="1600" dirty="0">
                        <a:effectLst/>
                        <a:latin typeface="Times New Roman" panose="02020603050405020304" pitchFamily="18" charset="0"/>
                        <a:ea typeface="Calibri"/>
                        <a:cs typeface="Times New Roman" panose="02020603050405020304" pitchFamily="18" charset="0"/>
                      </a:endParaRPr>
                    </a:p>
                  </a:txBody>
                  <a:tcPr marL="66933" marR="66933" marT="0" marB="0"/>
                </a:tc>
                <a:tc>
                  <a:txBody>
                    <a:bodyPr/>
                    <a:lstStyle/>
                    <a:p>
                      <a:pPr algn="ctr">
                        <a:lnSpc>
                          <a:spcPct val="107000"/>
                        </a:lnSpc>
                        <a:spcAft>
                          <a:spcPts val="0"/>
                        </a:spcAft>
                      </a:pPr>
                      <a:r>
                        <a:rPr lang="tr-TR" sz="1600">
                          <a:effectLst/>
                          <a:latin typeface="Times New Roman" panose="02020603050405020304" pitchFamily="18" charset="0"/>
                          <a:cs typeface="Times New Roman" panose="02020603050405020304" pitchFamily="18" charset="0"/>
                        </a:rPr>
                        <a:t>77.400.000 </a:t>
                      </a:r>
                      <a:r>
                        <a:rPr lang="kk-KZ" sz="1600">
                          <a:effectLst/>
                          <a:latin typeface="Times New Roman" panose="02020603050405020304" pitchFamily="18" charset="0"/>
                          <a:cs typeface="Times New Roman" panose="02020603050405020304" pitchFamily="18" charset="0"/>
                        </a:rPr>
                        <a:t>т</a:t>
                      </a:r>
                      <a:r>
                        <a:rPr lang="tr-TR" sz="1600">
                          <a:effectLst/>
                          <a:latin typeface="Times New Roman" panose="02020603050405020304" pitchFamily="18" charset="0"/>
                          <a:cs typeface="Times New Roman" panose="02020603050405020304" pitchFamily="18" charset="0"/>
                        </a:rPr>
                        <a:t>еңге</a:t>
                      </a:r>
                      <a:endParaRPr lang="ru-RU" sz="1600">
                        <a:effectLst/>
                        <a:latin typeface="Times New Roman" panose="02020603050405020304" pitchFamily="18" charset="0"/>
                        <a:ea typeface="Calibri"/>
                        <a:cs typeface="Times New Roman" panose="02020603050405020304" pitchFamily="18" charset="0"/>
                      </a:endParaRPr>
                    </a:p>
                  </a:txBody>
                  <a:tcPr marL="66933" marR="66933" marT="0" marB="0"/>
                </a:tc>
                <a:tc>
                  <a:txBody>
                    <a:bodyPr/>
                    <a:lstStyle/>
                    <a:p>
                      <a:pPr>
                        <a:lnSpc>
                          <a:spcPct val="107000"/>
                        </a:lnSpc>
                        <a:spcAft>
                          <a:spcPts val="0"/>
                        </a:spcAft>
                      </a:pPr>
                      <a:r>
                        <a:rPr lang="kk-KZ" sz="1600" dirty="0">
                          <a:effectLst/>
                          <a:latin typeface="Times New Roman" panose="02020603050405020304" pitchFamily="18" charset="0"/>
                          <a:cs typeface="Times New Roman" panose="02020603050405020304" pitchFamily="18" charset="0"/>
                        </a:rPr>
                        <a:t>ҚР ҒжЖБМ тарапынан қаржыландырылып жатыр</a:t>
                      </a:r>
                      <a:endParaRPr lang="ru-RU" sz="1600" dirty="0">
                        <a:effectLst/>
                        <a:latin typeface="Times New Roman" panose="02020603050405020304" pitchFamily="18" charset="0"/>
                        <a:ea typeface="Calibri"/>
                        <a:cs typeface="Times New Roman" panose="02020603050405020304" pitchFamily="18" charset="0"/>
                      </a:endParaRPr>
                    </a:p>
                  </a:txBody>
                  <a:tcPr marL="66933" marR="66933" marT="0" marB="0"/>
                </a:tc>
                <a:extLst>
                  <a:ext uri="{0D108BD9-81ED-4DB2-BD59-A6C34878D82A}">
                    <a16:rowId xmlns="" xmlns:a16="http://schemas.microsoft.com/office/drawing/2014/main" val="10003"/>
                  </a:ext>
                </a:extLst>
              </a:tr>
              <a:tr h="297754">
                <a:tc>
                  <a:txBody>
                    <a:bodyPr/>
                    <a:lstStyle/>
                    <a:p>
                      <a:pPr>
                        <a:lnSpc>
                          <a:spcPct val="107000"/>
                        </a:lnSpc>
                        <a:spcAft>
                          <a:spcPts val="0"/>
                        </a:spcAft>
                      </a:pPr>
                      <a:r>
                        <a:rPr lang="tr-TR" sz="1600">
                          <a:effectLst/>
                          <a:latin typeface="Times New Roman" panose="02020603050405020304" pitchFamily="18" charset="0"/>
                          <a:cs typeface="Times New Roman" panose="02020603050405020304" pitchFamily="18" charset="0"/>
                        </a:rPr>
                        <a:t>Huawei IT </a:t>
                      </a:r>
                      <a:r>
                        <a:rPr lang="kk-KZ" sz="1600">
                          <a:effectLst/>
                          <a:latin typeface="Times New Roman" panose="02020603050405020304" pitchFamily="18" charset="0"/>
                          <a:cs typeface="Times New Roman" panose="02020603050405020304" pitchFamily="18" charset="0"/>
                        </a:rPr>
                        <a:t>Академиясы</a:t>
                      </a:r>
                      <a:endParaRPr lang="ru-RU" sz="1600">
                        <a:effectLst/>
                        <a:latin typeface="Times New Roman" panose="02020603050405020304" pitchFamily="18" charset="0"/>
                        <a:ea typeface="Calibri"/>
                        <a:cs typeface="Times New Roman" panose="02020603050405020304" pitchFamily="18" charset="0"/>
                      </a:endParaRPr>
                    </a:p>
                  </a:txBody>
                  <a:tcPr marL="66933" marR="66933" marT="0" marB="0"/>
                </a:tc>
                <a:tc>
                  <a:txBody>
                    <a:bodyPr/>
                    <a:lstStyle/>
                    <a:p>
                      <a:pPr algn="ctr">
                        <a:lnSpc>
                          <a:spcPct val="107000"/>
                        </a:lnSpc>
                        <a:spcAft>
                          <a:spcPts val="0"/>
                        </a:spcAft>
                      </a:pPr>
                      <a:r>
                        <a:rPr lang="tr-TR" sz="1600">
                          <a:effectLst/>
                          <a:latin typeface="Times New Roman" panose="02020603050405020304" pitchFamily="18" charset="0"/>
                          <a:cs typeface="Times New Roman" panose="02020603050405020304" pitchFamily="18" charset="0"/>
                        </a:rPr>
                        <a:t>5.000.000 </a:t>
                      </a:r>
                      <a:r>
                        <a:rPr lang="kk-KZ" sz="1600">
                          <a:effectLst/>
                          <a:latin typeface="Times New Roman" panose="02020603050405020304" pitchFamily="18" charset="0"/>
                          <a:cs typeface="Times New Roman" panose="02020603050405020304" pitchFamily="18" charset="0"/>
                        </a:rPr>
                        <a:t>т</a:t>
                      </a:r>
                      <a:r>
                        <a:rPr lang="tr-TR" sz="1600">
                          <a:effectLst/>
                          <a:latin typeface="Times New Roman" panose="02020603050405020304" pitchFamily="18" charset="0"/>
                          <a:cs typeface="Times New Roman" panose="02020603050405020304" pitchFamily="18" charset="0"/>
                        </a:rPr>
                        <a:t>еңге</a:t>
                      </a:r>
                      <a:endParaRPr lang="ru-RU" sz="1600">
                        <a:effectLst/>
                        <a:latin typeface="Times New Roman" panose="02020603050405020304" pitchFamily="18" charset="0"/>
                        <a:ea typeface="Calibri"/>
                        <a:cs typeface="Times New Roman" panose="02020603050405020304" pitchFamily="18" charset="0"/>
                      </a:endParaRPr>
                    </a:p>
                  </a:txBody>
                  <a:tcPr marL="66933" marR="66933" marT="0" marB="0"/>
                </a:tc>
                <a:tc>
                  <a:txBody>
                    <a:bodyPr/>
                    <a:lstStyle/>
                    <a:p>
                      <a:pPr>
                        <a:lnSpc>
                          <a:spcPct val="107000"/>
                        </a:lnSpc>
                        <a:spcAft>
                          <a:spcPts val="0"/>
                        </a:spcAft>
                      </a:pPr>
                      <a:r>
                        <a:rPr lang="tr-TR" sz="1600">
                          <a:effectLst/>
                          <a:latin typeface="Times New Roman" panose="02020603050405020304" pitchFamily="18" charset="0"/>
                          <a:cs typeface="Times New Roman" panose="02020603050405020304" pitchFamily="18" charset="0"/>
                        </a:rPr>
                        <a:t>Huawei </a:t>
                      </a:r>
                      <a:r>
                        <a:rPr lang="kk-KZ" sz="1600">
                          <a:effectLst/>
                          <a:latin typeface="Times New Roman" panose="02020603050405020304" pitchFamily="18" charset="0"/>
                          <a:cs typeface="Times New Roman" panose="02020603050405020304" pitchFamily="18" charset="0"/>
                        </a:rPr>
                        <a:t>компаниясы</a:t>
                      </a:r>
                      <a:endParaRPr lang="ru-RU" sz="1600">
                        <a:effectLst/>
                        <a:latin typeface="Times New Roman" panose="02020603050405020304" pitchFamily="18" charset="0"/>
                        <a:ea typeface="Calibri"/>
                        <a:cs typeface="Times New Roman" panose="02020603050405020304" pitchFamily="18" charset="0"/>
                      </a:endParaRPr>
                    </a:p>
                  </a:txBody>
                  <a:tcPr marL="66933" marR="66933" marT="0" marB="0"/>
                </a:tc>
                <a:extLst>
                  <a:ext uri="{0D108BD9-81ED-4DB2-BD59-A6C34878D82A}">
                    <a16:rowId xmlns="" xmlns:a16="http://schemas.microsoft.com/office/drawing/2014/main" val="10004"/>
                  </a:ext>
                </a:extLst>
              </a:tr>
              <a:tr h="768307">
                <a:tc>
                  <a:txBody>
                    <a:bodyPr/>
                    <a:lstStyle/>
                    <a:p>
                      <a:pPr>
                        <a:lnSpc>
                          <a:spcPct val="107000"/>
                        </a:lnSpc>
                        <a:spcAft>
                          <a:spcPts val="0"/>
                        </a:spcAft>
                      </a:pPr>
                      <a:r>
                        <a:rPr lang="kk-KZ" sz="1600" dirty="0">
                          <a:effectLst/>
                          <a:latin typeface="Times New Roman" panose="02020603050405020304" pitchFamily="18" charset="0"/>
                          <a:cs typeface="Times New Roman" panose="02020603050405020304" pitchFamily="18" charset="0"/>
                        </a:rPr>
                        <a:t>Кардиохирургиялық орталық </a:t>
                      </a:r>
                      <a:r>
                        <a:rPr lang="tr-TR" sz="1600" dirty="0">
                          <a:effectLst/>
                          <a:latin typeface="Times New Roman" panose="02020603050405020304" pitchFamily="18" charset="0"/>
                          <a:cs typeface="Times New Roman" panose="02020603050405020304" pitchFamily="18" charset="0"/>
                        </a:rPr>
                        <a:t>«Cardio-Turkestan»</a:t>
                      </a:r>
                      <a:endParaRPr lang="ru-RU" sz="1600" dirty="0">
                        <a:effectLst/>
                        <a:latin typeface="Times New Roman" panose="02020603050405020304" pitchFamily="18" charset="0"/>
                        <a:ea typeface="Calibri"/>
                        <a:cs typeface="Times New Roman" panose="02020603050405020304" pitchFamily="18" charset="0"/>
                      </a:endParaRPr>
                    </a:p>
                  </a:txBody>
                  <a:tcPr marL="63938" marR="63938" marT="0" marB="0"/>
                </a:tc>
                <a:tc>
                  <a:txBody>
                    <a:bodyPr/>
                    <a:lstStyle/>
                    <a:p>
                      <a:pPr algn="ctr">
                        <a:lnSpc>
                          <a:spcPct val="107000"/>
                        </a:lnSpc>
                        <a:spcAft>
                          <a:spcPts val="0"/>
                        </a:spcAft>
                      </a:pPr>
                      <a:r>
                        <a:rPr lang="tr-TR" sz="1600" dirty="0">
                          <a:effectLst/>
                          <a:latin typeface="Times New Roman" panose="02020603050405020304" pitchFamily="18" charset="0"/>
                          <a:cs typeface="Times New Roman" panose="02020603050405020304" pitchFamily="18" charset="0"/>
                        </a:rPr>
                        <a:t>500.000.000 </a:t>
                      </a:r>
                      <a:r>
                        <a:rPr lang="kk-KZ" sz="1600" dirty="0">
                          <a:effectLst/>
                          <a:latin typeface="Times New Roman" panose="02020603050405020304" pitchFamily="18" charset="0"/>
                          <a:cs typeface="Times New Roman" panose="02020603050405020304" pitchFamily="18" charset="0"/>
                        </a:rPr>
                        <a:t>т</a:t>
                      </a:r>
                      <a:r>
                        <a:rPr lang="tr-TR" sz="1600" dirty="0">
                          <a:effectLst/>
                          <a:latin typeface="Times New Roman" panose="02020603050405020304" pitchFamily="18" charset="0"/>
                          <a:cs typeface="Times New Roman" panose="02020603050405020304" pitchFamily="18" charset="0"/>
                        </a:rPr>
                        <a:t>еңге</a:t>
                      </a:r>
                      <a:endParaRPr lang="ru-RU" sz="1600" dirty="0">
                        <a:effectLst/>
                        <a:latin typeface="Times New Roman" panose="02020603050405020304" pitchFamily="18" charset="0"/>
                        <a:ea typeface="Calibri"/>
                        <a:cs typeface="Times New Roman" panose="02020603050405020304" pitchFamily="18" charset="0"/>
                      </a:endParaRPr>
                    </a:p>
                  </a:txBody>
                  <a:tcPr marL="63938" marR="63938" marT="0" marB="0"/>
                </a:tc>
                <a:tc>
                  <a:txBody>
                    <a:bodyPr/>
                    <a:lstStyle/>
                    <a:p>
                      <a:pPr>
                        <a:lnSpc>
                          <a:spcPct val="107000"/>
                        </a:lnSpc>
                        <a:spcAft>
                          <a:spcPts val="0"/>
                        </a:spcAft>
                      </a:pPr>
                      <a:r>
                        <a:rPr lang="tr-TR" sz="1600" dirty="0">
                          <a:effectLst/>
                          <a:latin typeface="Times New Roman" panose="02020603050405020304" pitchFamily="18" charset="0"/>
                          <a:cs typeface="Times New Roman" panose="02020603050405020304" pitchFamily="18" charset="0"/>
                        </a:rPr>
                        <a:t>Ғылыми клиникалық кардиохирургия және трансплантология орталығы</a:t>
                      </a:r>
                      <a:r>
                        <a:rPr lang="kk-KZ" sz="1600" dirty="0">
                          <a:effectLst/>
                          <a:latin typeface="Times New Roman" panose="02020603050405020304" pitchFamily="18" charset="0"/>
                          <a:cs typeface="Times New Roman" panose="02020603050405020304" pitchFamily="18" charset="0"/>
                        </a:rPr>
                        <a:t> (Тараз қаласы) </a:t>
                      </a:r>
                      <a:endParaRPr lang="ru-RU" sz="1600" dirty="0">
                        <a:effectLst/>
                        <a:latin typeface="Times New Roman" panose="02020603050405020304" pitchFamily="18" charset="0"/>
                        <a:ea typeface="Calibri"/>
                        <a:cs typeface="Times New Roman" panose="02020603050405020304" pitchFamily="18" charset="0"/>
                      </a:endParaRPr>
                    </a:p>
                  </a:txBody>
                  <a:tcPr marL="63938" marR="63938" marT="0" marB="0"/>
                </a:tc>
                <a:extLst>
                  <a:ext uri="{0D108BD9-81ED-4DB2-BD59-A6C34878D82A}">
                    <a16:rowId xmlns="" xmlns:a16="http://schemas.microsoft.com/office/drawing/2014/main" val="10005"/>
                  </a:ext>
                </a:extLst>
              </a:tr>
              <a:tr h="1024409">
                <a:tc>
                  <a:txBody>
                    <a:bodyPr/>
                    <a:lstStyle/>
                    <a:p>
                      <a:pPr>
                        <a:lnSpc>
                          <a:spcPct val="107000"/>
                        </a:lnSpc>
                        <a:spcAft>
                          <a:spcPts val="0"/>
                        </a:spcAft>
                      </a:pPr>
                      <a:r>
                        <a:rPr lang="kk-KZ" sz="1600">
                          <a:effectLst/>
                          <a:latin typeface="Times New Roman" panose="02020603050405020304" pitchFamily="18" charset="0"/>
                          <a:cs typeface="Times New Roman" panose="02020603050405020304" pitchFamily="18" charset="0"/>
                        </a:rPr>
                        <a:t>Түркі әлемі интеграциясындағы Түркістан концепциясы </a:t>
                      </a:r>
                      <a:endParaRPr lang="ru-RU" sz="1600">
                        <a:effectLst/>
                        <a:latin typeface="Times New Roman" panose="02020603050405020304" pitchFamily="18" charset="0"/>
                        <a:ea typeface="Calibri"/>
                        <a:cs typeface="Times New Roman" panose="02020603050405020304" pitchFamily="18" charset="0"/>
                      </a:endParaRPr>
                    </a:p>
                  </a:txBody>
                  <a:tcPr marL="66933" marR="66933" marT="0" marB="0"/>
                </a:tc>
                <a:tc>
                  <a:txBody>
                    <a:bodyPr/>
                    <a:lstStyle/>
                    <a:p>
                      <a:pPr algn="ctr">
                        <a:lnSpc>
                          <a:spcPct val="107000"/>
                        </a:lnSpc>
                        <a:spcAft>
                          <a:spcPts val="0"/>
                        </a:spcAft>
                      </a:pPr>
                      <a:r>
                        <a:rPr lang="kk-KZ" sz="1600">
                          <a:effectLst/>
                          <a:latin typeface="Times New Roman" panose="02020603050405020304" pitchFamily="18" charset="0"/>
                          <a:cs typeface="Times New Roman" panose="02020603050405020304" pitchFamily="18" charset="0"/>
                        </a:rPr>
                        <a:t>Болжамды сома/қаржы</a:t>
                      </a:r>
                      <a:r>
                        <a:rPr lang="tr-TR" sz="1600">
                          <a:effectLst/>
                          <a:latin typeface="Times New Roman" panose="02020603050405020304" pitchFamily="18" charset="0"/>
                          <a:cs typeface="Times New Roman" panose="02020603050405020304" pitchFamily="18" charset="0"/>
                        </a:rPr>
                        <a:t>: 5.000.000 </a:t>
                      </a:r>
                      <a:r>
                        <a:rPr lang="kk-KZ" sz="1600">
                          <a:effectLst/>
                          <a:latin typeface="Times New Roman" panose="02020603050405020304" pitchFamily="18" charset="0"/>
                          <a:cs typeface="Times New Roman" panose="02020603050405020304" pitchFamily="18" charset="0"/>
                        </a:rPr>
                        <a:t>т</a:t>
                      </a:r>
                      <a:r>
                        <a:rPr lang="tr-TR" sz="1600">
                          <a:effectLst/>
                          <a:latin typeface="Times New Roman" panose="02020603050405020304" pitchFamily="18" charset="0"/>
                          <a:cs typeface="Times New Roman" panose="02020603050405020304" pitchFamily="18" charset="0"/>
                        </a:rPr>
                        <a:t>еңге</a:t>
                      </a:r>
                      <a:endParaRPr lang="ru-RU" sz="1600">
                        <a:effectLst/>
                        <a:latin typeface="Times New Roman" panose="02020603050405020304" pitchFamily="18" charset="0"/>
                        <a:ea typeface="Calibri"/>
                        <a:cs typeface="Times New Roman" panose="02020603050405020304" pitchFamily="18" charset="0"/>
                      </a:endParaRPr>
                    </a:p>
                  </a:txBody>
                  <a:tcPr marL="66933" marR="66933" marT="0" marB="0"/>
                </a:tc>
                <a:tc>
                  <a:txBody>
                    <a:bodyPr/>
                    <a:lstStyle/>
                    <a:p>
                      <a:pPr>
                        <a:lnSpc>
                          <a:spcPct val="107000"/>
                        </a:lnSpc>
                        <a:spcAft>
                          <a:spcPts val="0"/>
                        </a:spcAft>
                      </a:pPr>
                      <a:r>
                        <a:rPr lang="kk-KZ" sz="1600" dirty="0">
                          <a:effectLst/>
                          <a:latin typeface="Times New Roman" panose="02020603050405020304" pitchFamily="18" charset="0"/>
                          <a:cs typeface="Times New Roman" panose="02020603050405020304" pitchFamily="18" charset="0"/>
                        </a:rPr>
                        <a:t>Өкілетті Кеңес Басқармасы</a:t>
                      </a:r>
                      <a:endParaRPr lang="ru-RU" sz="1600" dirty="0">
                        <a:effectLst/>
                        <a:latin typeface="Times New Roman" panose="02020603050405020304" pitchFamily="18" charset="0"/>
                        <a:ea typeface="Calibri"/>
                        <a:cs typeface="Times New Roman" panose="02020603050405020304" pitchFamily="18" charset="0"/>
                      </a:endParaRPr>
                    </a:p>
                  </a:txBody>
                  <a:tcPr marL="66933" marR="66933" marT="0" marB="0"/>
                </a:tc>
                <a:extLst>
                  <a:ext uri="{0D108BD9-81ED-4DB2-BD59-A6C34878D82A}">
                    <a16:rowId xmlns="" xmlns:a16="http://schemas.microsoft.com/office/drawing/2014/main" val="10006"/>
                  </a:ext>
                </a:extLst>
              </a:tr>
            </a:tbl>
          </a:graphicData>
        </a:graphic>
      </p:graphicFrame>
      <p:pic>
        <p:nvPicPr>
          <p:cNvPr id="4" name="Google Shape;191;p25">
            <a:extLst>
              <a:ext uri="{FF2B5EF4-FFF2-40B4-BE49-F238E27FC236}">
                <a16:creationId xmlns="" xmlns:a16="http://schemas.microsoft.com/office/drawing/2014/main" id="{4D2B0EAC-0153-540A-6890-35DDD14D0555}"/>
              </a:ext>
            </a:extLst>
          </p:cNvPr>
          <p:cNvPicPr preferRelativeResize="0"/>
          <p:nvPr/>
        </p:nvPicPr>
        <p:blipFill rotWithShape="1">
          <a:blip r:embed="rId2">
            <a:alphaModFix/>
          </a:blip>
          <a:srcRect/>
          <a:stretch/>
        </p:blipFill>
        <p:spPr>
          <a:xfrm>
            <a:off x="142613" y="5053913"/>
            <a:ext cx="2332164" cy="1388831"/>
          </a:xfrm>
          <a:prstGeom prst="rect">
            <a:avLst/>
          </a:prstGeom>
          <a:noFill/>
          <a:ln>
            <a:noFill/>
          </a:ln>
          <a:effectLst>
            <a:outerShdw blurRad="57150" dist="19050" dir="5400000" algn="bl" rotWithShape="0">
              <a:srgbClr val="000000">
                <a:alpha val="49411"/>
              </a:srgbClr>
            </a:outerShdw>
          </a:effectLst>
        </p:spPr>
      </p:pic>
      <p:pic>
        <p:nvPicPr>
          <p:cNvPr id="5" name="Google Shape;217;p28">
            <a:extLst>
              <a:ext uri="{FF2B5EF4-FFF2-40B4-BE49-F238E27FC236}">
                <a16:creationId xmlns="" xmlns:a16="http://schemas.microsoft.com/office/drawing/2014/main" id="{07EFAC8A-99B5-29E7-4211-7D66EDB40EE4}"/>
              </a:ext>
            </a:extLst>
          </p:cNvPr>
          <p:cNvPicPr preferRelativeResize="0"/>
          <p:nvPr/>
        </p:nvPicPr>
        <p:blipFill>
          <a:blip r:embed="rId3">
            <a:alphaModFix/>
          </a:blip>
          <a:stretch>
            <a:fillRect/>
          </a:stretch>
        </p:blipFill>
        <p:spPr>
          <a:xfrm>
            <a:off x="142614" y="3521677"/>
            <a:ext cx="2332164" cy="1380442"/>
          </a:xfrm>
          <a:prstGeom prst="rect">
            <a:avLst/>
          </a:prstGeom>
          <a:noFill/>
          <a:ln>
            <a:noFill/>
          </a:ln>
          <a:effectLst>
            <a:outerShdw blurRad="57150" dist="19050" dir="5400000" algn="bl" rotWithShape="0">
              <a:srgbClr val="000000">
                <a:alpha val="50000"/>
              </a:srgbClr>
            </a:outerShdw>
          </a:effectLst>
        </p:spPr>
      </p:pic>
      <p:pic>
        <p:nvPicPr>
          <p:cNvPr id="6" name="Google Shape;202;p26">
            <a:extLst>
              <a:ext uri="{FF2B5EF4-FFF2-40B4-BE49-F238E27FC236}">
                <a16:creationId xmlns="" xmlns:a16="http://schemas.microsoft.com/office/drawing/2014/main" id="{5B368775-3EC0-7293-6756-A65F45B4C0D4}"/>
              </a:ext>
            </a:extLst>
          </p:cNvPr>
          <p:cNvPicPr preferRelativeResize="0"/>
          <p:nvPr/>
        </p:nvPicPr>
        <p:blipFill rotWithShape="1">
          <a:blip r:embed="rId4">
            <a:alphaModFix amt="95000"/>
          </a:blip>
          <a:srcRect/>
          <a:stretch/>
        </p:blipFill>
        <p:spPr>
          <a:xfrm>
            <a:off x="142614" y="1904934"/>
            <a:ext cx="2332164" cy="1462793"/>
          </a:xfrm>
          <a:prstGeom prst="rect">
            <a:avLst/>
          </a:prstGeom>
          <a:noFill/>
          <a:ln>
            <a:noFill/>
          </a:ln>
          <a:effectLst>
            <a:outerShdw blurRad="57150" dist="19050" dir="5400000" algn="bl" rotWithShape="0">
              <a:srgbClr val="000000">
                <a:alpha val="49411"/>
              </a:srgbClr>
            </a:outerShdw>
          </a:effectLst>
        </p:spPr>
      </p:pic>
    </p:spTree>
    <p:extLst>
      <p:ext uri="{BB962C8B-B14F-4D97-AF65-F5344CB8AC3E}">
        <p14:creationId xmlns:p14="http://schemas.microsoft.com/office/powerpoint/2010/main" val="3821406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a:xfrm>
            <a:off x="154077" y="1208316"/>
            <a:ext cx="8835845" cy="725124"/>
          </a:xfrm>
        </p:spPr>
        <p:txBody>
          <a:bodyPr>
            <a:noAutofit/>
          </a:bodyPr>
          <a:lstStyle/>
          <a:p>
            <a:r>
              <a:rPr lang="kk-KZ" sz="2000" b="1" dirty="0">
                <a:solidFill>
                  <a:srgbClr val="002060"/>
                </a:solidFill>
                <a:latin typeface="Times New Roman" panose="02020603050405020304" pitchFamily="18" charset="0"/>
                <a:cs typeface="Times New Roman" panose="02020603050405020304" pitchFamily="18" charset="0"/>
              </a:rPr>
              <a:t>АКАДЕМИЯЛЫҚ МӘСЕЛЕЛЕР БОЙЫНШЫ АТҚАРЫЛҒАН ЖҰМЫСТАР</a:t>
            </a:r>
            <a:endParaRPr lang="ru-RU" sz="2000" dirty="0">
              <a:solidFill>
                <a:srgbClr val="002060"/>
              </a:solidFill>
              <a:latin typeface="Times New Roman" panose="02020603050405020304" pitchFamily="18" charset="0"/>
              <a:cs typeface="Times New Roman" panose="02020603050405020304" pitchFamily="18" charset="0"/>
            </a:endParaRPr>
          </a:p>
        </p:txBody>
      </p:sp>
      <p:pic>
        <p:nvPicPr>
          <p:cNvPr id="6" name="Объект 5">
            <a:extLst>
              <a:ext uri="{FF2B5EF4-FFF2-40B4-BE49-F238E27FC236}">
                <a16:creationId xmlns="" xmlns:a16="http://schemas.microsoft.com/office/drawing/2014/main" id="{DE0FBBC3-BCAB-5C65-7D3F-60952697F097}"/>
              </a:ext>
            </a:extLst>
          </p:cNvPr>
          <p:cNvPicPr>
            <a:picLocks noGrp="1" noChangeAspect="1"/>
          </p:cNvPicPr>
          <p:nvPr>
            <p:ph sz="quarter" idx="4"/>
          </p:nvPr>
        </p:nvPicPr>
        <p:blipFill rotWithShape="1">
          <a:blip r:embed="rId2">
            <a:extLst>
              <a:ext uri="{28A0092B-C50C-407E-A947-70E740481C1C}">
                <a14:useLocalDpi xmlns:a14="http://schemas.microsoft.com/office/drawing/2010/main" val="0"/>
              </a:ext>
            </a:extLst>
          </a:blip>
          <a:srcRect l="7369" r="4184" b="6734"/>
          <a:stretch/>
        </p:blipFill>
        <p:spPr>
          <a:xfrm>
            <a:off x="4984665" y="2668779"/>
            <a:ext cx="4159335" cy="3169163"/>
          </a:xfrm>
        </p:spPr>
      </p:pic>
      <p:sp>
        <p:nvSpPr>
          <p:cNvPr id="10" name="Объект 9"/>
          <p:cNvSpPr>
            <a:spLocks noGrp="1"/>
          </p:cNvSpPr>
          <p:nvPr>
            <p:ph sz="half" idx="2"/>
          </p:nvPr>
        </p:nvSpPr>
        <p:spPr>
          <a:xfrm>
            <a:off x="154077" y="2270297"/>
            <a:ext cx="4940437" cy="4680520"/>
          </a:xfrm>
        </p:spPr>
        <p:txBody>
          <a:bodyPr>
            <a:noAutofit/>
          </a:bodyPr>
          <a:lstStyle/>
          <a:p>
            <a:pPr algn="just">
              <a:spcBef>
                <a:spcPts val="0"/>
              </a:spcBef>
              <a:spcAft>
                <a:spcPts val="600"/>
              </a:spcAft>
              <a:buFont typeface="Wingdings" panose="05000000000000000000" pitchFamily="2" charset="2"/>
              <a:buChar char="§"/>
            </a:pPr>
            <a:r>
              <a:rPr lang="kk-KZ" sz="1800" dirty="0">
                <a:latin typeface="Times New Roman" panose="02020603050405020304" pitchFamily="18" charset="0"/>
                <a:cs typeface="Times New Roman" panose="02020603050405020304" pitchFamily="18" charset="0"/>
              </a:rPr>
              <a:t>ҚР Білім және Ғылым министрлігінің түлектердің ақпараттарын цифрландыру бойынша тапсырмасын орындау мақсатында үлкен жұмыстар ұйымдастырылып </a:t>
            </a:r>
            <a:r>
              <a:rPr lang="ru-RU" sz="1800" dirty="0">
                <a:latin typeface="Times New Roman" panose="02020603050405020304" pitchFamily="18" charset="0"/>
                <a:cs typeface="Times New Roman" panose="02020603050405020304" pitchFamily="18" charset="0"/>
              </a:rPr>
              <a:t>100% </a:t>
            </a:r>
            <a:r>
              <a:rPr lang="kk-KZ" sz="1800" dirty="0">
                <a:latin typeface="Times New Roman" panose="02020603050405020304" pitchFamily="18" charset="0"/>
                <a:cs typeface="Times New Roman" panose="02020603050405020304" pitchFamily="18" charset="0"/>
              </a:rPr>
              <a:t> ақпарат автоматтандыру жүйесіне енгізілді;</a:t>
            </a:r>
          </a:p>
          <a:p>
            <a:pPr algn="just">
              <a:spcBef>
                <a:spcPts val="0"/>
              </a:spcBef>
              <a:spcAft>
                <a:spcPts val="600"/>
              </a:spcAft>
              <a:buFont typeface="Wingdings" panose="05000000000000000000" pitchFamily="2" charset="2"/>
              <a:buChar char="§"/>
            </a:pPr>
            <a:r>
              <a:rPr lang="kk-KZ" sz="1800" dirty="0">
                <a:latin typeface="Times New Roman" panose="02020603050405020304" pitchFamily="18" charset="0"/>
                <a:cs typeface="Times New Roman" panose="02020603050405020304" pitchFamily="18" charset="0"/>
              </a:rPr>
              <a:t>Көктемгі оқу семестрі 100% дәстүрлі форматта ұйымдастырылды;</a:t>
            </a:r>
          </a:p>
          <a:p>
            <a:pPr algn="just">
              <a:spcBef>
                <a:spcPts val="0"/>
              </a:spcBef>
              <a:spcAft>
                <a:spcPts val="600"/>
              </a:spcAft>
              <a:buFont typeface="Wingdings" panose="05000000000000000000" pitchFamily="2" charset="2"/>
              <a:buChar char="§"/>
            </a:pPr>
            <a:r>
              <a:rPr lang="kk-KZ" sz="1800" dirty="0">
                <a:latin typeface="Times New Roman" panose="02020603050405020304" pitchFamily="18" charset="0"/>
                <a:cs typeface="Times New Roman" panose="02020603050405020304" pitchFamily="18" charset="0"/>
              </a:rPr>
              <a:t>Оқу процесін жаңа автоматтандыру платформасына ауыстыру бойынша жұмыстар ұйымдастырылып </a:t>
            </a:r>
            <a:r>
              <a:rPr lang="en-US" sz="1800" dirty="0">
                <a:latin typeface="Times New Roman" panose="02020603050405020304" pitchFamily="18" charset="0"/>
                <a:cs typeface="Times New Roman" panose="02020603050405020304" pitchFamily="18" charset="0"/>
              </a:rPr>
              <a:t>AYU portal </a:t>
            </a:r>
            <a:r>
              <a:rPr lang="kk-KZ" sz="1800" dirty="0">
                <a:latin typeface="Times New Roman" panose="02020603050405020304" pitchFamily="18" charset="0"/>
                <a:cs typeface="Times New Roman" panose="02020603050405020304" pitchFamily="18" charset="0"/>
              </a:rPr>
              <a:t>жүйесіне білімалушыларды, пәндерді және оқу контентін жүктеу бойынша жұмыстар атқарылды.</a:t>
            </a:r>
          </a:p>
        </p:txBody>
      </p:sp>
    </p:spTree>
    <p:extLst>
      <p:ext uri="{BB962C8B-B14F-4D97-AF65-F5344CB8AC3E}">
        <p14:creationId xmlns:p14="http://schemas.microsoft.com/office/powerpoint/2010/main" val="12059533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3527243316"/>
              </p:ext>
            </p:extLst>
          </p:nvPr>
        </p:nvGraphicFramePr>
        <p:xfrm>
          <a:off x="2612989" y="2176231"/>
          <a:ext cx="6336704" cy="3801681"/>
        </p:xfrm>
        <a:graphic>
          <a:graphicData uri="http://schemas.openxmlformats.org/drawingml/2006/table">
            <a:tbl>
              <a:tblPr firstRow="1" firstCol="1" bandRow="1">
                <a:tableStyleId>{7DF18680-E054-41AD-8BC1-D1AEF772440D}</a:tableStyleId>
              </a:tblPr>
              <a:tblGrid>
                <a:gridCol w="2525810">
                  <a:extLst>
                    <a:ext uri="{9D8B030D-6E8A-4147-A177-3AD203B41FA5}">
                      <a16:colId xmlns="" xmlns:a16="http://schemas.microsoft.com/office/drawing/2014/main" val="20000"/>
                    </a:ext>
                  </a:extLst>
                </a:gridCol>
                <a:gridCol w="1557562">
                  <a:extLst>
                    <a:ext uri="{9D8B030D-6E8A-4147-A177-3AD203B41FA5}">
                      <a16:colId xmlns="" xmlns:a16="http://schemas.microsoft.com/office/drawing/2014/main" val="20001"/>
                    </a:ext>
                  </a:extLst>
                </a:gridCol>
                <a:gridCol w="2253332">
                  <a:extLst>
                    <a:ext uri="{9D8B030D-6E8A-4147-A177-3AD203B41FA5}">
                      <a16:colId xmlns="" xmlns:a16="http://schemas.microsoft.com/office/drawing/2014/main" val="20002"/>
                    </a:ext>
                  </a:extLst>
                </a:gridCol>
              </a:tblGrid>
              <a:tr h="345471">
                <a:tc>
                  <a:txBody>
                    <a:bodyPr/>
                    <a:lstStyle/>
                    <a:p>
                      <a:pPr algn="ctr">
                        <a:lnSpc>
                          <a:spcPct val="107000"/>
                        </a:lnSpc>
                        <a:spcAft>
                          <a:spcPts val="0"/>
                        </a:spcAft>
                      </a:pPr>
                      <a:r>
                        <a:rPr lang="kk-KZ" sz="1400" dirty="0">
                          <a:effectLst/>
                          <a:latin typeface="Times New Roman" panose="02020603050405020304" pitchFamily="18" charset="0"/>
                          <a:cs typeface="Times New Roman" panose="02020603050405020304" pitchFamily="18" charset="0"/>
                        </a:rPr>
                        <a:t>Жоба</a:t>
                      </a:r>
                      <a:endParaRPr lang="ru-RU" sz="1400" dirty="0">
                        <a:effectLst/>
                        <a:latin typeface="Times New Roman" panose="02020603050405020304" pitchFamily="18" charset="0"/>
                        <a:ea typeface="Calibri"/>
                        <a:cs typeface="Times New Roman" panose="02020603050405020304" pitchFamily="18" charset="0"/>
                      </a:endParaRPr>
                    </a:p>
                  </a:txBody>
                  <a:tcPr marL="66933" marR="66933" marT="0" marB="0">
                    <a:cell3D prstMaterial="dkEdge">
                      <a:bevel/>
                      <a:lightRig rig="flood" dir="t"/>
                    </a:cell3D>
                  </a:tcPr>
                </a:tc>
                <a:tc>
                  <a:txBody>
                    <a:bodyPr/>
                    <a:lstStyle/>
                    <a:p>
                      <a:pPr algn="ctr">
                        <a:lnSpc>
                          <a:spcPct val="107000"/>
                        </a:lnSpc>
                        <a:spcAft>
                          <a:spcPts val="0"/>
                        </a:spcAft>
                      </a:pPr>
                      <a:r>
                        <a:rPr lang="kk-KZ" sz="1400">
                          <a:effectLst/>
                          <a:latin typeface="Times New Roman" panose="02020603050405020304" pitchFamily="18" charset="0"/>
                          <a:cs typeface="Times New Roman" panose="02020603050405020304" pitchFamily="18" charset="0"/>
                        </a:rPr>
                        <a:t>Қаржы</a:t>
                      </a:r>
                      <a:endParaRPr lang="ru-RU" sz="1400">
                        <a:effectLst/>
                        <a:latin typeface="Times New Roman" panose="02020603050405020304" pitchFamily="18" charset="0"/>
                        <a:ea typeface="Calibri"/>
                        <a:cs typeface="Times New Roman" panose="02020603050405020304" pitchFamily="18" charset="0"/>
                      </a:endParaRPr>
                    </a:p>
                  </a:txBody>
                  <a:tcPr marL="66933" marR="66933" marT="0" marB="0">
                    <a:cell3D prstMaterial="dkEdge">
                      <a:bevel/>
                      <a:lightRig rig="flood" dir="t"/>
                    </a:cell3D>
                  </a:tcPr>
                </a:tc>
                <a:tc>
                  <a:txBody>
                    <a:bodyPr/>
                    <a:lstStyle/>
                    <a:p>
                      <a:pPr algn="ctr">
                        <a:lnSpc>
                          <a:spcPct val="107000"/>
                        </a:lnSpc>
                        <a:spcAft>
                          <a:spcPts val="0"/>
                        </a:spcAft>
                      </a:pPr>
                      <a:r>
                        <a:rPr lang="kk-KZ" sz="1400">
                          <a:effectLst/>
                          <a:latin typeface="Times New Roman" panose="02020603050405020304" pitchFamily="18" charset="0"/>
                          <a:cs typeface="Times New Roman" panose="02020603050405020304" pitchFamily="18" charset="0"/>
                        </a:rPr>
                        <a:t>Жоба демеушісі</a:t>
                      </a:r>
                      <a:endParaRPr lang="ru-RU" sz="1400">
                        <a:effectLst/>
                        <a:latin typeface="Times New Roman" panose="02020603050405020304" pitchFamily="18" charset="0"/>
                        <a:ea typeface="Calibri"/>
                        <a:cs typeface="Times New Roman" panose="02020603050405020304" pitchFamily="18" charset="0"/>
                      </a:endParaRPr>
                    </a:p>
                  </a:txBody>
                  <a:tcPr marL="66933" marR="66933" marT="0" marB="0">
                    <a:cell3D prstMaterial="dkEdge">
                      <a:bevel/>
                      <a:lightRig rig="flood" dir="t"/>
                    </a:cell3D>
                  </a:tcPr>
                </a:tc>
                <a:extLst>
                  <a:ext uri="{0D108BD9-81ED-4DB2-BD59-A6C34878D82A}">
                    <a16:rowId xmlns="" xmlns:a16="http://schemas.microsoft.com/office/drawing/2014/main" val="10000"/>
                  </a:ext>
                </a:extLst>
              </a:tr>
              <a:tr h="1383386">
                <a:tc>
                  <a:txBody>
                    <a:bodyPr/>
                    <a:lstStyle/>
                    <a:p>
                      <a:pPr algn="ctr">
                        <a:lnSpc>
                          <a:spcPct val="107000"/>
                        </a:lnSpc>
                        <a:spcAft>
                          <a:spcPts val="0"/>
                        </a:spcAft>
                      </a:pPr>
                      <a:r>
                        <a:rPr lang="kk-KZ" sz="1400" dirty="0">
                          <a:effectLst/>
                          <a:latin typeface="Times New Roman" panose="02020603050405020304" pitchFamily="18" charset="0"/>
                          <a:cs typeface="Times New Roman" panose="02020603050405020304" pitchFamily="18" charset="0"/>
                        </a:rPr>
                        <a:t>2022 ж. 02-18 тамыз күндері 70 студент жазғы мектеп үшін Түркияға жіберілді.  </a:t>
                      </a:r>
                      <a:endParaRPr lang="ru-RU" sz="1400" dirty="0">
                        <a:effectLst/>
                        <a:latin typeface="Times New Roman" panose="02020603050405020304" pitchFamily="18" charset="0"/>
                        <a:ea typeface="Calibri"/>
                        <a:cs typeface="Times New Roman" panose="02020603050405020304" pitchFamily="18" charset="0"/>
                      </a:endParaRPr>
                    </a:p>
                  </a:txBody>
                  <a:tcPr marL="66933" marR="66933" marT="0" marB="0">
                    <a:cell3D prstMaterial="dkEdge">
                      <a:bevel/>
                      <a:lightRig rig="flood" dir="t"/>
                    </a:cell3D>
                  </a:tcPr>
                </a:tc>
                <a:tc>
                  <a:txBody>
                    <a:bodyPr/>
                    <a:lstStyle/>
                    <a:p>
                      <a:pPr algn="ctr">
                        <a:lnSpc>
                          <a:spcPct val="107000"/>
                        </a:lnSpc>
                        <a:spcAft>
                          <a:spcPts val="0"/>
                        </a:spcAft>
                      </a:pPr>
                      <a:r>
                        <a:rPr lang="tr-TR" sz="1400" dirty="0">
                          <a:effectLst/>
                          <a:latin typeface="Times New Roman" panose="02020603050405020304" pitchFamily="18" charset="0"/>
                          <a:cs typeface="Times New Roman" panose="02020603050405020304" pitchFamily="18" charset="0"/>
                        </a:rPr>
                        <a:t>47.850.000 </a:t>
                      </a:r>
                      <a:r>
                        <a:rPr lang="kk-KZ" sz="1400" dirty="0">
                          <a:effectLst/>
                          <a:latin typeface="Times New Roman" panose="02020603050405020304" pitchFamily="18" charset="0"/>
                          <a:cs typeface="Times New Roman" panose="02020603050405020304" pitchFamily="18" charset="0"/>
                        </a:rPr>
                        <a:t>т</a:t>
                      </a:r>
                      <a:r>
                        <a:rPr lang="tr-TR" sz="1400" dirty="0">
                          <a:effectLst/>
                          <a:latin typeface="Times New Roman" panose="02020603050405020304" pitchFamily="18" charset="0"/>
                          <a:cs typeface="Times New Roman" panose="02020603050405020304" pitchFamily="18" charset="0"/>
                        </a:rPr>
                        <a:t>еңге</a:t>
                      </a:r>
                      <a:endParaRPr lang="ru-RU" sz="1400" dirty="0">
                        <a:effectLst/>
                        <a:latin typeface="Times New Roman" panose="02020603050405020304" pitchFamily="18" charset="0"/>
                        <a:ea typeface="Calibri"/>
                        <a:cs typeface="Times New Roman" panose="02020603050405020304" pitchFamily="18" charset="0"/>
                      </a:endParaRPr>
                    </a:p>
                  </a:txBody>
                  <a:tcPr marL="66933" marR="66933" marT="0" marB="0">
                    <a:cell3D prstMaterial="dkEdge">
                      <a:bevel/>
                      <a:lightRig rig="flood" dir="t"/>
                    </a:cell3D>
                  </a:tcPr>
                </a:tc>
                <a:tc>
                  <a:txBody>
                    <a:bodyPr/>
                    <a:lstStyle/>
                    <a:p>
                      <a:pPr algn="ctr">
                        <a:lnSpc>
                          <a:spcPct val="107000"/>
                        </a:lnSpc>
                        <a:spcAft>
                          <a:spcPts val="0"/>
                        </a:spcAft>
                      </a:pPr>
                      <a:r>
                        <a:rPr lang="tr-TR" sz="1400" dirty="0">
                          <a:effectLst/>
                          <a:latin typeface="Times New Roman" panose="02020603050405020304" pitchFamily="18" charset="0"/>
                          <a:cs typeface="Times New Roman" panose="02020603050405020304" pitchFamily="18" charset="0"/>
                        </a:rPr>
                        <a:t>Түрік ынтымақтастық және үйлестіру агенттігі (TİKA), </a:t>
                      </a:r>
                      <a:r>
                        <a:rPr lang="kk-KZ" sz="1400" dirty="0">
                          <a:effectLst/>
                          <a:latin typeface="Times New Roman" panose="02020603050405020304" pitchFamily="18" charset="0"/>
                          <a:cs typeface="Times New Roman" panose="02020603050405020304" pitchFamily="18" charset="0"/>
                        </a:rPr>
                        <a:t>Түрік әуе жолдары</a:t>
                      </a:r>
                      <a:r>
                        <a:rPr lang="tr-TR" sz="1400" dirty="0">
                          <a:effectLst/>
                          <a:latin typeface="Times New Roman" panose="02020603050405020304" pitchFamily="18" charset="0"/>
                          <a:cs typeface="Times New Roman" panose="02020603050405020304" pitchFamily="18" charset="0"/>
                        </a:rPr>
                        <a:t> (THY), </a:t>
                      </a:r>
                      <a:r>
                        <a:rPr lang="kk-KZ" sz="1400" dirty="0">
                          <a:effectLst/>
                          <a:latin typeface="Times New Roman" panose="02020603050405020304" pitchFamily="18" charset="0"/>
                          <a:cs typeface="Times New Roman" panose="02020603050405020304" pitchFamily="18" charset="0"/>
                        </a:rPr>
                        <a:t>Шетелдегі түріктер және туысқан қауымдастықтар басқармасы </a:t>
                      </a:r>
                      <a:r>
                        <a:rPr lang="tr-TR" sz="1400" dirty="0">
                          <a:effectLst/>
                          <a:latin typeface="Times New Roman" panose="02020603050405020304" pitchFamily="18" charset="0"/>
                          <a:cs typeface="Times New Roman" panose="02020603050405020304" pitchFamily="18" charset="0"/>
                        </a:rPr>
                        <a:t>(YTB).  </a:t>
                      </a:r>
                      <a:endParaRPr lang="ru-RU" sz="1400" dirty="0">
                        <a:effectLst/>
                        <a:latin typeface="Times New Roman" panose="02020603050405020304" pitchFamily="18" charset="0"/>
                        <a:ea typeface="Calibri"/>
                        <a:cs typeface="Times New Roman" panose="02020603050405020304" pitchFamily="18" charset="0"/>
                      </a:endParaRPr>
                    </a:p>
                  </a:txBody>
                  <a:tcPr marL="66933" marR="66933" marT="0" marB="0">
                    <a:cell3D prstMaterial="dkEdge">
                      <a:bevel/>
                      <a:lightRig rig="flood" dir="t"/>
                    </a:cell3D>
                  </a:tcPr>
                </a:tc>
                <a:extLst>
                  <a:ext uri="{0D108BD9-81ED-4DB2-BD59-A6C34878D82A}">
                    <a16:rowId xmlns="" xmlns:a16="http://schemas.microsoft.com/office/drawing/2014/main" val="10001"/>
                  </a:ext>
                </a:extLst>
              </a:tr>
              <a:tr h="1036412">
                <a:tc>
                  <a:txBody>
                    <a:bodyPr/>
                    <a:lstStyle/>
                    <a:p>
                      <a:pPr algn="ctr">
                        <a:lnSpc>
                          <a:spcPct val="107000"/>
                        </a:lnSpc>
                        <a:spcAft>
                          <a:spcPts val="0"/>
                        </a:spcAft>
                      </a:pPr>
                      <a:r>
                        <a:rPr lang="kk-KZ" sz="1400" dirty="0">
                          <a:effectLst/>
                          <a:latin typeface="Times New Roman" panose="02020603050405020304" pitchFamily="18" charset="0"/>
                          <a:cs typeface="Times New Roman" panose="02020603050405020304" pitchFamily="18" charset="0"/>
                        </a:rPr>
                        <a:t>Лингвистикалық орталық</a:t>
                      </a:r>
                      <a:endParaRPr lang="ru-RU" sz="1400" dirty="0">
                        <a:effectLst/>
                        <a:latin typeface="Times New Roman" panose="02020603050405020304" pitchFamily="18" charset="0"/>
                        <a:ea typeface="Calibri"/>
                        <a:cs typeface="Times New Roman" panose="02020603050405020304" pitchFamily="18" charset="0"/>
                      </a:endParaRPr>
                    </a:p>
                  </a:txBody>
                  <a:tcPr marL="66933" marR="66933" marT="0" marB="0">
                    <a:cell3D prstMaterial="dkEdge">
                      <a:bevel/>
                      <a:lightRig rig="flood" dir="t"/>
                    </a:cell3D>
                  </a:tcPr>
                </a:tc>
                <a:tc>
                  <a:txBody>
                    <a:bodyPr/>
                    <a:lstStyle/>
                    <a:p>
                      <a:pPr algn="ctr">
                        <a:lnSpc>
                          <a:spcPct val="107000"/>
                        </a:lnSpc>
                        <a:spcAft>
                          <a:spcPts val="0"/>
                        </a:spcAft>
                      </a:pPr>
                      <a:r>
                        <a:rPr lang="tr-TR"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tr-TR" sz="1400" dirty="0">
                          <a:effectLst/>
                          <a:latin typeface="Times New Roman" panose="02020603050405020304" pitchFamily="18" charset="0"/>
                          <a:cs typeface="Times New Roman" panose="02020603050405020304" pitchFamily="18" charset="0"/>
                        </a:rPr>
                        <a:t>4.785.000 </a:t>
                      </a:r>
                      <a:r>
                        <a:rPr lang="kk-KZ" sz="1400" dirty="0">
                          <a:effectLst/>
                          <a:latin typeface="Times New Roman" panose="02020603050405020304" pitchFamily="18" charset="0"/>
                          <a:cs typeface="Times New Roman" panose="02020603050405020304" pitchFamily="18" charset="0"/>
                        </a:rPr>
                        <a:t>т</a:t>
                      </a:r>
                      <a:r>
                        <a:rPr lang="tr-TR" sz="1400" dirty="0">
                          <a:effectLst/>
                          <a:latin typeface="Times New Roman" panose="02020603050405020304" pitchFamily="18" charset="0"/>
                          <a:cs typeface="Times New Roman" panose="02020603050405020304" pitchFamily="18" charset="0"/>
                        </a:rPr>
                        <a:t>еңге</a:t>
                      </a:r>
                      <a:endParaRPr lang="ru-RU" sz="1400" dirty="0">
                        <a:effectLst/>
                        <a:latin typeface="Times New Roman" panose="02020603050405020304" pitchFamily="18" charset="0"/>
                        <a:ea typeface="Calibri"/>
                        <a:cs typeface="Times New Roman" panose="02020603050405020304" pitchFamily="18" charset="0"/>
                      </a:endParaRPr>
                    </a:p>
                  </a:txBody>
                  <a:tcPr marL="66933" marR="66933" marT="0" marB="0">
                    <a:cell3D prstMaterial="dkEdge">
                      <a:bevel/>
                      <a:lightRig rig="flood" dir="t"/>
                    </a:cell3D>
                  </a:tcPr>
                </a:tc>
                <a:tc>
                  <a:txBody>
                    <a:bodyPr/>
                    <a:lstStyle/>
                    <a:p>
                      <a:pPr algn="ctr">
                        <a:lnSpc>
                          <a:spcPct val="107000"/>
                        </a:lnSpc>
                        <a:spcAft>
                          <a:spcPts val="0"/>
                        </a:spcAft>
                      </a:pPr>
                      <a:r>
                        <a:rPr lang="kk-KZ" sz="1400">
                          <a:effectLst/>
                          <a:latin typeface="Times New Roman" panose="02020603050405020304" pitchFamily="18" charset="0"/>
                          <a:cs typeface="Times New Roman" panose="02020603050405020304" pitchFamily="18" charset="0"/>
                        </a:rPr>
                        <a:t>Шетелдегі түріктер және туысқан қауымдастықтар басқармасы </a:t>
                      </a:r>
                      <a:r>
                        <a:rPr lang="tr-TR" sz="1400">
                          <a:effectLst/>
                          <a:latin typeface="Times New Roman" panose="02020603050405020304" pitchFamily="18" charset="0"/>
                          <a:cs typeface="Times New Roman" panose="02020603050405020304" pitchFamily="18" charset="0"/>
                        </a:rPr>
                        <a:t>(YTB)</a:t>
                      </a:r>
                      <a:endParaRPr lang="ru-RU" sz="1400">
                        <a:effectLst/>
                        <a:latin typeface="Times New Roman" panose="02020603050405020304" pitchFamily="18" charset="0"/>
                        <a:ea typeface="Calibri"/>
                        <a:cs typeface="Times New Roman" panose="02020603050405020304" pitchFamily="18" charset="0"/>
                      </a:endParaRPr>
                    </a:p>
                  </a:txBody>
                  <a:tcPr marL="66933" marR="66933" marT="0" marB="0">
                    <a:cell3D prstMaterial="dkEdge">
                      <a:bevel/>
                      <a:lightRig rig="flood" dir="t"/>
                    </a:cell3D>
                  </a:tcPr>
                </a:tc>
                <a:extLst>
                  <a:ext uri="{0D108BD9-81ED-4DB2-BD59-A6C34878D82A}">
                    <a16:rowId xmlns="" xmlns:a16="http://schemas.microsoft.com/office/drawing/2014/main" val="10002"/>
                  </a:ext>
                </a:extLst>
              </a:tr>
              <a:tr h="1036412">
                <a:tc>
                  <a:txBody>
                    <a:bodyPr/>
                    <a:lstStyle/>
                    <a:p>
                      <a:pPr algn="ctr">
                        <a:lnSpc>
                          <a:spcPct val="107000"/>
                        </a:lnSpc>
                        <a:spcAft>
                          <a:spcPts val="0"/>
                        </a:spcAft>
                      </a:pPr>
                      <a:r>
                        <a:rPr lang="kk-KZ" sz="1400" dirty="0">
                          <a:effectLst/>
                          <a:latin typeface="Times New Roman" panose="02020603050405020304" pitchFamily="18" charset="0"/>
                          <a:cs typeface="Times New Roman" panose="02020603050405020304" pitchFamily="18" charset="0"/>
                        </a:rPr>
                        <a:t>Теология факультеті және «Түркология» ҒЗИ ғимараты</a:t>
                      </a:r>
                      <a:endParaRPr lang="ru-RU" sz="1400" dirty="0">
                        <a:effectLst/>
                        <a:latin typeface="Times New Roman" panose="02020603050405020304" pitchFamily="18" charset="0"/>
                        <a:ea typeface="Calibri"/>
                        <a:cs typeface="Times New Roman" panose="02020603050405020304" pitchFamily="18" charset="0"/>
                      </a:endParaRPr>
                    </a:p>
                  </a:txBody>
                  <a:tcPr marL="66933" marR="66933" marT="0" marB="0">
                    <a:cell3D prstMaterial="dkEdge">
                      <a:bevel/>
                      <a:lightRig rig="flood" dir="t"/>
                    </a:cell3D>
                  </a:tcPr>
                </a:tc>
                <a:tc>
                  <a:txBody>
                    <a:bodyPr/>
                    <a:lstStyle/>
                    <a:p>
                      <a:pPr algn="ctr">
                        <a:lnSpc>
                          <a:spcPct val="107000"/>
                        </a:lnSpc>
                        <a:spcAft>
                          <a:spcPts val="0"/>
                        </a:spcAft>
                      </a:pPr>
                      <a:r>
                        <a:rPr lang="ru-RU" sz="1400" dirty="0">
                          <a:effectLst/>
                          <a:latin typeface="Times New Roman" panose="02020603050405020304" pitchFamily="18" charset="0"/>
                          <a:cs typeface="Times New Roman" panose="02020603050405020304" pitchFamily="18" charset="0"/>
                        </a:rPr>
                        <a:t>10 000 00</a:t>
                      </a:r>
                      <a:r>
                        <a:rPr lang="tr-TR" sz="1400" dirty="0">
                          <a:effectLst/>
                          <a:latin typeface="Times New Roman" panose="02020603050405020304" pitchFamily="18" charset="0"/>
                          <a:cs typeface="Times New Roman" panose="02020603050405020304" pitchFamily="18" charset="0"/>
                        </a:rPr>
                        <a:t>0</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tr-TR" sz="1400" dirty="0">
                          <a:effectLst/>
                          <a:latin typeface="Times New Roman" panose="02020603050405020304" pitchFamily="18" charset="0"/>
                          <a:cs typeface="Times New Roman" panose="02020603050405020304" pitchFamily="18" charset="0"/>
                        </a:rPr>
                        <a:t> </a:t>
                      </a:r>
                      <a:r>
                        <a:rPr lang="kk-KZ" sz="1400" dirty="0">
                          <a:effectLst/>
                          <a:latin typeface="Times New Roman" panose="02020603050405020304" pitchFamily="18" charset="0"/>
                          <a:cs typeface="Times New Roman" panose="02020603050405020304" pitchFamily="18" charset="0"/>
                        </a:rPr>
                        <a:t>АҚШ доллары</a:t>
                      </a:r>
                      <a:endParaRPr lang="ru-RU" sz="1400" dirty="0">
                        <a:effectLst/>
                        <a:latin typeface="Times New Roman" panose="02020603050405020304" pitchFamily="18" charset="0"/>
                        <a:ea typeface="Calibri"/>
                        <a:cs typeface="Times New Roman" panose="02020603050405020304" pitchFamily="18" charset="0"/>
                      </a:endParaRPr>
                    </a:p>
                  </a:txBody>
                  <a:tcPr marL="63938" marR="63938" marT="0" marB="0">
                    <a:cell3D prstMaterial="dkEdge">
                      <a:bevel/>
                      <a:lightRig rig="flood" dir="t"/>
                    </a:cell3D>
                  </a:tcPr>
                </a:tc>
                <a:tc>
                  <a:txBody>
                    <a:bodyPr/>
                    <a:lstStyle/>
                    <a:p>
                      <a:pPr algn="ctr">
                        <a:lnSpc>
                          <a:spcPct val="107000"/>
                        </a:lnSpc>
                        <a:spcAft>
                          <a:spcPts val="0"/>
                        </a:spcAft>
                      </a:pPr>
                      <a:r>
                        <a:rPr lang="tr-TR" sz="1400" dirty="0">
                          <a:effectLst/>
                          <a:latin typeface="Times New Roman" panose="02020603050405020304" pitchFamily="18" charset="0"/>
                          <a:cs typeface="Times New Roman" panose="02020603050405020304" pitchFamily="18" charset="0"/>
                        </a:rPr>
                        <a:t>Түрік ынтымақтастық және үйлестіру агенттігі (TİKA)</a:t>
                      </a:r>
                      <a:endParaRPr lang="ru-RU" sz="1400" dirty="0">
                        <a:effectLst/>
                        <a:latin typeface="Times New Roman" panose="02020603050405020304" pitchFamily="18" charset="0"/>
                        <a:ea typeface="Calibri"/>
                        <a:cs typeface="Times New Roman" panose="02020603050405020304" pitchFamily="18" charset="0"/>
                      </a:endParaRPr>
                    </a:p>
                  </a:txBody>
                  <a:tcPr marL="63938" marR="63938" marT="0" marB="0">
                    <a:cell3D prstMaterial="dkEdge">
                      <a:bevel/>
                      <a:lightRig rig="flood" dir="t"/>
                    </a:cell3D>
                  </a:tcPr>
                </a:tc>
                <a:extLst>
                  <a:ext uri="{0D108BD9-81ED-4DB2-BD59-A6C34878D82A}">
                    <a16:rowId xmlns="" xmlns:a16="http://schemas.microsoft.com/office/drawing/2014/main" val="10003"/>
                  </a:ext>
                </a:extLst>
              </a:tr>
            </a:tbl>
          </a:graphicData>
        </a:graphic>
      </p:graphicFrame>
      <p:sp>
        <p:nvSpPr>
          <p:cNvPr id="4" name="Прямоугольник 3">
            <a:extLst>
              <a:ext uri="{FF2B5EF4-FFF2-40B4-BE49-F238E27FC236}">
                <a16:creationId xmlns="" xmlns:a16="http://schemas.microsoft.com/office/drawing/2014/main" id="{C76FB6E5-FF8E-09E5-6D8E-DAE83B2F16E4}"/>
              </a:ext>
            </a:extLst>
          </p:cNvPr>
          <p:cNvSpPr/>
          <p:nvPr/>
        </p:nvSpPr>
        <p:spPr>
          <a:xfrm>
            <a:off x="323528" y="1064264"/>
            <a:ext cx="8568952" cy="707886"/>
          </a:xfrm>
          <a:prstGeom prst="rect">
            <a:avLst/>
          </a:prstGeom>
          <a:solidFill>
            <a:schemeClr val="bg1"/>
          </a:solidFill>
        </p:spPr>
        <p:txBody>
          <a:bodyPr wrap="square">
            <a:spAutoFit/>
          </a:bodyPr>
          <a:lstStyle/>
          <a:p>
            <a:pPr algn="ctr"/>
            <a:r>
              <a:rPr lang="kk-KZ" sz="2000" b="1" dirty="0">
                <a:solidFill>
                  <a:srgbClr val="002060"/>
                </a:solidFill>
                <a:latin typeface="Times New Roman" panose="02020603050405020304" pitchFamily="18" charset="0"/>
                <a:cs typeface="Times New Roman" panose="02020603050405020304" pitchFamily="18" charset="0"/>
              </a:rPr>
              <a:t>30 ЖЫЛДЫҚҚА 30 ЖОБА АЯСЫНДА УНИВЕРСИТЕТІМІЗГЕ ЖАСАЛҒАН ИНВЕСТИЦИЯЛАР</a:t>
            </a:r>
            <a:r>
              <a:rPr lang="kk-KZ" sz="2000" dirty="0">
                <a:solidFill>
                  <a:srgbClr val="002060"/>
                </a:solidFill>
                <a:latin typeface="Times New Roman" panose="02020603050405020304" pitchFamily="18" charset="0"/>
                <a:cs typeface="Times New Roman" panose="02020603050405020304" pitchFamily="18" charset="0"/>
              </a:rPr>
              <a:t> </a:t>
            </a:r>
            <a:endParaRPr lang="ru-RU" sz="2000" dirty="0">
              <a:solidFill>
                <a:srgbClr val="002060"/>
              </a:solidFill>
              <a:latin typeface="Times New Roman" panose="02020603050405020304" pitchFamily="18" charset="0"/>
              <a:cs typeface="Times New Roman" panose="02020603050405020304" pitchFamily="18" charset="0"/>
            </a:endParaRPr>
          </a:p>
        </p:txBody>
      </p:sp>
      <p:pic>
        <p:nvPicPr>
          <p:cNvPr id="2" name="Google Shape;86;p16">
            <a:extLst>
              <a:ext uri="{FF2B5EF4-FFF2-40B4-BE49-F238E27FC236}">
                <a16:creationId xmlns="" xmlns:a16="http://schemas.microsoft.com/office/drawing/2014/main" id="{5EE0EC9E-D783-07D7-5BA3-C0F0E2B9C4EB}"/>
              </a:ext>
            </a:extLst>
          </p:cNvPr>
          <p:cNvPicPr preferRelativeResize="0"/>
          <p:nvPr/>
        </p:nvPicPr>
        <p:blipFill rotWithShape="1">
          <a:blip r:embed="rId2">
            <a:alphaModFix/>
          </a:blip>
          <a:srcRect/>
          <a:stretch/>
        </p:blipFill>
        <p:spPr>
          <a:xfrm>
            <a:off x="83891" y="4159303"/>
            <a:ext cx="2448334" cy="1766494"/>
          </a:xfrm>
          <a:prstGeom prst="rect">
            <a:avLst/>
          </a:prstGeom>
          <a:noFill/>
          <a:ln>
            <a:noFill/>
          </a:ln>
          <a:effectLst>
            <a:outerShdw blurRad="57150" dist="19050" dir="5400000" algn="bl" rotWithShape="0">
              <a:srgbClr val="000000">
                <a:alpha val="49411"/>
              </a:srgbClr>
            </a:outerShdw>
          </a:effectLst>
        </p:spPr>
      </p:pic>
      <p:pic>
        <p:nvPicPr>
          <p:cNvPr id="5" name="Google Shape;166;p23">
            <a:extLst>
              <a:ext uri="{FF2B5EF4-FFF2-40B4-BE49-F238E27FC236}">
                <a16:creationId xmlns="" xmlns:a16="http://schemas.microsoft.com/office/drawing/2014/main" id="{0D72D0A5-FC91-3A6A-030D-D0D358620F4A}"/>
              </a:ext>
            </a:extLst>
          </p:cNvPr>
          <p:cNvPicPr preferRelativeResize="0"/>
          <p:nvPr/>
        </p:nvPicPr>
        <p:blipFill rotWithShape="1">
          <a:blip r:embed="rId3">
            <a:alphaModFix/>
          </a:blip>
          <a:srcRect/>
          <a:stretch/>
        </p:blipFill>
        <p:spPr>
          <a:xfrm>
            <a:off x="83890" y="2299801"/>
            <a:ext cx="2448334" cy="1704426"/>
          </a:xfrm>
          <a:prstGeom prst="rect">
            <a:avLst/>
          </a:prstGeom>
          <a:noFill/>
          <a:ln>
            <a:noFill/>
          </a:ln>
          <a:effectLst>
            <a:outerShdw blurRad="57150" dist="19050" dir="5400000" algn="bl" rotWithShape="0">
              <a:srgbClr val="000000">
                <a:alpha val="49411"/>
              </a:srgbClr>
            </a:outerShdw>
          </a:effectLst>
        </p:spPr>
      </p:pic>
    </p:spTree>
    <p:extLst>
      <p:ext uri="{BB962C8B-B14F-4D97-AF65-F5344CB8AC3E}">
        <p14:creationId xmlns:p14="http://schemas.microsoft.com/office/powerpoint/2010/main" val="24408361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91679" y="980728"/>
            <a:ext cx="5610277" cy="396044"/>
          </a:xfrm>
          <a:prstGeom prst="rect">
            <a:avLst/>
          </a:prstGeom>
          <a:solidFill>
            <a:schemeClr val="accent5">
              <a:lumMod val="75000"/>
            </a:schemeClr>
          </a:solidFill>
          <a:effectLst>
            <a:glow rad="63500">
              <a:schemeClr val="accent1">
                <a:satMod val="175000"/>
                <a:alpha val="40000"/>
              </a:schemeClr>
            </a:glow>
            <a:outerShdw blurRad="40000" dist="23000" dir="5400000" rotWithShape="0">
              <a:srgbClr val="000000">
                <a:alpha val="35000"/>
              </a:srgbClr>
            </a:outerShdw>
          </a:effectLst>
        </p:spPr>
        <p:style>
          <a:lnRef idx="0">
            <a:schemeClr val="lt1">
              <a:hueOff val="0"/>
              <a:satOff val="0"/>
              <a:lumOff val="0"/>
              <a:alphaOff val="0"/>
            </a:schemeClr>
          </a:lnRef>
          <a:fillRef idx="3">
            <a:scrgbClr r="0" g="0" b="0"/>
          </a:fillRef>
          <a:effectRef idx="3">
            <a:schemeClr val="accent4">
              <a:hueOff val="0"/>
              <a:satOff val="0"/>
              <a:lumOff val="0"/>
              <a:alphaOff val="0"/>
            </a:schemeClr>
          </a:effectRef>
          <a:fontRef idx="minor">
            <a:schemeClr val="lt1"/>
          </a:fontRef>
        </p:style>
        <p:txBody>
          <a:bodyPr/>
          <a:lstStyle/>
          <a:p>
            <a:pPr algn="ctr"/>
            <a:r>
              <a:rPr lang="kk-KZ" sz="2200" i="1" dirty="0"/>
              <a:t>Жастар саясаты департаменті</a:t>
            </a:r>
          </a:p>
        </p:txBody>
      </p:sp>
      <p:pic>
        <p:nvPicPr>
          <p:cNvPr id="4" name="Picture 3" descr="C:\Users\AYU001\Desktop\отеты\посвят.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750" t="10491"/>
          <a:stretch/>
        </p:blipFill>
        <p:spPr bwMode="auto">
          <a:xfrm>
            <a:off x="368264" y="2168626"/>
            <a:ext cx="2367582" cy="15309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s://downloader.disk.yandex.ru/preview/a8bb71f6d86d91b172f469f66d13f00eda61e58b96c94ce095ec27432b0b8089/6280db3e/P2UKi3F5udxIeEEGVcgbrEKpw8NV9myBs8_IuwhP_-GErxmI2UzdBWaVFNv0c-Z3TYT3I5zVaXySKJCr1ety9g%3D%3D?uid=0&amp;filename=P52A8565%20%D0%BA%D0%BE%D0%BF%D0%B8%D1%8F.jpg&amp;disposition=inline&amp;hash=&amp;limit=0&amp;content_type=image%2Fjpeg&amp;owner_uid=0&amp;tknv=v2&amp;size=1920x9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264" y="5260013"/>
            <a:ext cx="2367582" cy="1577771"/>
          </a:xfrm>
          <a:prstGeom prst="rect">
            <a:avLst/>
          </a:prstGeom>
          <a:noFill/>
          <a:extLst>
            <a:ext uri="{909E8E84-426E-40DD-AFC4-6F175D3DCCD1}">
              <a14:hiddenFill xmlns:a14="http://schemas.microsoft.com/office/drawing/2010/main">
                <a:solidFill>
                  <a:srgbClr val="FFFFFF"/>
                </a:solidFill>
              </a14:hiddenFill>
            </a:ext>
          </a:extLst>
        </p:spPr>
      </p:pic>
      <p:sp>
        <p:nvSpPr>
          <p:cNvPr id="31" name="Прямоугольник 30"/>
          <p:cNvSpPr/>
          <p:nvPr/>
        </p:nvSpPr>
        <p:spPr>
          <a:xfrm rot="16200000">
            <a:off x="-2124484" y="4293110"/>
            <a:ext cx="4663015" cy="414046"/>
          </a:xfrm>
          <a:prstGeom prst="rect">
            <a:avLst/>
          </a:prstGeom>
          <a:solidFill>
            <a:schemeClr val="tx2">
              <a:lumMod val="75000"/>
            </a:schemeClr>
          </a:solidFill>
          <a:ln>
            <a:noFill/>
          </a:ln>
          <a:effectLst>
            <a:glow>
              <a:schemeClr val="accent1">
                <a:satMod val="175000"/>
              </a:schemeClr>
            </a:glow>
            <a:outerShdw blurRad="40000" dist="23000" dir="5400000" rotWithShape="0">
              <a:srgbClr val="000000">
                <a:alpha val="35000"/>
              </a:srgbClr>
            </a:outerShdw>
          </a:effectLst>
        </p:spPr>
        <p:style>
          <a:lnRef idx="0">
            <a:schemeClr val="lt1">
              <a:hueOff val="0"/>
              <a:satOff val="0"/>
              <a:lumOff val="0"/>
              <a:alphaOff val="0"/>
            </a:schemeClr>
          </a:lnRef>
          <a:fillRef idx="3">
            <a:scrgbClr r="0" g="0" b="0"/>
          </a:fillRef>
          <a:effectRef idx="3">
            <a:schemeClr val="accent4">
              <a:hueOff val="0"/>
              <a:satOff val="0"/>
              <a:lumOff val="0"/>
              <a:alphaOff val="0"/>
            </a:schemeClr>
          </a:effectRef>
          <a:fontRef idx="minor">
            <a:schemeClr val="lt1"/>
          </a:fontRef>
        </p:style>
        <p:txBody>
          <a:bodyPr/>
          <a:lstStyle/>
          <a:p>
            <a:pPr algn="ctr"/>
            <a:r>
              <a:rPr lang="en-US" sz="2200" i="1" dirty="0"/>
              <a:t>COMMENCEMENT 2022</a:t>
            </a:r>
            <a:endParaRPr lang="ru-RU" sz="2200" i="1" dirty="0"/>
          </a:p>
        </p:txBody>
      </p:sp>
      <p:pic>
        <p:nvPicPr>
          <p:cNvPr id="2058" name="Picture 10" descr="https://downloader.disk.yandex.ru/preview/e7e665ea47008c572b5c013cbf66a53e4777361c0a1079656c948f3f04e80153/6280db46/RT4vhfUqSFcxEFL7JZNzQwlzed-zydEVzbqweHVEj39wRj8HpMcsjZSymTme2n8FlVtBkopronpdKX8DkzOspw%3D%3D?uid=0&amp;filename=P52A8741%20%D0%BA%D0%BE%D0%BF%D0%B8%D1%8F.jpg&amp;disposition=inline&amp;hash=&amp;limit=0&amp;content_type=image%2Fjpeg&amp;owner_uid=0&amp;tknv=v2&amp;size=1920x91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34"/>
          <a:stretch/>
        </p:blipFill>
        <p:spPr bwMode="auto">
          <a:xfrm>
            <a:off x="414046" y="3699531"/>
            <a:ext cx="2321799" cy="1577772"/>
          </a:xfrm>
          <a:prstGeom prst="rect">
            <a:avLst/>
          </a:prstGeom>
          <a:noFill/>
          <a:extLst>
            <a:ext uri="{909E8E84-426E-40DD-AFC4-6F175D3DCCD1}">
              <a14:hiddenFill xmlns:a14="http://schemas.microsoft.com/office/drawing/2010/main">
                <a:solidFill>
                  <a:srgbClr val="FFFFFF"/>
                </a:solidFill>
              </a14:hiddenFill>
            </a:ext>
          </a:extLst>
        </p:spPr>
      </p:pic>
      <p:sp>
        <p:nvSpPr>
          <p:cNvPr id="19" name="Прямоугольник 18"/>
          <p:cNvSpPr/>
          <p:nvPr/>
        </p:nvSpPr>
        <p:spPr>
          <a:xfrm>
            <a:off x="2875297" y="6142876"/>
            <a:ext cx="3568911" cy="6887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dirty="0">
                <a:latin typeface="Century Gothic" pitchFamily="34" charset="0"/>
              </a:rPr>
              <a:t>Студенттік ректор сайлауының жаңа форматы</a:t>
            </a:r>
            <a:endParaRPr lang="ru-RU" dirty="0">
              <a:latin typeface="Century Gothic" pitchFamily="34" charset="0"/>
            </a:endParaRPr>
          </a:p>
        </p:txBody>
      </p:sp>
      <p:pic>
        <p:nvPicPr>
          <p:cNvPr id="2059" name="Picture 11" descr="C:\Users\AYU001\Desktop\отеты\0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6829" b="8866"/>
          <a:stretch/>
        </p:blipFill>
        <p:spPr bwMode="auto">
          <a:xfrm>
            <a:off x="2875297" y="4682735"/>
            <a:ext cx="1831531" cy="147221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Users\AYU001\Desktop\отеты\7745da98-c1b3-4bfb-b2a6-d1833e7bc53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32835" y="4682735"/>
            <a:ext cx="864006" cy="1472215"/>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C:\Users\AYU001\Desktop\отеты\ffbe3a2c-4cbc-4723-9a66-ec116e14478f.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96841" y="4670537"/>
            <a:ext cx="834983" cy="148441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Users\AYU001\Desktop\отеты\81cebc69-9e39-4136-b4dd-ae7252c2b81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75297" y="2168626"/>
            <a:ext cx="1405172" cy="249808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C:\Users\AYU001\Desktop\отеты\bb16e0e8-8b87-465e-a06a-2a70ae58044c.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4045" t="25086" r="14649" b="19031"/>
          <a:stretch/>
        </p:blipFill>
        <p:spPr bwMode="auto">
          <a:xfrm>
            <a:off x="4280469" y="3501009"/>
            <a:ext cx="1681793" cy="1149758"/>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descr="C:\Users\AYU001\Desktop\отеты\af4c5431-e67e-422e-bf2f-74dac4832ecc.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53784"/>
          <a:stretch/>
        </p:blipFill>
        <p:spPr bwMode="auto">
          <a:xfrm>
            <a:off x="4280469" y="2157155"/>
            <a:ext cx="1647298" cy="1353457"/>
          </a:xfrm>
          <a:prstGeom prst="rect">
            <a:avLst/>
          </a:prstGeom>
          <a:noFill/>
          <a:extLst>
            <a:ext uri="{909E8E84-426E-40DD-AFC4-6F175D3DCCD1}">
              <a14:hiddenFill xmlns:a14="http://schemas.microsoft.com/office/drawing/2010/main">
                <a:solidFill>
                  <a:srgbClr val="FFFFFF"/>
                </a:solidFill>
              </a14:hiddenFill>
            </a:ext>
          </a:extLst>
        </p:spPr>
      </p:pic>
      <p:sp>
        <p:nvSpPr>
          <p:cNvPr id="20" name="Блок-схема: процесс 19"/>
          <p:cNvSpPr/>
          <p:nvPr/>
        </p:nvSpPr>
        <p:spPr>
          <a:xfrm rot="5400000">
            <a:off x="4923198" y="3161726"/>
            <a:ext cx="2525579" cy="516442"/>
          </a:xfrm>
          <a:prstGeom prst="flowChartProcess">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dirty="0">
                <a:latin typeface="Century Gothic" pitchFamily="34" charset="0"/>
              </a:rPr>
              <a:t>Ботаникалық бақты тазалау жұмыстары</a:t>
            </a:r>
            <a:endParaRPr lang="ru-RU" dirty="0">
              <a:latin typeface="Century Gothic" pitchFamily="34" charset="0"/>
            </a:endParaRPr>
          </a:p>
        </p:txBody>
      </p:sp>
      <p:pic>
        <p:nvPicPr>
          <p:cNvPr id="2066" name="Picture 18" descr="C:\Users\AYU001\Desktop\отеты\6.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9779"/>
          <a:stretch/>
        </p:blipFill>
        <p:spPr bwMode="auto">
          <a:xfrm>
            <a:off x="6425493" y="5813381"/>
            <a:ext cx="1257485" cy="1044619"/>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9" descr="C:\Users\AYU001\Desktop\отеты\3.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85674" y="5886163"/>
            <a:ext cx="1458326" cy="971837"/>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C:\Users\AYU001\Desktop\отеты\4.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4959" t="23478" r="6644"/>
          <a:stretch/>
        </p:blipFill>
        <p:spPr bwMode="auto">
          <a:xfrm>
            <a:off x="6425494" y="4967342"/>
            <a:ext cx="1592750" cy="918822"/>
          </a:xfrm>
          <a:prstGeom prst="rect">
            <a:avLst/>
          </a:prstGeom>
          <a:noFill/>
          <a:extLst>
            <a:ext uri="{909E8E84-426E-40DD-AFC4-6F175D3DCCD1}">
              <a14:hiddenFill xmlns:a14="http://schemas.microsoft.com/office/drawing/2010/main">
                <a:solidFill>
                  <a:srgbClr val="FFFFFF"/>
                </a:solidFill>
              </a14:hiddenFill>
            </a:ext>
          </a:extLst>
        </p:spPr>
      </p:pic>
      <p:sp>
        <p:nvSpPr>
          <p:cNvPr id="25" name="Прямоугольник 24"/>
          <p:cNvSpPr/>
          <p:nvPr/>
        </p:nvSpPr>
        <p:spPr>
          <a:xfrm>
            <a:off x="8018243" y="4967342"/>
            <a:ext cx="1125757" cy="9188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dirty="0">
                <a:latin typeface="Century Gothic" pitchFamily="34" charset="0"/>
              </a:rPr>
              <a:t>Достық </a:t>
            </a:r>
            <a:r>
              <a:rPr lang="kk-KZ" sz="1400" dirty="0">
                <a:latin typeface="Century Gothic" pitchFamily="34" charset="0"/>
              </a:rPr>
              <a:t>фестивалі</a:t>
            </a:r>
            <a:endParaRPr lang="ru-RU" sz="1400" dirty="0">
              <a:latin typeface="Century Gothic" pitchFamily="34" charset="0"/>
            </a:endParaRPr>
          </a:p>
        </p:txBody>
      </p:sp>
      <p:pic>
        <p:nvPicPr>
          <p:cNvPr id="2070" name="Picture 22" descr="C:\Users\AYU001\Desktop\отеты\66.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12360" y="2598666"/>
            <a:ext cx="1331640" cy="2367358"/>
          </a:xfrm>
          <a:prstGeom prst="rect">
            <a:avLst/>
          </a:prstGeom>
          <a:noFill/>
          <a:extLst>
            <a:ext uri="{909E8E84-426E-40DD-AFC4-6F175D3DCCD1}">
              <a14:hiddenFill xmlns:a14="http://schemas.microsoft.com/office/drawing/2010/main">
                <a:solidFill>
                  <a:srgbClr val="FFFFFF"/>
                </a:solidFill>
              </a14:hiddenFill>
            </a:ext>
          </a:extLst>
        </p:spPr>
      </p:pic>
      <p:sp>
        <p:nvSpPr>
          <p:cNvPr id="54" name="Прямоугольник 53"/>
          <p:cNvSpPr/>
          <p:nvPr/>
        </p:nvSpPr>
        <p:spPr>
          <a:xfrm>
            <a:off x="7812360" y="2157157"/>
            <a:ext cx="1331641" cy="470879"/>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itchFamily="34" charset="0"/>
              </a:rPr>
              <a:t>CLUB FAIR</a:t>
            </a:r>
            <a:endParaRPr lang="ru-RU" sz="1400" dirty="0">
              <a:solidFill>
                <a:schemeClr val="tx1"/>
              </a:solidFill>
              <a:latin typeface="Century Gothic" pitchFamily="34" charset="0"/>
            </a:endParaRPr>
          </a:p>
        </p:txBody>
      </p:sp>
      <p:pic>
        <p:nvPicPr>
          <p:cNvPr id="2071" name="Picture 23" descr="C:\Users\AYU001\Desktop\отеты\c54f7551-5950-43dd-89d5-a8e95cabb2e7.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425494" y="2149540"/>
            <a:ext cx="1386866" cy="2465540"/>
          </a:xfrm>
          <a:prstGeom prst="rect">
            <a:avLst/>
          </a:prstGeom>
          <a:noFill/>
          <a:extLst>
            <a:ext uri="{909E8E84-426E-40DD-AFC4-6F175D3DCCD1}">
              <a14:hiddenFill xmlns:a14="http://schemas.microsoft.com/office/drawing/2010/main">
                <a:solidFill>
                  <a:srgbClr val="FFFFFF"/>
                </a:solidFill>
              </a14:hiddenFill>
            </a:ext>
          </a:extLst>
        </p:spPr>
      </p:pic>
      <p:sp>
        <p:nvSpPr>
          <p:cNvPr id="57" name="Прямоугольник 56"/>
          <p:cNvSpPr/>
          <p:nvPr/>
        </p:nvSpPr>
        <p:spPr>
          <a:xfrm>
            <a:off x="6425493" y="4500133"/>
            <a:ext cx="1386866" cy="477607"/>
          </a:xfrm>
          <a:prstGeom prst="rect">
            <a:avLst/>
          </a:prstGeom>
          <a:solidFill>
            <a:srgbClr val="735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1200" dirty="0">
                <a:latin typeface="Century Gothic" pitchFamily="34" charset="0"/>
              </a:rPr>
              <a:t>Республикалық</a:t>
            </a:r>
            <a:r>
              <a:rPr lang="kk-KZ" sz="1400" dirty="0">
                <a:latin typeface="Century Gothic" pitchFamily="34" charset="0"/>
              </a:rPr>
              <a:t> ДЕБАТ</a:t>
            </a:r>
            <a:endParaRPr lang="ru-RU" sz="1400" dirty="0">
              <a:latin typeface="Century Gothic" pitchFamily="34" charset="0"/>
            </a:endParaRPr>
          </a:p>
        </p:txBody>
      </p:sp>
      <p:sp>
        <p:nvSpPr>
          <p:cNvPr id="28" name="TextBox 27"/>
          <p:cNvSpPr txBox="1"/>
          <p:nvPr/>
        </p:nvSpPr>
        <p:spPr>
          <a:xfrm>
            <a:off x="130392" y="1454006"/>
            <a:ext cx="6043957" cy="800219"/>
          </a:xfrm>
          <a:prstGeom prst="rect">
            <a:avLst/>
          </a:prstGeom>
          <a:noFill/>
        </p:spPr>
        <p:txBody>
          <a:bodyPr wrap="square" rtlCol="0">
            <a:spAutoFit/>
          </a:bodyPr>
          <a:lstStyle/>
          <a:p>
            <a:r>
              <a:rPr lang="kk-KZ" sz="1600" b="1" dirty="0">
                <a:solidFill>
                  <a:srgbClr val="002060"/>
                </a:solidFill>
                <a:latin typeface="Times New Roman" panose="02020603050405020304" pitchFamily="18" charset="0"/>
                <a:cs typeface="Times New Roman" panose="02020603050405020304" pitchFamily="18" charset="0"/>
              </a:rPr>
              <a:t>Мәдени іс-шаралар – 14;</a:t>
            </a:r>
          </a:p>
          <a:p>
            <a:r>
              <a:rPr lang="kk-KZ" sz="1600" b="1" dirty="0">
                <a:solidFill>
                  <a:srgbClr val="002060"/>
                </a:solidFill>
                <a:latin typeface="Times New Roman" panose="02020603050405020304" pitchFamily="18" charset="0"/>
                <a:cs typeface="Times New Roman" panose="02020603050405020304" pitchFamily="18" charset="0"/>
              </a:rPr>
              <a:t>Рухани-адамгершілік тәрбиедегі іс-шаралар – 19;</a:t>
            </a:r>
          </a:p>
          <a:p>
            <a:endParaRPr lang="kk-KZ" sz="1400" dirty="0">
              <a:solidFill>
                <a:srgbClr val="01E9EF"/>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5890031" y="1454006"/>
            <a:ext cx="3621307" cy="861774"/>
          </a:xfrm>
          <a:prstGeom prst="rect">
            <a:avLst/>
          </a:prstGeom>
          <a:noFill/>
        </p:spPr>
        <p:txBody>
          <a:bodyPr wrap="square" rtlCol="0">
            <a:spAutoFit/>
          </a:bodyPr>
          <a:lstStyle/>
          <a:p>
            <a:r>
              <a:rPr lang="kk-KZ" sz="1600" b="1" dirty="0">
                <a:solidFill>
                  <a:srgbClr val="002060"/>
                </a:solidFill>
                <a:latin typeface="Times New Roman" panose="02020603050405020304" pitchFamily="18" charset="0"/>
                <a:cs typeface="Times New Roman" panose="02020603050405020304" pitchFamily="18" charset="0"/>
              </a:rPr>
              <a:t>Интеллектуалды  - 13;</a:t>
            </a:r>
          </a:p>
          <a:p>
            <a:r>
              <a:rPr lang="kk-KZ" sz="1600" b="1" dirty="0">
                <a:solidFill>
                  <a:srgbClr val="002060"/>
                </a:solidFill>
                <a:latin typeface="Times New Roman" panose="02020603050405020304" pitchFamily="18" charset="0"/>
                <a:cs typeface="Times New Roman" panose="02020603050405020304" pitchFamily="18" charset="0"/>
              </a:rPr>
              <a:t>Азаматтық партиоттық – 9.</a:t>
            </a: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73710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 xmlns:a16="http://schemas.microsoft.com/office/drawing/2014/main" id="{97458595-B446-459F-82F1-150C7189AD01}"/>
              </a:ext>
            </a:extLst>
          </p:cNvPr>
          <p:cNvPicPr>
            <a:picLocks noChangeAspect="1"/>
          </p:cNvPicPr>
          <p:nvPr/>
        </p:nvPicPr>
        <p:blipFill rotWithShape="1">
          <a:blip r:embed="rId2"/>
          <a:srcRect l="24013" t="35425" r="9050" b="15000"/>
          <a:stretch/>
        </p:blipFill>
        <p:spPr>
          <a:xfrm>
            <a:off x="0" y="2204864"/>
            <a:ext cx="9115906" cy="3960440"/>
          </a:xfrm>
          <a:prstGeom prst="rect">
            <a:avLst/>
          </a:prstGeom>
        </p:spPr>
      </p:pic>
      <p:sp>
        <p:nvSpPr>
          <p:cNvPr id="9" name="Google Shape;314;p34">
            <a:extLst>
              <a:ext uri="{FF2B5EF4-FFF2-40B4-BE49-F238E27FC236}">
                <a16:creationId xmlns="" xmlns:a16="http://schemas.microsoft.com/office/drawing/2014/main" id="{371D8872-0139-475C-B858-37312CDE606F}"/>
              </a:ext>
            </a:extLst>
          </p:cNvPr>
          <p:cNvSpPr/>
          <p:nvPr/>
        </p:nvSpPr>
        <p:spPr>
          <a:xfrm>
            <a:off x="1907704" y="1268760"/>
            <a:ext cx="5112568" cy="648072"/>
          </a:xfrm>
          <a:prstGeom prst="rect">
            <a:avLst/>
          </a:prstGeom>
          <a:solidFill>
            <a:srgbClr val="00AA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163275" tIns="81625" rIns="163275" bIns="81625" anchor="t" anchorCtr="0">
            <a:noAutofit/>
          </a:bodyPr>
          <a:lstStyle/>
          <a:p>
            <a:pPr marL="0" marR="0" lvl="0" indent="0" algn="ctr" rtl="0">
              <a:spcBef>
                <a:spcPts val="0"/>
              </a:spcBef>
              <a:spcAft>
                <a:spcPts val="0"/>
              </a:spcAft>
              <a:buNone/>
            </a:pPr>
            <a:r>
              <a:rPr lang="ru-RU" sz="2800" b="1" dirty="0" err="1">
                <a:solidFill>
                  <a:schemeClr val="lt1"/>
                </a:solidFill>
                <a:latin typeface="Times New Roman" panose="02020603050405020304" pitchFamily="18" charset="0"/>
                <a:ea typeface="Calibri"/>
                <a:cs typeface="Times New Roman" panose="02020603050405020304" pitchFamily="18" charset="0"/>
                <a:sym typeface="Calibri"/>
              </a:rPr>
              <a:t>Мәдениет</a:t>
            </a:r>
            <a:r>
              <a:rPr lang="ru-RU" sz="2800" b="1" dirty="0">
                <a:solidFill>
                  <a:schemeClr val="lt1"/>
                </a:solidFill>
                <a:latin typeface="Times New Roman" panose="02020603050405020304" pitchFamily="18" charset="0"/>
                <a:ea typeface="Calibri"/>
                <a:cs typeface="Times New Roman" panose="02020603050405020304" pitchFamily="18" charset="0"/>
                <a:sym typeface="Calibri"/>
              </a:rPr>
              <a:t> </a:t>
            </a:r>
            <a:r>
              <a:rPr lang="ru-RU" sz="2800" b="1" dirty="0" err="1">
                <a:solidFill>
                  <a:schemeClr val="lt1"/>
                </a:solidFill>
                <a:latin typeface="Times New Roman" panose="02020603050405020304" pitchFamily="18" charset="0"/>
                <a:ea typeface="Calibri"/>
                <a:cs typeface="Times New Roman" panose="02020603050405020304" pitchFamily="18" charset="0"/>
                <a:sym typeface="Calibri"/>
              </a:rPr>
              <a:t>орталығы</a:t>
            </a:r>
            <a:endParaRPr sz="2800" b="1" dirty="0">
              <a:solidFill>
                <a:schemeClr val="lt1"/>
              </a:solidFill>
              <a:latin typeface="Times New Roman" panose="02020603050405020304" pitchFamily="18" charset="0"/>
              <a:ea typeface="Calibri"/>
              <a:cs typeface="Times New Roman" panose="02020603050405020304" pitchFamily="18" charset="0"/>
              <a:sym typeface="Calibri"/>
            </a:endParaRPr>
          </a:p>
        </p:txBody>
      </p:sp>
    </p:spTree>
    <p:extLst>
      <p:ext uri="{BB962C8B-B14F-4D97-AF65-F5344CB8AC3E}">
        <p14:creationId xmlns:p14="http://schemas.microsoft.com/office/powerpoint/2010/main" val="21789957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 xmlns:a16="http://schemas.microsoft.com/office/drawing/2014/main" id="{366698DB-4AE6-49D7-8C54-78162BD67C14}"/>
              </a:ext>
            </a:extLst>
          </p:cNvPr>
          <p:cNvSpPr/>
          <p:nvPr/>
        </p:nvSpPr>
        <p:spPr>
          <a:xfrm>
            <a:off x="510351" y="2514059"/>
            <a:ext cx="8123297" cy="3949799"/>
          </a:xfrm>
          <a:prstGeom prst="rect">
            <a:avLst/>
          </a:prstGeom>
        </p:spPr>
        <p:txBody>
          <a:bodyPr wrap="square">
            <a:spAutoFit/>
          </a:bodyPr>
          <a:lstStyle/>
          <a:p>
            <a:pPr lvl="0">
              <a:spcAft>
                <a:spcPts val="0"/>
              </a:spcAft>
            </a:pPr>
            <a:r>
              <a:rPr lang="kk-KZ"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kk-KZ"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Мәдениет орталығының кіші залына қосымша жаңа дыбыс аппаратурасы </a:t>
            </a:r>
            <a:r>
              <a:rPr lang="en-US"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p>
          <a:p>
            <a:pPr lvl="0">
              <a:spcAft>
                <a:spcPts val="0"/>
              </a:spcAft>
            </a:pPr>
            <a:r>
              <a:rPr lang="kk-KZ"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(1 536 000 теңге) алынды.</a:t>
            </a:r>
          </a:p>
          <a:p>
            <a:pPr lvl="0">
              <a:spcAft>
                <a:spcPts val="0"/>
              </a:spcAft>
            </a:pPr>
            <a:r>
              <a:rPr lang="kk-KZ"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Үлкен залға қосымша заманауи дыбыс аппаратураның жабдықтары </a:t>
            </a:r>
          </a:p>
          <a:p>
            <a:pPr lvl="0">
              <a:spcAft>
                <a:spcPts val="0"/>
              </a:spcAft>
            </a:pPr>
            <a:r>
              <a:rPr lang="kk-KZ"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(38 164 000 теңге) алынды.</a:t>
            </a:r>
          </a:p>
          <a:p>
            <a:pPr lvl="0">
              <a:spcAft>
                <a:spcPts val="0"/>
              </a:spcAft>
            </a:pPr>
            <a:r>
              <a:rPr lang="kk-KZ"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Үлкен залға қосымша  жаңа жарық аппаратура жабдықтары </a:t>
            </a:r>
          </a:p>
          <a:p>
            <a:pPr lvl="0">
              <a:spcAft>
                <a:spcPts val="0"/>
              </a:spcAft>
            </a:pPr>
            <a:r>
              <a:rPr lang="kk-KZ"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(26  980 100 теңге) алынды.</a:t>
            </a:r>
          </a:p>
          <a:p>
            <a:pPr lvl="0">
              <a:spcAft>
                <a:spcPts val="1000"/>
              </a:spcAft>
            </a:pPr>
            <a:r>
              <a:rPr lang="kk-KZ"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«Атамекен» ұлт аспаптар фольклорлық  ансамбліне  24 комплект сахналық костюм (4 200 000 теңге) тіктірілді. </a:t>
            </a:r>
            <a:endParaRPr lang="en-US"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lvl="0">
              <a:spcAft>
                <a:spcPts val="1000"/>
              </a:spcAft>
            </a:pPr>
            <a:endParaRPr lang="kk-KZ"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lvl="0">
              <a:spcAft>
                <a:spcPts val="0"/>
              </a:spcAft>
            </a:pPr>
            <a:r>
              <a:rPr lang="kk-KZ" dirty="0">
                <a:latin typeface="Times New Roman" panose="02020603050405020304" pitchFamily="18" charset="0"/>
                <a:ea typeface="Calibri" panose="020F0502020204030204" pitchFamily="34" charset="0"/>
                <a:cs typeface="Times New Roman" panose="02020603050405020304" pitchFamily="18" charset="0"/>
              </a:rPr>
              <a:t>«Би сұлтан» би ансамблі Халықаралық ТҮРКСОЙ ұйымының шақыруымен Түркияда өткен «Наурыз» фестиваліне қатысты.</a:t>
            </a:r>
            <a:endParaRPr lang="ru-RU" dirty="0">
              <a:latin typeface="Times New Roman" panose="02020603050405020304" pitchFamily="18" charset="0"/>
              <a:ea typeface="Calibri" panose="020F0502020204030204" pitchFamily="34" charset="0"/>
              <a:cs typeface="Times New Roman" panose="02020603050405020304" pitchFamily="18" charset="0"/>
            </a:endParaRPr>
          </a:p>
          <a:p>
            <a:pPr lvl="0">
              <a:spcAft>
                <a:spcPts val="1000"/>
              </a:spcAft>
            </a:pPr>
            <a:r>
              <a:rPr lang="kk-KZ" dirty="0">
                <a:latin typeface="Times New Roman" panose="02020603050405020304" pitchFamily="18" charset="0"/>
                <a:ea typeface="Calibri" panose="020F0502020204030204" pitchFamily="34" charset="0"/>
                <a:cs typeface="Times New Roman" panose="02020603050405020304" pitchFamily="18" charset="0"/>
              </a:rPr>
              <a:t>«Атамекен» ұлт аспаптар фольклорлық  ансамблі  ТҮРКСОЙ ұйымының шақыруымен Түркияда өткен фестивалдерге қатысты</a:t>
            </a:r>
            <a:r>
              <a:rPr lang="kk-KZ" i="1" dirty="0">
                <a:latin typeface="Times New Roman" panose="02020603050405020304" pitchFamily="18" charset="0"/>
                <a:ea typeface="Calibri" panose="020F0502020204030204" pitchFamily="34" charset="0"/>
                <a:cs typeface="Times New Roman" panose="02020603050405020304" pitchFamily="18" charset="0"/>
              </a:rPr>
              <a:t>.</a:t>
            </a:r>
            <a:endParaRPr lang="ru-RU" i="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Прямоугольник 1">
            <a:extLst>
              <a:ext uri="{FF2B5EF4-FFF2-40B4-BE49-F238E27FC236}">
                <a16:creationId xmlns="" xmlns:a16="http://schemas.microsoft.com/office/drawing/2014/main" id="{D70B2F3C-B6C6-4E43-B0A8-AF8B129BDF64}"/>
              </a:ext>
            </a:extLst>
          </p:cNvPr>
          <p:cNvSpPr/>
          <p:nvPr/>
        </p:nvSpPr>
        <p:spPr>
          <a:xfrm>
            <a:off x="0" y="1177047"/>
            <a:ext cx="9144000" cy="953794"/>
          </a:xfrm>
          <a:prstGeom prst="rect">
            <a:avLst/>
          </a:prstGeom>
          <a:solidFill>
            <a:srgbClr val="0683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000" b="1" dirty="0">
                <a:solidFill>
                  <a:schemeClr val="bg1"/>
                </a:solidFill>
                <a:latin typeface="Times New Roman" panose="02020603050405020304" pitchFamily="18" charset="0"/>
                <a:cs typeface="Times New Roman" panose="02020603050405020304" pitchFamily="18" charset="0"/>
              </a:rPr>
              <a:t>МӘДЕНИЕТ ОРТАЛЫҒЫНЫҢ  ИНФРАҚҰРЫЛЫМЫН, МАТЕРИАЛДЫҚ-ТЕХНИКАЛЫҚ БАЗАСЫН НЫҒАЙТУ МАҚСАТЫНДА АТҚАРЫЛҒАН ЖҰМЫСТАР: </a:t>
            </a:r>
            <a:endParaRPr lang="ru-RU" sz="2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65454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DA1F3A7B-E44C-4368-AE8F-2AEF6D17DEF3}"/>
              </a:ext>
            </a:extLst>
          </p:cNvPr>
          <p:cNvSpPr/>
          <p:nvPr/>
        </p:nvSpPr>
        <p:spPr>
          <a:xfrm>
            <a:off x="286966" y="1371817"/>
            <a:ext cx="8570068" cy="1754326"/>
          </a:xfrm>
          <a:prstGeom prst="rect">
            <a:avLst/>
          </a:prstGeom>
        </p:spPr>
        <p:txBody>
          <a:bodyPr wrap="square">
            <a:spAutoFit/>
          </a:bodyPr>
          <a:lstStyle/>
          <a:p>
            <a:pPr algn="just"/>
            <a:r>
              <a:rPr lang="kk-KZ" dirty="0">
                <a:latin typeface="Times New Roman" pitchFamily="18" charset="0"/>
                <a:cs typeface="Times New Roman" pitchFamily="18" charset="0"/>
              </a:rPr>
              <a:t> «Мағжан», «Самал», «Тұран» жанұялық жатақханаларынан және «Яссы» ғалымдар үйінен университетте жұмыс жасамайтын </a:t>
            </a:r>
            <a:r>
              <a:rPr lang="kk-KZ" b="1" dirty="0">
                <a:latin typeface="Times New Roman" pitchFamily="18" charset="0"/>
                <a:cs typeface="Times New Roman" pitchFamily="18" charset="0"/>
              </a:rPr>
              <a:t>24 отбасы шығарылып</a:t>
            </a:r>
            <a:r>
              <a:rPr lang="kk-KZ" dirty="0">
                <a:latin typeface="Times New Roman" pitchFamily="18" charset="0"/>
                <a:cs typeface="Times New Roman" pitchFamily="18" charset="0"/>
              </a:rPr>
              <a:t>, орнына </a:t>
            </a:r>
            <a:r>
              <a:rPr lang="kk-KZ" b="1" dirty="0">
                <a:latin typeface="Times New Roman" pitchFamily="18" charset="0"/>
                <a:cs typeface="Times New Roman" pitchFamily="18" charset="0"/>
              </a:rPr>
              <a:t>университет қызметкерлері </a:t>
            </a:r>
            <a:r>
              <a:rPr lang="kk-KZ" dirty="0">
                <a:latin typeface="Times New Roman" pitchFamily="18" charset="0"/>
                <a:cs typeface="Times New Roman" pitchFamily="18" charset="0"/>
              </a:rPr>
              <a:t>орналастырылды.</a:t>
            </a:r>
          </a:p>
          <a:p>
            <a:pPr algn="just"/>
            <a:r>
              <a:rPr lang="kk-KZ" dirty="0">
                <a:latin typeface="Times New Roman" pitchFamily="18" charset="0"/>
                <a:cs typeface="Times New Roman" pitchFamily="18" charset="0"/>
              </a:rPr>
              <a:t>«Самал», «Тұран» жанұялық жатақханаларында ұзақ жылдар бойы тұрған, бұрын университет тарапынан жер учаскелері берілген </a:t>
            </a:r>
            <a:r>
              <a:rPr lang="kk-KZ" b="1" dirty="0">
                <a:latin typeface="Times New Roman" pitchFamily="18" charset="0"/>
                <a:cs typeface="Times New Roman" pitchFamily="18" charset="0"/>
              </a:rPr>
              <a:t>18 отбасы шығарылып</a:t>
            </a:r>
            <a:r>
              <a:rPr lang="kk-KZ" dirty="0">
                <a:latin typeface="Times New Roman" pitchFamily="18" charset="0"/>
                <a:cs typeface="Times New Roman" pitchFamily="18" charset="0"/>
              </a:rPr>
              <a:t>, босаған пәтерлерлерге жөндеу жұмыстары жүргізілді.</a:t>
            </a:r>
            <a:endParaRPr lang="ru-RU" dirty="0">
              <a:latin typeface="Times New Roman" pitchFamily="18" charset="0"/>
              <a:cs typeface="Times New Roman" pitchFamily="18" charset="0"/>
            </a:endParaRPr>
          </a:p>
        </p:txBody>
      </p:sp>
      <p:graphicFrame>
        <p:nvGraphicFramePr>
          <p:cNvPr id="6" name="Диаграмма 5">
            <a:extLst>
              <a:ext uri="{FF2B5EF4-FFF2-40B4-BE49-F238E27FC236}">
                <a16:creationId xmlns="" xmlns:a16="http://schemas.microsoft.com/office/drawing/2014/main" id="{AC2C5010-9EAA-4577-AB7B-858F8ED480B3}"/>
              </a:ext>
            </a:extLst>
          </p:cNvPr>
          <p:cNvGraphicFramePr/>
          <p:nvPr>
            <p:extLst>
              <p:ext uri="{D42A27DB-BD31-4B8C-83A1-F6EECF244321}">
                <p14:modId xmlns:p14="http://schemas.microsoft.com/office/powerpoint/2010/main" val="2843721667"/>
              </p:ext>
            </p:extLst>
          </p:nvPr>
        </p:nvGraphicFramePr>
        <p:xfrm>
          <a:off x="386426" y="3246975"/>
          <a:ext cx="8371148" cy="357399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 xmlns:a16="http://schemas.microsoft.com/office/drawing/2014/main" id="{8600654D-2283-1329-EAC4-4A71AB703127}"/>
              </a:ext>
            </a:extLst>
          </p:cNvPr>
          <p:cNvSpPr txBox="1"/>
          <p:nvPr/>
        </p:nvSpPr>
        <p:spPr>
          <a:xfrm>
            <a:off x="2385708" y="971707"/>
            <a:ext cx="4615774" cy="400110"/>
          </a:xfrm>
          <a:prstGeom prst="rect">
            <a:avLst/>
          </a:prstGeom>
          <a:noFill/>
        </p:spPr>
        <p:txBody>
          <a:bodyPr wrap="square">
            <a:spAutoFit/>
          </a:bodyPr>
          <a:lstStyle/>
          <a:p>
            <a:pPr algn="ctr"/>
            <a:r>
              <a:rPr lang="kk-KZ" sz="2000" b="1" dirty="0">
                <a:solidFill>
                  <a:srgbClr val="002060"/>
                </a:solidFill>
                <a:latin typeface="Times New Roman" pitchFamily="18" charset="0"/>
                <a:cs typeface="Times New Roman" pitchFamily="18" charset="0"/>
              </a:rPr>
              <a:t>ЖАНҰЯЛЫҚ ЖАТАҚХАНАЛАР</a:t>
            </a:r>
          </a:p>
        </p:txBody>
      </p:sp>
    </p:spTree>
    <p:extLst>
      <p:ext uri="{BB962C8B-B14F-4D97-AF65-F5344CB8AC3E}">
        <p14:creationId xmlns:p14="http://schemas.microsoft.com/office/powerpoint/2010/main" val="25508861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95736" y="1004189"/>
            <a:ext cx="4752528" cy="816437"/>
          </a:xfrm>
          <a:prstGeom prst="rect">
            <a:avLst/>
          </a:prstGeom>
          <a:solidFill>
            <a:schemeClr val="accent5">
              <a:lumMod val="75000"/>
            </a:schemeClr>
          </a:solidFill>
          <a:effectLst>
            <a:glow rad="63500">
              <a:schemeClr val="accent1">
                <a:satMod val="175000"/>
                <a:alpha val="40000"/>
              </a:schemeClr>
            </a:glow>
            <a:outerShdw blurRad="40000" dist="23000" dir="5400000" rotWithShape="0">
              <a:srgbClr val="000000">
                <a:alpha val="35000"/>
              </a:srgbClr>
            </a:outerShdw>
          </a:effectLst>
        </p:spPr>
        <p:style>
          <a:lnRef idx="0">
            <a:schemeClr val="lt1">
              <a:hueOff val="0"/>
              <a:satOff val="0"/>
              <a:lumOff val="0"/>
              <a:alphaOff val="0"/>
            </a:schemeClr>
          </a:lnRef>
          <a:fillRef idx="3">
            <a:scrgbClr r="0" g="0" b="0"/>
          </a:fillRef>
          <a:effectRef idx="3">
            <a:schemeClr val="accent4">
              <a:hueOff val="0"/>
              <a:satOff val="0"/>
              <a:lumOff val="0"/>
              <a:alphaOff val="0"/>
            </a:schemeClr>
          </a:effectRef>
          <a:fontRef idx="minor">
            <a:schemeClr val="lt1"/>
          </a:fontRef>
        </p:style>
        <p:txBody>
          <a:bodyPr/>
          <a:lstStyle/>
          <a:p>
            <a:pPr algn="ctr"/>
            <a:r>
              <a:rPr lang="kk-KZ" sz="2200" dirty="0"/>
              <a:t>МЕДИА ОРТАЛЫҒЫ</a:t>
            </a:r>
            <a:endParaRPr lang="en-US" sz="2200" dirty="0"/>
          </a:p>
          <a:p>
            <a:pPr algn="ctr"/>
            <a:r>
              <a:rPr lang="kk-KZ" sz="2200" dirty="0"/>
              <a:t>ТҮЛЕКТЕР ҚАУЫМДАСТЫҒЫ</a:t>
            </a:r>
            <a:endParaRPr lang="ru-RU" sz="2200" dirty="0"/>
          </a:p>
        </p:txBody>
      </p:sp>
      <p:sp>
        <p:nvSpPr>
          <p:cNvPr id="3" name="Прямоугольник 2"/>
          <p:cNvSpPr/>
          <p:nvPr/>
        </p:nvSpPr>
        <p:spPr>
          <a:xfrm>
            <a:off x="4572000" y="1935209"/>
            <a:ext cx="4572000" cy="615553"/>
          </a:xfrm>
          <a:prstGeom prst="rect">
            <a:avLst/>
          </a:prstGeom>
        </p:spPr>
        <p:txBody>
          <a:bodyPr wrap="square">
            <a:spAutoFit/>
          </a:bodyPr>
          <a:lstStyle/>
          <a:p>
            <a:pPr algn="ctr"/>
            <a:r>
              <a:rPr lang="ru-RU" sz="1600" b="1" dirty="0">
                <a:solidFill>
                  <a:srgbClr val="002060"/>
                </a:solidFill>
                <a:latin typeface="Times New Roman" panose="02020603050405020304" pitchFamily="18" charset="0"/>
                <a:cs typeface="Times New Roman" panose="02020603050405020304" pitchFamily="18" charset="0"/>
              </a:rPr>
              <a:t> </a:t>
            </a:r>
            <a:r>
              <a:rPr lang="ru-RU" sz="1600" b="1" dirty="0" err="1">
                <a:solidFill>
                  <a:srgbClr val="002060"/>
                </a:solidFill>
                <a:latin typeface="Times New Roman" panose="02020603050405020304" pitchFamily="18" charset="0"/>
                <a:cs typeface="Times New Roman" panose="02020603050405020304" pitchFamily="18" charset="0"/>
              </a:rPr>
              <a:t>Facebook</a:t>
            </a:r>
            <a:r>
              <a:rPr lang="ru-RU" sz="1600" b="1" dirty="0">
                <a:solidFill>
                  <a:srgbClr val="002060"/>
                </a:solidFill>
                <a:latin typeface="Times New Roman" panose="02020603050405020304" pitchFamily="18" charset="0"/>
                <a:cs typeface="Times New Roman" panose="02020603050405020304" pitchFamily="18" charset="0"/>
              </a:rPr>
              <a:t> (01.09.2021 - 15.09.2022) – 597 пост </a:t>
            </a:r>
            <a:endParaRPr lang="ru-RU" sz="1600" dirty="0">
              <a:solidFill>
                <a:srgbClr val="002060"/>
              </a:solidFill>
              <a:latin typeface="Times New Roman" panose="02020603050405020304" pitchFamily="18" charset="0"/>
              <a:cs typeface="Times New Roman" panose="02020603050405020304" pitchFamily="18" charset="0"/>
            </a:endParaRPr>
          </a:p>
          <a:p>
            <a:pPr algn="ctr"/>
            <a:r>
              <a:rPr lang="ru-RU" dirty="0">
                <a:latin typeface="Times New Roman" panose="02020603050405020304" pitchFamily="18" charset="0"/>
                <a:cs typeface="Times New Roman" panose="02020603050405020304" pitchFamily="18" charset="0"/>
              </a:rPr>
              <a:t> </a:t>
            </a:r>
          </a:p>
        </p:txBody>
      </p:sp>
      <p:sp>
        <p:nvSpPr>
          <p:cNvPr id="5" name="Прямоугольник 4"/>
          <p:cNvSpPr/>
          <p:nvPr/>
        </p:nvSpPr>
        <p:spPr>
          <a:xfrm>
            <a:off x="60249" y="1905653"/>
            <a:ext cx="5003793" cy="584775"/>
          </a:xfrm>
          <a:prstGeom prst="rect">
            <a:avLst/>
          </a:prstGeom>
        </p:spPr>
        <p:txBody>
          <a:bodyPr wrap="square">
            <a:spAutoFit/>
          </a:bodyPr>
          <a:lstStyle/>
          <a:p>
            <a:r>
              <a:rPr lang="ru-RU" sz="1600" b="1" dirty="0" err="1">
                <a:solidFill>
                  <a:srgbClr val="002060"/>
                </a:solidFill>
                <a:latin typeface="Times New Roman" panose="02020603050405020304" pitchFamily="18" charset="0"/>
                <a:cs typeface="Times New Roman" panose="02020603050405020304" pitchFamily="18" charset="0"/>
              </a:rPr>
              <a:t>Instagram</a:t>
            </a:r>
            <a:r>
              <a:rPr lang="ru-RU" sz="1600" b="1" dirty="0">
                <a:solidFill>
                  <a:srgbClr val="002060"/>
                </a:solidFill>
                <a:latin typeface="Times New Roman" panose="02020603050405020304" pitchFamily="18" charset="0"/>
                <a:cs typeface="Times New Roman" panose="02020603050405020304" pitchFamily="18" charset="0"/>
              </a:rPr>
              <a:t> (01.09.2021 - 15.09.2022) - 390 пост </a:t>
            </a:r>
            <a:endParaRPr lang="ru-RU" sz="1600" dirty="0">
              <a:solidFill>
                <a:srgbClr val="002060"/>
              </a:solidFill>
              <a:latin typeface="Times New Roman" panose="02020603050405020304" pitchFamily="18" charset="0"/>
              <a:cs typeface="Times New Roman" panose="02020603050405020304" pitchFamily="18" charset="0"/>
            </a:endParaRPr>
          </a:p>
          <a:p>
            <a:r>
              <a:rPr lang="ru-RU" sz="1600" dirty="0">
                <a:solidFill>
                  <a:srgbClr val="002060"/>
                </a:solidFill>
                <a:latin typeface="Times New Roman" panose="02020603050405020304" pitchFamily="18" charset="0"/>
                <a:cs typeface="Times New Roman" panose="02020603050405020304" pitchFamily="18" charset="0"/>
              </a:rPr>
              <a:t>Аудитория 14 809 </a:t>
            </a:r>
            <a:r>
              <a:rPr lang="kk-KZ" sz="1600" dirty="0">
                <a:solidFill>
                  <a:srgbClr val="002060"/>
                </a:solidFill>
                <a:latin typeface="Times New Roman" panose="02020603050405020304" pitchFamily="18" charset="0"/>
                <a:cs typeface="Times New Roman" panose="02020603050405020304" pitchFamily="18" charset="0"/>
              </a:rPr>
              <a:t>тіркелгендер саны</a:t>
            </a:r>
            <a:r>
              <a:rPr lang="ru-RU" sz="1600" dirty="0">
                <a:solidFill>
                  <a:srgbClr val="002060"/>
                </a:solidFill>
                <a:highlight>
                  <a:srgbClr val="FFFF00"/>
                </a:highlight>
                <a:latin typeface="Times New Roman" panose="02020603050405020304" pitchFamily="18" charset="0"/>
                <a:cs typeface="Times New Roman" panose="02020603050405020304" pitchFamily="18" charset="0"/>
              </a:rPr>
              <a:t> </a:t>
            </a:r>
            <a:r>
              <a:rPr lang="ru-RU" sz="1600" dirty="0">
                <a:solidFill>
                  <a:srgbClr val="002060"/>
                </a:solidFill>
                <a:latin typeface="Times New Roman" panose="02020603050405020304" pitchFamily="18" charset="0"/>
                <a:cs typeface="Times New Roman" panose="02020603050405020304" pitchFamily="18" charset="0"/>
              </a:rPr>
              <a:t>(+27%)</a:t>
            </a:r>
          </a:p>
        </p:txBody>
      </p:sp>
      <p:sp>
        <p:nvSpPr>
          <p:cNvPr id="6" name="Прямоугольник 5"/>
          <p:cNvSpPr/>
          <p:nvPr/>
        </p:nvSpPr>
        <p:spPr>
          <a:xfrm>
            <a:off x="175210" y="3595733"/>
            <a:ext cx="3316670" cy="830997"/>
          </a:xfrm>
          <a:prstGeom prst="rect">
            <a:avLst/>
          </a:prstGeom>
        </p:spPr>
        <p:txBody>
          <a:bodyPr wrap="square">
            <a:spAutoFit/>
          </a:bodyPr>
          <a:lstStyle/>
          <a:p>
            <a:r>
              <a:rPr lang="ru-RU" sz="1600" dirty="0" err="1">
                <a:solidFill>
                  <a:srgbClr val="002060"/>
                </a:solidFill>
                <a:latin typeface="Times New Roman" panose="02020603050405020304" pitchFamily="18" charset="0"/>
                <a:cs typeface="Times New Roman" panose="02020603050405020304" pitchFamily="18" charset="0"/>
              </a:rPr>
              <a:t>Парақшаны</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қағандар</a:t>
            </a:r>
            <a:r>
              <a:rPr lang="ru-RU" sz="1600" dirty="0">
                <a:solidFill>
                  <a:srgbClr val="002060"/>
                </a:solidFill>
                <a:latin typeface="Times New Roman" panose="02020603050405020304" pitchFamily="18" charset="0"/>
                <a:cs typeface="Times New Roman" panose="02020603050405020304" pitchFamily="18" charset="0"/>
              </a:rPr>
              <a:t>: </a:t>
            </a:r>
            <a:r>
              <a:rPr lang="ru-RU" sz="1600" b="1" dirty="0" err="1">
                <a:solidFill>
                  <a:srgbClr val="002060"/>
                </a:solidFill>
                <a:latin typeface="Times New Roman" panose="02020603050405020304" pitchFamily="18" charset="0"/>
                <a:cs typeface="Times New Roman" panose="02020603050405020304" pitchFamily="18" charset="0"/>
              </a:rPr>
              <a:t>Instagram</a:t>
            </a:r>
            <a:r>
              <a:rPr lang="ru-RU" sz="1600" b="1" dirty="0">
                <a:solidFill>
                  <a:srgbClr val="002060"/>
                </a:solidFill>
                <a:latin typeface="Times New Roman" panose="02020603050405020304" pitchFamily="18" charset="0"/>
                <a:cs typeface="Times New Roman" panose="02020603050405020304" pitchFamily="18" charset="0"/>
              </a:rPr>
              <a:t> - </a:t>
            </a:r>
            <a:r>
              <a:rPr lang="ru-RU" sz="1600" dirty="0">
                <a:solidFill>
                  <a:srgbClr val="002060"/>
                </a:solidFill>
                <a:latin typeface="Times New Roman" panose="02020603050405020304" pitchFamily="18" charset="0"/>
                <a:cs typeface="Times New Roman" panose="02020603050405020304" pitchFamily="18" charset="0"/>
              </a:rPr>
              <a:t>183 931 (313,8 %) </a:t>
            </a:r>
          </a:p>
          <a:p>
            <a:r>
              <a:rPr lang="ru-RU" sz="1600" b="1" dirty="0" err="1">
                <a:solidFill>
                  <a:srgbClr val="002060"/>
                </a:solidFill>
                <a:latin typeface="Times New Roman" panose="02020603050405020304" pitchFamily="18" charset="0"/>
                <a:cs typeface="Times New Roman" panose="02020603050405020304" pitchFamily="18" charset="0"/>
              </a:rPr>
              <a:t>Facebook</a:t>
            </a:r>
            <a:r>
              <a:rPr lang="ru-RU" sz="1600" b="1" dirty="0">
                <a:solidFill>
                  <a:srgbClr val="002060"/>
                </a:solidFill>
                <a:latin typeface="Times New Roman" panose="02020603050405020304" pitchFamily="18" charset="0"/>
                <a:cs typeface="Times New Roman" panose="02020603050405020304" pitchFamily="18" charset="0"/>
              </a:rPr>
              <a:t> - </a:t>
            </a:r>
            <a:r>
              <a:rPr lang="ru-RU" sz="1600" dirty="0">
                <a:solidFill>
                  <a:srgbClr val="002060"/>
                </a:solidFill>
                <a:latin typeface="Times New Roman" panose="02020603050405020304" pitchFamily="18" charset="0"/>
                <a:cs typeface="Times New Roman" panose="02020603050405020304" pitchFamily="18" charset="0"/>
              </a:rPr>
              <a:t>100 660(1000 %)</a:t>
            </a:r>
            <a:r>
              <a:rPr lang="ru-RU" sz="1600" b="1" dirty="0">
                <a:solidFill>
                  <a:srgbClr val="002060"/>
                </a:solidFill>
                <a:latin typeface="Times New Roman" panose="02020603050405020304" pitchFamily="18" charset="0"/>
                <a:cs typeface="Times New Roman" panose="02020603050405020304" pitchFamily="18" charset="0"/>
              </a:rPr>
              <a:t> </a:t>
            </a:r>
            <a:endParaRPr lang="ru-RU" sz="1600" dirty="0">
              <a:solidFill>
                <a:srgbClr val="002060"/>
              </a:solidFill>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5064042" y="2343168"/>
            <a:ext cx="3873942" cy="954107"/>
          </a:xfrm>
          <a:prstGeom prst="rect">
            <a:avLst/>
          </a:prstGeom>
        </p:spPr>
        <p:txBody>
          <a:bodyPr wrap="square">
            <a:spAutoFit/>
          </a:bodyPr>
          <a:lstStyle/>
          <a:p>
            <a:endParaRPr lang="ru-RU" sz="1400" dirty="0">
              <a:solidFill>
                <a:srgbClr val="002060"/>
              </a:solidFill>
              <a:latin typeface="Times New Roman" panose="02020603050405020304" pitchFamily="18" charset="0"/>
              <a:cs typeface="Times New Roman" panose="02020603050405020304" pitchFamily="18" charset="0"/>
            </a:endParaRPr>
          </a:p>
          <a:p>
            <a:r>
              <a:rPr lang="ru-RU" sz="1400" dirty="0">
                <a:solidFill>
                  <a:srgbClr val="002060"/>
                </a:solidFill>
                <a:latin typeface="Times New Roman" panose="02020603050405020304" pitchFamily="18" charset="0"/>
                <a:cs typeface="Times New Roman" panose="02020603050405020304" pitchFamily="18" charset="0"/>
              </a:rPr>
              <a:t>Университет </a:t>
            </a:r>
            <a:r>
              <a:rPr lang="ru-RU" sz="1400" dirty="0" err="1">
                <a:solidFill>
                  <a:srgbClr val="002060"/>
                </a:solidFill>
                <a:latin typeface="Times New Roman" panose="02020603050405020304" pitchFamily="18" charset="0"/>
                <a:cs typeface="Times New Roman" panose="02020603050405020304" pitchFamily="18" charset="0"/>
              </a:rPr>
              <a:t>сайтына</a:t>
            </a:r>
            <a:r>
              <a:rPr lang="ru-RU" sz="1400" dirty="0">
                <a:solidFill>
                  <a:srgbClr val="002060"/>
                </a:solidFill>
                <a:latin typeface="Times New Roman" panose="02020603050405020304" pitchFamily="18" charset="0"/>
                <a:cs typeface="Times New Roman" panose="02020603050405020304" pitchFamily="18" charset="0"/>
              </a:rPr>
              <a:t> 458 материал</a:t>
            </a:r>
            <a:r>
              <a:rPr lang="en-US" sz="1400" dirty="0">
                <a:solidFill>
                  <a:srgbClr val="002060"/>
                </a:solidFill>
                <a:latin typeface="Times New Roman" panose="02020603050405020304" pitchFamily="18" charset="0"/>
                <a:cs typeface="Times New Roman" panose="02020603050405020304" pitchFamily="18" charset="0"/>
              </a:rPr>
              <a:t> </a:t>
            </a:r>
            <a:r>
              <a:rPr lang="ru-RU" sz="1400" dirty="0">
                <a:solidFill>
                  <a:srgbClr val="002060"/>
                </a:solidFill>
                <a:latin typeface="Times New Roman" panose="02020603050405020304" pitchFamily="18" charset="0"/>
                <a:cs typeface="Times New Roman" panose="02020603050405020304" pitchFamily="18" charset="0"/>
              </a:rPr>
              <a:t>«</a:t>
            </a:r>
            <a:r>
              <a:rPr lang="ru-RU" sz="1400" dirty="0" err="1">
                <a:solidFill>
                  <a:srgbClr val="002060"/>
                </a:solidFill>
                <a:latin typeface="Times New Roman" panose="02020603050405020304" pitchFamily="18" charset="0"/>
                <a:cs typeface="Times New Roman" panose="02020603050405020304" pitchFamily="18" charset="0"/>
              </a:rPr>
              <a:t>Ясауи</a:t>
            </a:r>
            <a:r>
              <a:rPr lang="ru-RU" sz="1400" dirty="0">
                <a:solidFill>
                  <a:srgbClr val="002060"/>
                </a:solidFill>
                <a:latin typeface="Times New Roman" panose="02020603050405020304" pitchFamily="18" charset="0"/>
                <a:cs typeface="Times New Roman" panose="02020603050405020304" pitchFamily="18" charset="0"/>
              </a:rPr>
              <a:t> </a:t>
            </a:r>
            <a:r>
              <a:rPr lang="ru-RU" sz="1400" dirty="0" err="1">
                <a:solidFill>
                  <a:srgbClr val="002060"/>
                </a:solidFill>
                <a:latin typeface="Times New Roman" panose="02020603050405020304" pitchFamily="18" charset="0"/>
                <a:cs typeface="Times New Roman" panose="02020603050405020304" pitchFamily="18" charset="0"/>
              </a:rPr>
              <a:t>университеті</a:t>
            </a:r>
            <a:r>
              <a:rPr lang="ru-RU" sz="1400" dirty="0">
                <a:solidFill>
                  <a:srgbClr val="002060"/>
                </a:solidFill>
                <a:latin typeface="Times New Roman" panose="02020603050405020304" pitchFamily="18" charset="0"/>
                <a:cs typeface="Times New Roman" panose="02020603050405020304" pitchFamily="18" charset="0"/>
              </a:rPr>
              <a:t>» </a:t>
            </a:r>
            <a:r>
              <a:rPr lang="ru-RU" sz="1400" dirty="0" err="1">
                <a:solidFill>
                  <a:srgbClr val="002060"/>
                </a:solidFill>
                <a:latin typeface="Times New Roman" panose="02020603050405020304" pitchFamily="18" charset="0"/>
                <a:cs typeface="Times New Roman" panose="02020603050405020304" pitchFamily="18" charset="0"/>
              </a:rPr>
              <a:t>газетінің</a:t>
            </a:r>
            <a:r>
              <a:rPr lang="ru-RU" sz="1400" dirty="0">
                <a:solidFill>
                  <a:srgbClr val="002060"/>
                </a:solidFill>
                <a:latin typeface="Times New Roman" panose="02020603050405020304" pitchFamily="18" charset="0"/>
                <a:cs typeface="Times New Roman" panose="02020603050405020304" pitchFamily="18" charset="0"/>
              </a:rPr>
              <a:t> 20 </a:t>
            </a:r>
            <a:r>
              <a:rPr lang="ru-RU" sz="1400" dirty="0" err="1">
                <a:solidFill>
                  <a:srgbClr val="002060"/>
                </a:solidFill>
                <a:latin typeface="Times New Roman" panose="02020603050405020304" pitchFamily="18" charset="0"/>
                <a:cs typeface="Times New Roman" panose="02020603050405020304" pitchFamily="18" charset="0"/>
              </a:rPr>
              <a:t>шығарылымы</a:t>
            </a:r>
            <a:r>
              <a:rPr lang="ru-RU" sz="1400" dirty="0">
                <a:solidFill>
                  <a:srgbClr val="002060"/>
                </a:solidFill>
                <a:latin typeface="Times New Roman" panose="02020603050405020304" pitchFamily="18" charset="0"/>
                <a:cs typeface="Times New Roman" panose="02020603050405020304" pitchFamily="18" charset="0"/>
              </a:rPr>
              <a:t>;</a:t>
            </a:r>
          </a:p>
          <a:p>
            <a:r>
              <a:rPr lang="kk-KZ" sz="1400" dirty="0">
                <a:solidFill>
                  <a:srgbClr val="002060"/>
                </a:solidFill>
                <a:latin typeface="Times New Roman" panose="02020603050405020304" pitchFamily="18" charset="0"/>
                <a:cs typeface="Times New Roman" panose="02020603050405020304" pitchFamily="18" charset="0"/>
              </a:rPr>
              <a:t>БАҚ бетіне 700 материал</a:t>
            </a:r>
            <a:endParaRPr lang="ru-RU" sz="1400" dirty="0">
              <a:solidFill>
                <a:srgbClr val="002060"/>
              </a:solidFill>
              <a:latin typeface="Times New Roman" panose="02020603050405020304" pitchFamily="18" charset="0"/>
              <a:cs typeface="Times New Roman" panose="02020603050405020304" pitchFamily="18" charset="0"/>
            </a:endParaRPr>
          </a:p>
        </p:txBody>
      </p:sp>
      <p:pic>
        <p:nvPicPr>
          <p:cNvPr id="4099" name="Picture 3" descr="C:\Users\AYU001\Desktop\25364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703" b="10416"/>
          <a:stretch/>
        </p:blipFill>
        <p:spPr bwMode="auto">
          <a:xfrm>
            <a:off x="1981863" y="4368813"/>
            <a:ext cx="1296144" cy="2410028"/>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3640198" y="3789194"/>
            <a:ext cx="5503802" cy="101674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u-RU">
              <a:latin typeface="Times New Roman" panose="02020603050405020304" pitchFamily="18" charset="0"/>
              <a:cs typeface="Times New Roman" panose="02020603050405020304" pitchFamily="18" charset="0"/>
            </a:endParaRPr>
          </a:p>
        </p:txBody>
      </p:sp>
      <p:sp>
        <p:nvSpPr>
          <p:cNvPr id="16" name="Прямоугольник 15"/>
          <p:cNvSpPr/>
          <p:nvPr/>
        </p:nvSpPr>
        <p:spPr>
          <a:xfrm>
            <a:off x="3711388" y="3813787"/>
            <a:ext cx="5432612" cy="954107"/>
          </a:xfrm>
          <a:prstGeom prst="rect">
            <a:avLst/>
          </a:prstGeom>
        </p:spPr>
        <p:txBody>
          <a:bodyPr wrap="square">
            <a:spAutoFit/>
          </a:bodyPr>
          <a:lstStyle/>
          <a:p>
            <a:pPr algn="just"/>
            <a:r>
              <a:rPr lang="kk-KZ" sz="1400" b="1" dirty="0">
                <a:solidFill>
                  <a:schemeClr val="bg1"/>
                </a:solidFill>
                <a:latin typeface="Times New Roman" panose="02020603050405020304" pitchFamily="18" charset="0"/>
                <a:cs typeface="Times New Roman" panose="02020603050405020304" pitchFamily="18" charset="0"/>
              </a:rPr>
              <a:t>5 мамырда Қауымдастықтың Жалпы жиналысы өтті. Онда Түлектер қауымдастығының төрағасы мен Атқарушы директоры және ТР-дағы түлектердің өкілі сайланып, Кеңес (басқарма) мүшелері бекітілді</a:t>
            </a:r>
            <a:endParaRPr lang="ru-RU" sz="1400" b="1" dirty="0">
              <a:solidFill>
                <a:schemeClr val="bg1"/>
              </a:solidFill>
              <a:latin typeface="Times New Roman" panose="02020603050405020304" pitchFamily="18" charset="0"/>
              <a:cs typeface="Times New Roman" panose="02020603050405020304" pitchFamily="18" charset="0"/>
            </a:endParaRPr>
          </a:p>
        </p:txBody>
      </p:sp>
      <p:pic>
        <p:nvPicPr>
          <p:cNvPr id="17" name="Picture 2" descr="C:\Users\Admin\Desktop\DropMeFiles_xVHSZ\IMG_1980.JPG"/>
          <p:cNvPicPr>
            <a:picLocks noChangeAspect="1" noChangeArrowheads="1"/>
          </p:cNvPicPr>
          <p:nvPr/>
        </p:nvPicPr>
        <p:blipFill rotWithShape="1">
          <a:blip r:embed="rId3" cstate="print"/>
          <a:srcRect b="46993"/>
          <a:stretch/>
        </p:blipFill>
        <p:spPr bwMode="auto">
          <a:xfrm>
            <a:off x="3640198" y="4805941"/>
            <a:ext cx="2201375" cy="689514"/>
          </a:xfrm>
          <a:prstGeom prst="rect">
            <a:avLst/>
          </a:prstGeom>
          <a:noFill/>
        </p:spPr>
      </p:pic>
      <p:pic>
        <p:nvPicPr>
          <p:cNvPr id="18" name="Picture 4" descr="C:\Users\Admin\Desktop\ТА\азимова.jpg"/>
          <p:cNvPicPr>
            <a:picLocks noChangeAspect="1" noChangeArrowheads="1"/>
          </p:cNvPicPr>
          <p:nvPr/>
        </p:nvPicPr>
        <p:blipFill>
          <a:blip r:embed="rId4" cstate="print"/>
          <a:srcRect/>
          <a:stretch>
            <a:fillRect/>
          </a:stretch>
        </p:blipFill>
        <p:spPr bwMode="auto">
          <a:xfrm>
            <a:off x="5841573" y="4805940"/>
            <a:ext cx="1126506" cy="692531"/>
          </a:xfrm>
          <a:prstGeom prst="rect">
            <a:avLst/>
          </a:prstGeom>
          <a:noFill/>
        </p:spPr>
      </p:pic>
      <p:pic>
        <p:nvPicPr>
          <p:cNvPr id="19" name="Picture 11" descr="C:\Users\Admin\Desktop\уфук.jpg"/>
          <p:cNvPicPr>
            <a:picLocks noChangeAspect="1" noChangeArrowheads="1"/>
          </p:cNvPicPr>
          <p:nvPr/>
        </p:nvPicPr>
        <p:blipFill>
          <a:blip r:embed="rId5" cstate="print"/>
          <a:srcRect/>
          <a:stretch>
            <a:fillRect/>
          </a:stretch>
        </p:blipFill>
        <p:spPr bwMode="auto">
          <a:xfrm>
            <a:off x="6980390" y="4805940"/>
            <a:ext cx="1061880" cy="692531"/>
          </a:xfrm>
          <a:prstGeom prst="rect">
            <a:avLst/>
          </a:prstGeom>
          <a:noFill/>
        </p:spPr>
      </p:pic>
      <p:pic>
        <p:nvPicPr>
          <p:cNvPr id="20" name="Picture 10" descr="C:\Users\Admin\Desktop\мари.jpg"/>
          <p:cNvPicPr>
            <a:picLocks noChangeAspect="1" noChangeArrowheads="1"/>
          </p:cNvPicPr>
          <p:nvPr/>
        </p:nvPicPr>
        <p:blipFill>
          <a:blip r:embed="rId6" cstate="print"/>
          <a:srcRect/>
          <a:stretch>
            <a:fillRect/>
          </a:stretch>
        </p:blipFill>
        <p:spPr bwMode="auto">
          <a:xfrm>
            <a:off x="8042270" y="4785742"/>
            <a:ext cx="1066234" cy="709712"/>
          </a:xfrm>
          <a:prstGeom prst="rect">
            <a:avLst/>
          </a:prstGeom>
          <a:noFill/>
        </p:spPr>
      </p:pic>
      <p:sp>
        <p:nvSpPr>
          <p:cNvPr id="14" name="Прямоугольник 13"/>
          <p:cNvSpPr/>
          <p:nvPr/>
        </p:nvSpPr>
        <p:spPr>
          <a:xfrm>
            <a:off x="5841572" y="5573797"/>
            <a:ext cx="3266932" cy="1107996"/>
          </a:xfrm>
          <a:prstGeom prst="rect">
            <a:avLst/>
          </a:prstGeom>
        </p:spPr>
        <p:txBody>
          <a:bodyPr wrap="square">
            <a:spAutoFit/>
          </a:bodyPr>
          <a:lstStyle/>
          <a:p>
            <a:pPr marL="171450" indent="-171450" algn="just">
              <a:buFont typeface="Arial" pitchFamily="34" charset="0"/>
              <a:buChar char="•"/>
            </a:pPr>
            <a:r>
              <a:rPr lang="kk-KZ" sz="1100" dirty="0">
                <a:solidFill>
                  <a:srgbClr val="336699"/>
                </a:solidFill>
                <a:latin typeface="Times New Roman" panose="02020603050405020304" pitchFamily="18" charset="0"/>
                <a:cs typeface="Times New Roman" panose="02020603050405020304" pitchFamily="18" charset="0"/>
              </a:rPr>
              <a:t>Төраға 1995 жылғы түлек, ҚР Адами құқықтар жөніндегі уәкілі -  Азимова Эльвира</a:t>
            </a:r>
          </a:p>
          <a:p>
            <a:pPr marL="171450" indent="-171450" algn="just">
              <a:buFont typeface="Arial" pitchFamily="34" charset="0"/>
              <a:buChar char="•"/>
            </a:pPr>
            <a:r>
              <a:rPr lang="kk-KZ" sz="1100" dirty="0">
                <a:solidFill>
                  <a:srgbClr val="336699"/>
                </a:solidFill>
                <a:latin typeface="Times New Roman" panose="02020603050405020304" pitchFamily="18" charset="0"/>
                <a:cs typeface="Times New Roman" panose="02020603050405020304" pitchFamily="18" charset="0"/>
              </a:rPr>
              <a:t>Атқарушы директор 1996 жылғы түлек -  Асанова Мәриям</a:t>
            </a:r>
          </a:p>
          <a:p>
            <a:pPr marL="171450" indent="-171450" algn="just">
              <a:buFont typeface="Arial" pitchFamily="34" charset="0"/>
              <a:buChar char="•"/>
            </a:pPr>
            <a:r>
              <a:rPr lang="kk-KZ" sz="1100" dirty="0">
                <a:solidFill>
                  <a:srgbClr val="336699"/>
                </a:solidFill>
                <a:latin typeface="Times New Roman" panose="02020603050405020304" pitchFamily="18" charset="0"/>
                <a:cs typeface="Times New Roman" panose="02020603050405020304" pitchFamily="18" charset="0"/>
              </a:rPr>
              <a:t>Түлектер қауымдастығының Түркиядағы өкілі 2000 жылғы түлек - Уфук Тузман</a:t>
            </a:r>
            <a:endParaRPr lang="ru-RU" sz="1100" dirty="0">
              <a:solidFill>
                <a:srgbClr val="336699"/>
              </a:solidFill>
              <a:latin typeface="Times New Roman" panose="02020603050405020304" pitchFamily="18" charset="0"/>
              <a:cs typeface="Times New Roman" panose="02020603050405020304" pitchFamily="18" charset="0"/>
            </a:endParaRPr>
          </a:p>
        </p:txBody>
      </p:sp>
      <p:pic>
        <p:nvPicPr>
          <p:cNvPr id="22" name="Picture 3" descr="C:\Users\Admin\Desktop\DropMeFiles_xVHSZ\IMG_2081.JPG"/>
          <p:cNvPicPr>
            <a:picLocks noChangeAspect="1" noChangeArrowheads="1"/>
          </p:cNvPicPr>
          <p:nvPr/>
        </p:nvPicPr>
        <p:blipFill rotWithShape="1">
          <a:blip r:embed="rId7" cstate="print"/>
          <a:srcRect t="24243"/>
          <a:stretch/>
        </p:blipFill>
        <p:spPr bwMode="auto">
          <a:xfrm>
            <a:off x="3630638" y="5571546"/>
            <a:ext cx="2210934" cy="1034921"/>
          </a:xfrm>
          <a:prstGeom prst="rect">
            <a:avLst/>
          </a:prstGeom>
          <a:noFill/>
        </p:spPr>
      </p:pic>
      <p:pic>
        <p:nvPicPr>
          <p:cNvPr id="4" name="Рисунок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527" y="2423832"/>
            <a:ext cx="2810463" cy="1202415"/>
          </a:xfrm>
          <a:prstGeom prst="rect">
            <a:avLst/>
          </a:prstGeom>
        </p:spPr>
      </p:pic>
      <p:pic>
        <p:nvPicPr>
          <p:cNvPr id="10" name="Рисунок 9"/>
          <p:cNvPicPr>
            <a:picLocks noChangeAspect="1"/>
          </p:cNvPicPr>
          <p:nvPr/>
        </p:nvPicPr>
        <p:blipFill rotWithShape="1">
          <a:blip r:embed="rId9" cstate="print">
            <a:extLst>
              <a:ext uri="{28A0092B-C50C-407E-A947-70E740481C1C}">
                <a14:useLocalDpi xmlns:a14="http://schemas.microsoft.com/office/drawing/2010/main" val="0"/>
              </a:ext>
            </a:extLst>
          </a:blip>
          <a:srcRect l="67" t="6736" r="-67" b="8805"/>
          <a:stretch/>
        </p:blipFill>
        <p:spPr>
          <a:xfrm>
            <a:off x="467544" y="4474682"/>
            <a:ext cx="1304399" cy="2279067"/>
          </a:xfrm>
          <a:prstGeom prst="rect">
            <a:avLst/>
          </a:prstGeom>
        </p:spPr>
      </p:pic>
      <p:pic>
        <p:nvPicPr>
          <p:cNvPr id="23" name="Рисунок 22"/>
          <p:cNvPicPr>
            <a:picLocks noChangeAspect="1"/>
          </p:cNvPicPr>
          <p:nvPr/>
        </p:nvPicPr>
        <p:blipFill rotWithShape="1">
          <a:blip r:embed="rId10" cstate="print">
            <a:extLst>
              <a:ext uri="{28A0092B-C50C-407E-A947-70E740481C1C}">
                <a14:useLocalDpi xmlns:a14="http://schemas.microsoft.com/office/drawing/2010/main" val="0"/>
              </a:ext>
            </a:extLst>
          </a:blip>
          <a:srcRect l="48565" t="5955" b="63686"/>
          <a:stretch/>
        </p:blipFill>
        <p:spPr>
          <a:xfrm>
            <a:off x="3630638" y="2399118"/>
            <a:ext cx="1218521" cy="1273094"/>
          </a:xfrm>
          <a:prstGeom prst="rect">
            <a:avLst/>
          </a:prstGeom>
        </p:spPr>
      </p:pic>
    </p:spTree>
    <p:extLst>
      <p:ext uri="{BB962C8B-B14F-4D97-AF65-F5344CB8AC3E}">
        <p14:creationId xmlns:p14="http://schemas.microsoft.com/office/powerpoint/2010/main" val="34927509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31871" y="1118974"/>
            <a:ext cx="8572615" cy="707886"/>
          </a:xfrm>
          <a:prstGeom prst="rect">
            <a:avLst/>
          </a:prstGeom>
        </p:spPr>
        <p:txBody>
          <a:bodyPr wrap="square">
            <a:spAutoFit/>
          </a:bodyPr>
          <a:lstStyle/>
          <a:p>
            <a:pPr algn="ctr"/>
            <a:r>
              <a:rPr lang="ru-RU" sz="2000" b="1" dirty="0">
                <a:solidFill>
                  <a:srgbClr val="002060"/>
                </a:solidFill>
                <a:latin typeface="Times New Roman" panose="02020603050405020304" pitchFamily="18" charset="0"/>
                <a:cs typeface="Times New Roman" panose="02020603050405020304" pitchFamily="18" charset="0"/>
              </a:rPr>
              <a:t>«ЕУРАЗИЯ» ЖАЗҒЫ МЕКТЕБІ</a:t>
            </a:r>
            <a:r>
              <a:rPr lang="en-US" sz="2000" b="1" dirty="0">
                <a:solidFill>
                  <a:srgbClr val="002060"/>
                </a:solidFill>
                <a:latin typeface="Times New Roman" panose="02020603050405020304" pitchFamily="18" charset="0"/>
                <a:cs typeface="Times New Roman" panose="02020603050405020304" pitchFamily="18" charset="0"/>
              </a:rPr>
              <a:t> </a:t>
            </a:r>
            <a:r>
              <a:rPr lang="kk-KZ" sz="2000" b="1" dirty="0">
                <a:solidFill>
                  <a:srgbClr val="002060"/>
                </a:solidFill>
                <a:latin typeface="Times New Roman" panose="02020603050405020304" pitchFamily="18" charset="0"/>
                <a:cs typeface="Times New Roman" panose="02020603050405020304" pitchFamily="18" charset="0"/>
              </a:rPr>
              <a:t>АЯСЫНДА СТУДЕНТТЕРІМІЗ </a:t>
            </a:r>
            <a:r>
              <a:rPr lang="kk-KZ" sz="2000" b="1" dirty="0" smtClean="0">
                <a:solidFill>
                  <a:srgbClr val="002060"/>
                </a:solidFill>
                <a:latin typeface="Times New Roman" panose="02020603050405020304" pitchFamily="18" charset="0"/>
                <a:cs typeface="Times New Roman" panose="02020603050405020304" pitchFamily="18" charset="0"/>
              </a:rPr>
              <a:t>ТҮРКИЯ РЕСПУБЛИКАСЫНДА БОЛДЫ</a:t>
            </a:r>
            <a:endParaRPr lang="ru-RU" sz="2000" b="1" dirty="0">
              <a:solidFill>
                <a:srgbClr val="002060"/>
              </a:solidFill>
              <a:latin typeface="Times New Roman" panose="02020603050405020304" pitchFamily="18" charset="0"/>
              <a:cs typeface="Times New Roman" panose="02020603050405020304" pitchFamily="18" charset="0"/>
            </a:endParaRPr>
          </a:p>
        </p:txBody>
      </p:sp>
      <p:pic>
        <p:nvPicPr>
          <p:cNvPr id="2050" name="Picture 2" descr="https://ayu.edu.kz/wp-content/uploads/2022/08/photo_5454096351655739793_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016" y="2134637"/>
            <a:ext cx="2915816" cy="19424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ayu.edu.kz/wp-content/uploads/2022/08/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2190" y="2134637"/>
            <a:ext cx="2931978" cy="194243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ayu.edu.kz/wp-content/uploads/2022/08/photo_5454096351655739792_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65104"/>
            <a:ext cx="2904257" cy="217819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ayu.edu.kz/wp-content/uploads/2022/08/photo_5454096351655739802_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4699" y="4376513"/>
            <a:ext cx="2889044" cy="216678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ayu.edu.kz/wp-content/uploads/2022/08/0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52191" y="4365103"/>
            <a:ext cx="2931978" cy="217819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ayu.edu.kz/wp-content/uploads/2022/08/01-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21032" y="2134637"/>
            <a:ext cx="2936884" cy="1942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2775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4" descr="Меморандум о взаимопонимании картинки, стоковые фото Меморандум о  взаимопонимании | Depositph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AutoShape 6" descr="Меморандум о взаимопонимании картинки, стоковые фото Меморандум о  взаимопонимании | Depositphoto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0" name="Заголовок 1"/>
          <p:cNvSpPr>
            <a:spLocks noGrp="1"/>
          </p:cNvSpPr>
          <p:nvPr>
            <p:ph type="title"/>
          </p:nvPr>
        </p:nvSpPr>
        <p:spPr>
          <a:xfrm>
            <a:off x="2843808" y="980728"/>
            <a:ext cx="3816424" cy="360040"/>
          </a:xfrm>
        </p:spPr>
        <p:txBody>
          <a:bodyPr>
            <a:noAutofit/>
          </a:bodyPr>
          <a:lstStyle/>
          <a:p>
            <a:r>
              <a:rPr lang="kk-KZ" sz="2400" b="1" dirty="0">
                <a:solidFill>
                  <a:srgbClr val="002060"/>
                </a:solidFill>
                <a:latin typeface="Times New Roman" panose="02020603050405020304" pitchFamily="18" charset="0"/>
                <a:cs typeface="Times New Roman" panose="02020603050405020304" pitchFamily="18" charset="0"/>
              </a:rPr>
              <a:t>МЕМОРАНДУМДАР</a:t>
            </a:r>
            <a:endParaRPr lang="ru-RU" sz="2400" b="1" dirty="0">
              <a:solidFill>
                <a:srgbClr val="002060"/>
              </a:solidFill>
              <a:latin typeface="Times New Roman" panose="02020603050405020304" pitchFamily="18" charset="0"/>
              <a:cs typeface="Times New Roman" panose="02020603050405020304" pitchFamily="18" charset="0"/>
            </a:endParaRPr>
          </a:p>
        </p:txBody>
      </p:sp>
      <p:sp>
        <p:nvSpPr>
          <p:cNvPr id="20" name="Скругленный прямоугольник 19"/>
          <p:cNvSpPr/>
          <p:nvPr/>
        </p:nvSpPr>
        <p:spPr>
          <a:xfrm>
            <a:off x="6845237" y="5314062"/>
            <a:ext cx="2306812" cy="1196751"/>
          </a:xfrm>
          <a:prstGeom prst="roundRect">
            <a:avLst>
              <a:gd name="adj" fmla="val 10000"/>
            </a:avLst>
          </a:prstGeom>
          <a:blipFill rotWithShape="1">
            <a:blip r:embed="rId2" cstate="prin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7" name="Скругленный прямоугольник 16"/>
          <p:cNvSpPr/>
          <p:nvPr/>
        </p:nvSpPr>
        <p:spPr>
          <a:xfrm>
            <a:off x="3491880" y="1322408"/>
            <a:ext cx="2376264" cy="1314504"/>
          </a:xfrm>
          <a:prstGeom prst="roundRect">
            <a:avLst>
              <a:gd name="adj" fmla="val 10000"/>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22" name="Picture 2" descr="C:\Users\ПК\Desktop\03-13-scal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46" y="5318482"/>
            <a:ext cx="2338164" cy="120887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Admin\Desktop\Есеп үшін Өкілетті кеңеске\Фриберг.jpg"/>
          <p:cNvPicPr>
            <a:picLocks noChangeAspect="1" noChangeArrowheads="1"/>
          </p:cNvPicPr>
          <p:nvPr/>
        </p:nvPicPr>
        <p:blipFill>
          <a:blip r:embed="rId5" cstate="print"/>
          <a:srcRect/>
          <a:stretch>
            <a:fillRect/>
          </a:stretch>
        </p:blipFill>
        <p:spPr bwMode="auto">
          <a:xfrm>
            <a:off x="338326" y="1060314"/>
            <a:ext cx="2721243" cy="1430921"/>
          </a:xfrm>
          <a:prstGeom prst="rect">
            <a:avLst/>
          </a:prstGeom>
          <a:noFill/>
        </p:spPr>
      </p:pic>
      <p:pic>
        <p:nvPicPr>
          <p:cNvPr id="24" name="Picture 2" descr="https://ayu.edu.kz/wp-content/uploads/2022/07/01-300x2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3231" y="1060314"/>
            <a:ext cx="2664639" cy="1510508"/>
          </a:xfrm>
          <a:prstGeom prst="rect">
            <a:avLst/>
          </a:prstGeom>
          <a:noFill/>
          <a:extLst>
            <a:ext uri="{909E8E84-426E-40DD-AFC4-6F175D3DCCD1}">
              <a14:hiddenFill xmlns:a14="http://schemas.microsoft.com/office/drawing/2010/main">
                <a:solidFill>
                  <a:srgbClr val="FFFFFF"/>
                </a:solidFill>
              </a14:hiddenFill>
            </a:ext>
          </a:extLst>
        </p:spPr>
      </p:pic>
      <p:sp>
        <p:nvSpPr>
          <p:cNvPr id="26" name="Прямоугольник 25"/>
          <p:cNvSpPr/>
          <p:nvPr/>
        </p:nvSpPr>
        <p:spPr>
          <a:xfrm>
            <a:off x="383567" y="2772296"/>
            <a:ext cx="8592889" cy="2462213"/>
          </a:xfrm>
          <a:prstGeom prst="rect">
            <a:avLst/>
          </a:prstGeom>
        </p:spPr>
        <p:txBody>
          <a:bodyPr wrap="square">
            <a:spAutoFit/>
          </a:bodyPr>
          <a:lstStyle/>
          <a:p>
            <a:pPr marL="285750" lvl="0" indent="-285750">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Шымкент </a:t>
            </a:r>
            <a:r>
              <a:rPr lang="ru-RU" sz="1400" dirty="0" err="1">
                <a:latin typeface="Times New Roman" panose="02020603050405020304" pitchFamily="18" charset="0"/>
                <a:cs typeface="Times New Roman" panose="02020603050405020304" pitchFamily="18" charset="0"/>
              </a:rPr>
              <a:t>қалалық</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кардиохирургиялық</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орталығы</a:t>
            </a:r>
            <a:endParaRPr lang="ru-RU"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400" dirty="0" err="1">
                <a:latin typeface="Times New Roman" panose="02020603050405020304" pitchFamily="18" charset="0"/>
                <a:cs typeface="Times New Roman" panose="02020603050405020304" pitchFamily="18" charset="0"/>
              </a:rPr>
              <a:t>Түркістан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облысы</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прокуратурасы</a:t>
            </a:r>
            <a:endParaRPr lang="ru-RU" sz="1400"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BRITISH COUNCIL (KAZAKHSTAN) </a:t>
            </a:r>
            <a:r>
              <a:rPr lang="ru-RU" sz="1400" dirty="0">
                <a:latin typeface="Times New Roman" panose="02020603050405020304" pitchFamily="18" charset="0"/>
                <a:cs typeface="Times New Roman" panose="02020603050405020304" pitchFamily="18" charset="0"/>
              </a:rPr>
              <a:t>ЖШС</a:t>
            </a:r>
          </a:p>
          <a:p>
            <a:pPr marL="285750" indent="-285750">
              <a:buFont typeface="Arial" panose="020B0604020202020204" pitchFamily="34" charset="0"/>
              <a:buChar char="•"/>
            </a:pPr>
            <a:r>
              <a:rPr lang="ru-RU" sz="1400" dirty="0" err="1">
                <a:latin typeface="Times New Roman" panose="02020603050405020304" pitchFamily="18" charset="0"/>
                <a:cs typeface="Times New Roman" panose="02020603050405020304" pitchFamily="18" charset="0"/>
              </a:rPr>
              <a:t>Ә.Марғұлан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атындағы</a:t>
            </a:r>
            <a:r>
              <a:rPr lang="ru-RU" sz="1400" dirty="0">
                <a:latin typeface="Times New Roman" panose="02020603050405020304" pitchFamily="18" charset="0"/>
                <a:cs typeface="Times New Roman" panose="02020603050405020304" pitchFamily="18" charset="0"/>
              </a:rPr>
              <a:t> Археология институты</a:t>
            </a:r>
          </a:p>
          <a:p>
            <a:pPr marL="285750" lvl="0" indent="-285750">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ҚР </a:t>
            </a:r>
            <a:r>
              <a:rPr lang="ru-RU" sz="1400" dirty="0" err="1">
                <a:latin typeface="Times New Roman" pitchFamily="18" charset="0"/>
                <a:cs typeface="Times New Roman" pitchFamily="18" charset="0"/>
              </a:rPr>
              <a:t>Президентiнiң</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Іс</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Баскармасы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Медициналық</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орталығының</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Ауруханасы</a:t>
            </a:r>
            <a:endParaRPr lang="ru-RU" sz="1400"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ru-RU" sz="1400" dirty="0" err="1">
                <a:latin typeface="Times New Roman" panose="02020603050405020304" pitchFamily="18" charset="0"/>
                <a:cs typeface="Times New Roman" panose="02020603050405020304" pitchFamily="18" charset="0"/>
              </a:rPr>
              <a:t>Пәкістандық</a:t>
            </a:r>
            <a:r>
              <a:rPr lang="ru-RU"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OIC-COMSTECH </a:t>
            </a:r>
            <a:r>
              <a:rPr lang="ru-RU" sz="1400" dirty="0" err="1">
                <a:latin typeface="Times New Roman" panose="02020603050405020304" pitchFamily="18" charset="0"/>
                <a:cs typeface="Times New Roman" panose="02020603050405020304" pitchFamily="18" charset="0"/>
              </a:rPr>
              <a:t>ұйымы</a:t>
            </a:r>
            <a:endParaRPr lang="ru-RU" sz="1400"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«Turkish Aerospace Industries» (TAI) </a:t>
            </a:r>
            <a:r>
              <a:rPr lang="ru-RU" sz="1400" dirty="0" err="1">
                <a:latin typeface="Times New Roman" panose="02020603050405020304" pitchFamily="18" charset="0"/>
                <a:cs typeface="Times New Roman" panose="02020603050405020304" pitchFamily="18" charset="0"/>
              </a:rPr>
              <a:t>аэроғарыш</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және</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қорғаныс-өнеркәсіп</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компаниясы</a:t>
            </a:r>
            <a:endParaRPr lang="ru-RU"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БҰҰ-</a:t>
            </a:r>
            <a:r>
              <a:rPr lang="ru-RU" sz="1400" dirty="0" err="1">
                <a:latin typeface="Times New Roman" pitchFamily="18" charset="0"/>
                <a:cs typeface="Times New Roman" pitchFamily="18" charset="0"/>
              </a:rPr>
              <a:t>ның</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Қазақстандағы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тұрақты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координаторлығы</a:t>
            </a:r>
            <a:endParaRPr lang="ru-RU" sz="1400" dirty="0">
              <a:latin typeface="Times New Roman" pitchFamily="18" charset="0"/>
              <a:cs typeface="Times New Roman" pitchFamily="18" charset="0"/>
            </a:endParaRPr>
          </a:p>
          <a:p>
            <a:pPr marL="285750" indent="-285750">
              <a:buFont typeface="Arial" panose="020B0604020202020204" pitchFamily="34" charset="0"/>
              <a:buChar char="•"/>
            </a:pPr>
            <a:r>
              <a:rPr lang="ru-RU" sz="1400" dirty="0">
                <a:latin typeface="Times New Roman" pitchFamily="18" charset="0"/>
                <a:cs typeface="Times New Roman" pitchFamily="18" charset="0"/>
              </a:rPr>
              <a:t>БҰҰ ЮНФПА-</a:t>
            </a:r>
            <a:r>
              <a:rPr lang="ru-RU" sz="1400" dirty="0" err="1">
                <a:latin typeface="Times New Roman" pitchFamily="18" charset="0"/>
                <a:cs typeface="Times New Roman" pitchFamily="18" charset="0"/>
              </a:rPr>
              <a:t>ның</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Орталық</a:t>
            </a:r>
            <a:r>
              <a:rPr lang="ru-RU" sz="1400" dirty="0">
                <a:latin typeface="Times New Roman" pitchFamily="18" charset="0"/>
                <a:cs typeface="Times New Roman" pitchFamily="18" charset="0"/>
              </a:rPr>
              <a:t> Азия </a:t>
            </a:r>
            <a:r>
              <a:rPr lang="ru-RU" sz="1400" dirty="0" err="1">
                <a:latin typeface="Times New Roman" pitchFamily="18" charset="0"/>
                <a:cs typeface="Times New Roman" pitchFamily="18" charset="0"/>
              </a:rPr>
              <a:t>жөніндегі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кеңсесі</a:t>
            </a:r>
            <a:endParaRPr lang="ru-RU"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400" dirty="0" err="1">
                <a:latin typeface="Times New Roman" panose="02020603050405020304" pitchFamily="18" charset="0"/>
                <a:cs typeface="Times New Roman" panose="02020603050405020304" pitchFamily="18" charset="0"/>
              </a:rPr>
              <a:t>Азербайжанның</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Мингячевир</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мемлекеттік</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университеті</a:t>
            </a:r>
            <a:endParaRPr lang="ru-RU" sz="1400"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ҚР </a:t>
            </a:r>
            <a:r>
              <a:rPr lang="ru-RU" sz="1400" dirty="0" err="1">
                <a:latin typeface="Times New Roman" pitchFamily="18" charset="0"/>
                <a:cs typeface="Times New Roman" pitchFamily="18" charset="0"/>
              </a:rPr>
              <a:t>Президентінің</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жанындағы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Мемлекеттік</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басқару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академиясы</a:t>
            </a:r>
            <a:endParaRPr lang="ru-RU" sz="1400" dirty="0">
              <a:latin typeface="Times New Roman" panose="02020603050405020304" pitchFamily="18" charset="0"/>
              <a:cs typeface="Times New Roman" panose="02020603050405020304" pitchFamily="18" charset="0"/>
            </a:endParaRPr>
          </a:p>
        </p:txBody>
      </p:sp>
      <p:pic>
        <p:nvPicPr>
          <p:cNvPr id="27" name="Picture 3" descr="C:\Users\Admin\Desktop\Есеп үшін Өкілетті кеңеске\ЮПФПА.jpg"/>
          <p:cNvPicPr>
            <a:picLocks noChangeAspect="1" noChangeArrowheads="1"/>
          </p:cNvPicPr>
          <p:nvPr/>
        </p:nvPicPr>
        <p:blipFill>
          <a:blip r:embed="rId7" cstate="print"/>
          <a:srcRect/>
          <a:stretch>
            <a:fillRect/>
          </a:stretch>
        </p:blipFill>
        <p:spPr bwMode="auto">
          <a:xfrm>
            <a:off x="4566710" y="5324389"/>
            <a:ext cx="2285054" cy="1224136"/>
          </a:xfrm>
          <a:prstGeom prst="rect">
            <a:avLst/>
          </a:prstGeom>
          <a:noFill/>
        </p:spPr>
      </p:pic>
      <p:pic>
        <p:nvPicPr>
          <p:cNvPr id="28" name="Picture 3" descr="C:\Users\ПК\Desktop\1-2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57553" y="5315252"/>
            <a:ext cx="2207473" cy="1224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6312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33970" y="948477"/>
            <a:ext cx="6052234" cy="707886"/>
          </a:xfrm>
          <a:prstGeom prst="rect">
            <a:avLst/>
          </a:prstGeom>
        </p:spPr>
        <p:txBody>
          <a:bodyPr wrap="none">
            <a:spAutoFit/>
          </a:bodyPr>
          <a:lstStyle/>
          <a:p>
            <a:pPr algn="ctr"/>
            <a:r>
              <a:rPr lang="kk-KZ" sz="2000" b="1" dirty="0">
                <a:solidFill>
                  <a:srgbClr val="002060"/>
                </a:solidFill>
                <a:latin typeface="Times New Roman" panose="02020603050405020304" pitchFamily="18" charset="0"/>
                <a:cs typeface="Times New Roman" panose="02020603050405020304" pitchFamily="18" charset="0"/>
              </a:rPr>
              <a:t>ХАЛЫҚАРАЛЫҚ БАЙЛАНЫСТАР БОЙЫНША </a:t>
            </a:r>
            <a:endParaRPr lang="en-US" sz="2000" b="1" dirty="0">
              <a:solidFill>
                <a:srgbClr val="002060"/>
              </a:solidFill>
              <a:latin typeface="Times New Roman" panose="02020603050405020304" pitchFamily="18" charset="0"/>
              <a:cs typeface="Times New Roman" panose="02020603050405020304" pitchFamily="18" charset="0"/>
            </a:endParaRPr>
          </a:p>
          <a:p>
            <a:pPr algn="ctr"/>
            <a:r>
              <a:rPr lang="kk-KZ" sz="2000" b="1" dirty="0">
                <a:solidFill>
                  <a:srgbClr val="002060"/>
                </a:solidFill>
                <a:latin typeface="Times New Roman" panose="02020603050405020304" pitchFamily="18" charset="0"/>
                <a:cs typeface="Times New Roman" panose="02020603050405020304" pitchFamily="18" charset="0"/>
              </a:rPr>
              <a:t>АТҚАРЫЛҒАН ЖҰМЫСТАР</a:t>
            </a:r>
          </a:p>
        </p:txBody>
      </p:sp>
      <p:sp>
        <p:nvSpPr>
          <p:cNvPr id="17410" name="AutoShape 2" descr="Международная академическая мобильность | ВКонтакте"/>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7412" name="AutoShape 4" descr="Международная академическая мобильность | ВКонтакте"/>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7414" name="Picture 6" descr="Международная академическая мобильность | ВКонтакте"/>
          <p:cNvPicPr>
            <a:picLocks noChangeAspect="1" noChangeArrowheads="1"/>
          </p:cNvPicPr>
          <p:nvPr/>
        </p:nvPicPr>
        <p:blipFill>
          <a:blip r:embed="rId2" cstate="print"/>
          <a:srcRect/>
          <a:stretch>
            <a:fillRect/>
          </a:stretch>
        </p:blipFill>
        <p:spPr bwMode="auto">
          <a:xfrm>
            <a:off x="6000760" y="1362147"/>
            <a:ext cx="2928958" cy="1709663"/>
          </a:xfrm>
          <a:prstGeom prst="rect">
            <a:avLst/>
          </a:prstGeom>
          <a:noFill/>
        </p:spPr>
      </p:pic>
      <p:sp>
        <p:nvSpPr>
          <p:cNvPr id="17416" name="AutoShape 8" descr="Программа академической мобильности ERASMU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7418" name="Picture 10" descr="ННГУ – один из лидеров конкурса Erasmus Plus 2020 года - Университет  Лобачевского"/>
          <p:cNvPicPr>
            <a:picLocks noChangeAspect="1" noChangeArrowheads="1"/>
          </p:cNvPicPr>
          <p:nvPr/>
        </p:nvPicPr>
        <p:blipFill>
          <a:blip r:embed="rId3" cstate="print"/>
          <a:srcRect/>
          <a:stretch>
            <a:fillRect/>
          </a:stretch>
        </p:blipFill>
        <p:spPr bwMode="auto">
          <a:xfrm>
            <a:off x="6000760" y="2928935"/>
            <a:ext cx="3143240" cy="928693"/>
          </a:xfrm>
          <a:prstGeom prst="rect">
            <a:avLst/>
          </a:prstGeom>
          <a:noFill/>
        </p:spPr>
      </p:pic>
      <p:sp>
        <p:nvSpPr>
          <p:cNvPr id="17420" name="AutoShape 12" descr="U.S. Embassy in Kazakhstan / Посольство США в Казахстане - We are accepting  proposals for English Language Fellow Program from the Universities of  Kazakhstan for AY2020-2021. ⠀ The English Language Fellow Progra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7422" name="AutoShape 14" descr="U.S. Embassy in Kazakhstan / Посольство США в Казахстане - We are accepting  proposals for English Language Fellow Program from the Universities of  Kazakhstan for AY2020-2021. ⠀ The English Language Fellow Progra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7424" name="AutoShape 16" descr="U.S. Embassy in Kazakhstan / Посольство США в Казахстане - We are accepting  proposals for English Language Fellow Program from the Universities of  Kazakhstan for AY2020-2021. ⠀ The English Language Fellow Progra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7425" name="Picture 17" descr="C:\Users\asus\Desktop\Без названия.jpg"/>
          <p:cNvPicPr>
            <a:picLocks noChangeAspect="1" noChangeArrowheads="1"/>
          </p:cNvPicPr>
          <p:nvPr/>
        </p:nvPicPr>
        <p:blipFill>
          <a:blip r:embed="rId4" cstate="print"/>
          <a:srcRect/>
          <a:stretch>
            <a:fillRect/>
          </a:stretch>
        </p:blipFill>
        <p:spPr bwMode="auto">
          <a:xfrm>
            <a:off x="6143636" y="3857628"/>
            <a:ext cx="2786082" cy="2786082"/>
          </a:xfrm>
          <a:prstGeom prst="rect">
            <a:avLst/>
          </a:prstGeom>
          <a:noFill/>
        </p:spPr>
      </p:pic>
      <p:graphicFrame>
        <p:nvGraphicFramePr>
          <p:cNvPr id="3" name="Таблица 2"/>
          <p:cNvGraphicFramePr>
            <a:graphicFrameLocks noGrp="1"/>
          </p:cNvGraphicFramePr>
          <p:nvPr>
            <p:extLst>
              <p:ext uri="{D42A27DB-BD31-4B8C-83A1-F6EECF244321}">
                <p14:modId xmlns:p14="http://schemas.microsoft.com/office/powerpoint/2010/main" val="1010167649"/>
              </p:ext>
            </p:extLst>
          </p:nvPr>
        </p:nvGraphicFramePr>
        <p:xfrm>
          <a:off x="464568" y="2973293"/>
          <a:ext cx="5331568" cy="1240158"/>
        </p:xfrm>
        <a:graphic>
          <a:graphicData uri="http://schemas.openxmlformats.org/drawingml/2006/table">
            <a:tbl>
              <a:tblPr firstRow="1" bandRow="1">
                <a:tableStyleId>{7DF18680-E054-41AD-8BC1-D1AEF772440D}</a:tableStyleId>
              </a:tblPr>
              <a:tblGrid>
                <a:gridCol w="1332892">
                  <a:extLst>
                    <a:ext uri="{9D8B030D-6E8A-4147-A177-3AD203B41FA5}">
                      <a16:colId xmlns="" xmlns:a16="http://schemas.microsoft.com/office/drawing/2014/main" val="20000"/>
                    </a:ext>
                  </a:extLst>
                </a:gridCol>
                <a:gridCol w="1332892">
                  <a:extLst>
                    <a:ext uri="{9D8B030D-6E8A-4147-A177-3AD203B41FA5}">
                      <a16:colId xmlns="" xmlns:a16="http://schemas.microsoft.com/office/drawing/2014/main" val="20001"/>
                    </a:ext>
                  </a:extLst>
                </a:gridCol>
                <a:gridCol w="1332892">
                  <a:extLst>
                    <a:ext uri="{9D8B030D-6E8A-4147-A177-3AD203B41FA5}">
                      <a16:colId xmlns="" xmlns:a16="http://schemas.microsoft.com/office/drawing/2014/main" val="20002"/>
                    </a:ext>
                  </a:extLst>
                </a:gridCol>
                <a:gridCol w="1332892">
                  <a:extLst>
                    <a:ext uri="{9D8B030D-6E8A-4147-A177-3AD203B41FA5}">
                      <a16:colId xmlns="" xmlns:a16="http://schemas.microsoft.com/office/drawing/2014/main" val="20003"/>
                    </a:ext>
                  </a:extLst>
                </a:gridCol>
              </a:tblGrid>
              <a:tr h="569802">
                <a:tc gridSpan="2">
                  <a:txBody>
                    <a:bodyPr/>
                    <a:lstStyle/>
                    <a:p>
                      <a:pPr algn="ctr"/>
                      <a:r>
                        <a:rPr lang="kk-KZ" sz="1400" dirty="0"/>
                        <a:t>Жалпы сыртқы ұтқұрлық бойынша</a:t>
                      </a:r>
                      <a:endParaRPr lang="ru-RU" sz="1400" dirty="0">
                        <a:latin typeface="Times New Roman" pitchFamily="18" charset="0"/>
                        <a:cs typeface="Times New Roman" pitchFamily="18" charset="0"/>
                      </a:endParaRPr>
                    </a:p>
                  </a:txBody>
                  <a:tcPr>
                    <a:cell3D prstMaterial="dkEdge">
                      <a:bevel/>
                      <a:lightRig rig="flood" dir="t"/>
                    </a:cell3D>
                  </a:tcPr>
                </a:tc>
                <a:tc hMerge="1">
                  <a:txBody>
                    <a:bodyPr/>
                    <a:lstStyle/>
                    <a:p>
                      <a:endParaRPr lang="ru-RU" dirty="0"/>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kk-KZ" sz="1400" dirty="0"/>
                        <a:t>Жалпы ішкі ұтқұрлық бойынша</a:t>
                      </a:r>
                      <a:endParaRPr lang="ru-RU" sz="1400" dirty="0">
                        <a:latin typeface="Times New Roman" pitchFamily="18" charset="0"/>
                        <a:cs typeface="Times New Roman" pitchFamily="18" charset="0"/>
                      </a:endParaRPr>
                    </a:p>
                  </a:txBody>
                  <a:tcPr>
                    <a:cell3D prstMaterial="dkEdge">
                      <a:bevel/>
                      <a:lightRig rig="flood" dir="t"/>
                    </a:cell3D>
                  </a:tcPr>
                </a:tc>
                <a:tc hMerge="1">
                  <a:txBody>
                    <a:bodyPr/>
                    <a:lstStyle/>
                    <a:p>
                      <a:endParaRPr lang="ru-RU" dirty="0"/>
                    </a:p>
                  </a:txBody>
                  <a:tcPr/>
                </a:tc>
                <a:extLst>
                  <a:ext uri="{0D108BD9-81ED-4DB2-BD59-A6C34878D82A}">
                    <a16:rowId xmlns="" xmlns:a16="http://schemas.microsoft.com/office/drawing/2014/main" val="10000"/>
                  </a:ext>
                </a:extLst>
              </a:tr>
              <a:tr h="335178">
                <a:tc>
                  <a:txBody>
                    <a:bodyPr/>
                    <a:lstStyle/>
                    <a:p>
                      <a:pPr algn="ctr"/>
                      <a:r>
                        <a:rPr lang="kk-KZ" sz="1400" dirty="0"/>
                        <a:t>Қабылдау</a:t>
                      </a:r>
                      <a:endParaRPr lang="ru-RU" sz="1400" i="1" dirty="0">
                        <a:latin typeface="Times New Roman" pitchFamily="18" charset="0"/>
                        <a:cs typeface="Times New Roman" pitchFamily="18" charset="0"/>
                      </a:endParaRPr>
                    </a:p>
                  </a:txBody>
                  <a:tcPr>
                    <a:cell3D prstMaterial="dkEdge">
                      <a:bevel/>
                      <a:lightRig rig="flood" dir="t"/>
                    </a:cell3D>
                  </a:tcPr>
                </a:tc>
                <a:tc>
                  <a:txBody>
                    <a:bodyPr/>
                    <a:lstStyle/>
                    <a:p>
                      <a:pPr algn="ctr"/>
                      <a:r>
                        <a:rPr lang="kk-KZ" sz="1400" dirty="0"/>
                        <a:t>Жіберу</a:t>
                      </a:r>
                      <a:endParaRPr lang="ru-RU" sz="1400" i="1" dirty="0">
                        <a:latin typeface="Times New Roman" pitchFamily="18" charset="0"/>
                        <a:cs typeface="Times New Roman" pitchFamily="18" charset="0"/>
                      </a:endParaRPr>
                    </a:p>
                  </a:txBody>
                  <a:tcPr>
                    <a:cell3D prstMaterial="dkEdge">
                      <a:bevel/>
                      <a:lightRig rig="flood" dir="t"/>
                    </a:cell3D>
                  </a:tcPr>
                </a:tc>
                <a:tc>
                  <a:txBody>
                    <a:bodyPr/>
                    <a:lstStyle/>
                    <a:p>
                      <a:pPr algn="ctr"/>
                      <a:r>
                        <a:rPr lang="kk-KZ" sz="1400" dirty="0"/>
                        <a:t>Қабылдау</a:t>
                      </a:r>
                      <a:endParaRPr lang="ru-RU" sz="1400" i="1" dirty="0">
                        <a:latin typeface="Times New Roman" pitchFamily="18" charset="0"/>
                        <a:cs typeface="Times New Roman" pitchFamily="18" charset="0"/>
                      </a:endParaRPr>
                    </a:p>
                  </a:txBody>
                  <a:tcPr>
                    <a:cell3D prstMaterial="dkEdge">
                      <a:bevel/>
                      <a:lightRig rig="flood" dir="t"/>
                    </a:cell3D>
                  </a:tcPr>
                </a:tc>
                <a:tc>
                  <a:txBody>
                    <a:bodyPr/>
                    <a:lstStyle/>
                    <a:p>
                      <a:pPr algn="ctr"/>
                      <a:r>
                        <a:rPr lang="kk-KZ" sz="1400" dirty="0"/>
                        <a:t>Жіберу</a:t>
                      </a:r>
                      <a:endParaRPr lang="ru-RU" sz="1400" i="1" dirty="0">
                        <a:latin typeface="Times New Roman" pitchFamily="18" charset="0"/>
                        <a:cs typeface="Times New Roman" pitchFamily="18" charset="0"/>
                      </a:endParaRPr>
                    </a:p>
                  </a:txBody>
                  <a:tcPr>
                    <a:cell3D prstMaterial="dkEdge">
                      <a:bevel/>
                      <a:lightRig rig="flood" dir="t"/>
                    </a:cell3D>
                  </a:tcPr>
                </a:tc>
                <a:extLst>
                  <a:ext uri="{0D108BD9-81ED-4DB2-BD59-A6C34878D82A}">
                    <a16:rowId xmlns="" xmlns:a16="http://schemas.microsoft.com/office/drawing/2014/main" val="10001"/>
                  </a:ext>
                </a:extLst>
              </a:tr>
              <a:tr h="335178">
                <a:tc>
                  <a:txBody>
                    <a:bodyPr/>
                    <a:lstStyle/>
                    <a:p>
                      <a:pPr algn="ctr"/>
                      <a:r>
                        <a:rPr lang="en-US" sz="1400" dirty="0"/>
                        <a:t>3</a:t>
                      </a:r>
                      <a:endParaRPr lang="ru-RU" sz="1400" dirty="0">
                        <a:latin typeface="Times New Roman" panose="02020603050405020304" pitchFamily="18" charset="0"/>
                        <a:cs typeface="Times New Roman" panose="02020603050405020304" pitchFamily="18" charset="0"/>
                      </a:endParaRPr>
                    </a:p>
                  </a:txBody>
                  <a:tcPr>
                    <a:cell3D prstMaterial="dkEdge">
                      <a:bevel/>
                      <a:lightRig rig="flood" dir="t"/>
                    </a:cell3D>
                  </a:tcPr>
                </a:tc>
                <a:tc>
                  <a:txBody>
                    <a:bodyPr/>
                    <a:lstStyle/>
                    <a:p>
                      <a:pPr algn="ctr"/>
                      <a:r>
                        <a:rPr lang="ru-RU" sz="1400" dirty="0"/>
                        <a:t>64</a:t>
                      </a:r>
                      <a:endParaRPr lang="ru-RU" sz="1400" dirty="0">
                        <a:latin typeface="Times New Roman" panose="02020603050405020304" pitchFamily="18" charset="0"/>
                        <a:cs typeface="Times New Roman" panose="02020603050405020304" pitchFamily="18" charset="0"/>
                      </a:endParaRPr>
                    </a:p>
                  </a:txBody>
                  <a:tcPr>
                    <a:cell3D prstMaterial="dkEdge">
                      <a:bevel/>
                      <a:lightRig rig="flood" dir="t"/>
                    </a:cell3D>
                  </a:tcPr>
                </a:tc>
                <a:tc>
                  <a:txBody>
                    <a:bodyPr/>
                    <a:lstStyle/>
                    <a:p>
                      <a:pPr algn="ctr"/>
                      <a:r>
                        <a:rPr lang="ru-RU" sz="1400" dirty="0"/>
                        <a:t>11</a:t>
                      </a:r>
                      <a:endParaRPr lang="ru-RU" sz="1400" dirty="0">
                        <a:latin typeface="Times New Roman" panose="02020603050405020304" pitchFamily="18" charset="0"/>
                        <a:cs typeface="Times New Roman" panose="02020603050405020304" pitchFamily="18" charset="0"/>
                      </a:endParaRPr>
                    </a:p>
                  </a:txBody>
                  <a:tcPr>
                    <a:cell3D prstMaterial="dkEdge">
                      <a:bevel/>
                      <a:lightRig rig="flood" dir="t"/>
                    </a:cell3D>
                  </a:tcPr>
                </a:tc>
                <a:tc>
                  <a:txBody>
                    <a:bodyPr/>
                    <a:lstStyle/>
                    <a:p>
                      <a:pPr algn="ctr"/>
                      <a:r>
                        <a:rPr lang="kk-KZ" sz="1400" dirty="0"/>
                        <a:t>31</a:t>
                      </a:r>
                      <a:endParaRPr lang="ru-RU" sz="1400" dirty="0">
                        <a:latin typeface="Times New Roman" panose="02020603050405020304" pitchFamily="18" charset="0"/>
                        <a:cs typeface="Times New Roman" panose="02020603050405020304" pitchFamily="18" charset="0"/>
                      </a:endParaRPr>
                    </a:p>
                  </a:txBody>
                  <a:tcPr>
                    <a:cell3D prstMaterial="dkEdge">
                      <a:bevel/>
                      <a:lightRig rig="flood" dir="t"/>
                    </a:cell3D>
                  </a:tcPr>
                </a:tc>
                <a:extLst>
                  <a:ext uri="{0D108BD9-81ED-4DB2-BD59-A6C34878D82A}">
                    <a16:rowId xmlns="" xmlns:a16="http://schemas.microsoft.com/office/drawing/2014/main" val="10002"/>
                  </a:ext>
                </a:extLst>
              </a:tr>
            </a:tbl>
          </a:graphicData>
        </a:graphic>
      </p:graphicFrame>
      <p:graphicFrame>
        <p:nvGraphicFramePr>
          <p:cNvPr id="16" name="Таблица 15"/>
          <p:cNvGraphicFramePr>
            <a:graphicFrameLocks noGrp="1"/>
          </p:cNvGraphicFramePr>
          <p:nvPr>
            <p:extLst>
              <p:ext uri="{D42A27DB-BD31-4B8C-83A1-F6EECF244321}">
                <p14:modId xmlns:p14="http://schemas.microsoft.com/office/powerpoint/2010/main" val="2751395017"/>
              </p:ext>
            </p:extLst>
          </p:nvPr>
        </p:nvGraphicFramePr>
        <p:xfrm>
          <a:off x="501040" y="5510237"/>
          <a:ext cx="5295096" cy="1133473"/>
        </p:xfrm>
        <a:graphic>
          <a:graphicData uri="http://schemas.openxmlformats.org/drawingml/2006/table">
            <a:tbl>
              <a:tblPr firstRow="1" bandRow="1">
                <a:tableStyleId>{7DF18680-E054-41AD-8BC1-D1AEF772440D}</a:tableStyleId>
              </a:tblPr>
              <a:tblGrid>
                <a:gridCol w="1323774">
                  <a:extLst>
                    <a:ext uri="{9D8B030D-6E8A-4147-A177-3AD203B41FA5}">
                      <a16:colId xmlns="" xmlns:a16="http://schemas.microsoft.com/office/drawing/2014/main" val="20000"/>
                    </a:ext>
                  </a:extLst>
                </a:gridCol>
                <a:gridCol w="1323774">
                  <a:extLst>
                    <a:ext uri="{9D8B030D-6E8A-4147-A177-3AD203B41FA5}">
                      <a16:colId xmlns="" xmlns:a16="http://schemas.microsoft.com/office/drawing/2014/main" val="20001"/>
                    </a:ext>
                  </a:extLst>
                </a:gridCol>
                <a:gridCol w="1323774">
                  <a:extLst>
                    <a:ext uri="{9D8B030D-6E8A-4147-A177-3AD203B41FA5}">
                      <a16:colId xmlns="" xmlns:a16="http://schemas.microsoft.com/office/drawing/2014/main" val="20002"/>
                    </a:ext>
                  </a:extLst>
                </a:gridCol>
                <a:gridCol w="1323774">
                  <a:extLst>
                    <a:ext uri="{9D8B030D-6E8A-4147-A177-3AD203B41FA5}">
                      <a16:colId xmlns="" xmlns:a16="http://schemas.microsoft.com/office/drawing/2014/main" val="20003"/>
                    </a:ext>
                  </a:extLst>
                </a:gridCol>
              </a:tblGrid>
              <a:tr h="520785">
                <a:tc gridSpan="2">
                  <a:txBody>
                    <a:bodyPr/>
                    <a:lstStyle/>
                    <a:p>
                      <a:pPr algn="ctr"/>
                      <a:r>
                        <a:rPr lang="kk-KZ" sz="1400" dirty="0"/>
                        <a:t>Жалпы сыртқы ұтқұрлық бойынша</a:t>
                      </a:r>
                      <a:endParaRPr lang="ru-RU" sz="1400" dirty="0">
                        <a:latin typeface="Times New Roman" pitchFamily="18" charset="0"/>
                        <a:cs typeface="Times New Roman" pitchFamily="18" charset="0"/>
                      </a:endParaRPr>
                    </a:p>
                  </a:txBody>
                  <a:tcPr>
                    <a:cell3D prstMaterial="dkEdge">
                      <a:bevel/>
                      <a:lightRig rig="flood" dir="t"/>
                    </a:cell3D>
                  </a:tcPr>
                </a:tc>
                <a:tc hMerge="1">
                  <a:txBody>
                    <a:bodyPr/>
                    <a:lstStyle/>
                    <a:p>
                      <a:endParaRPr lang="ru-RU" dirty="0"/>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kk-KZ" sz="1400" dirty="0"/>
                        <a:t>Жалпы ішкі ұтқұрлық бойынша</a:t>
                      </a:r>
                      <a:endParaRPr lang="ru-RU" sz="1400" dirty="0">
                        <a:latin typeface="Times New Roman" pitchFamily="18" charset="0"/>
                        <a:cs typeface="Times New Roman" pitchFamily="18" charset="0"/>
                      </a:endParaRPr>
                    </a:p>
                  </a:txBody>
                  <a:tcPr>
                    <a:cell3D prstMaterial="dkEdge">
                      <a:bevel/>
                      <a:lightRig rig="flood" dir="t"/>
                    </a:cell3D>
                  </a:tcPr>
                </a:tc>
                <a:tc hMerge="1">
                  <a:txBody>
                    <a:bodyPr/>
                    <a:lstStyle/>
                    <a:p>
                      <a:endParaRPr lang="ru-RU" dirty="0"/>
                    </a:p>
                  </a:txBody>
                  <a:tcPr/>
                </a:tc>
                <a:extLst>
                  <a:ext uri="{0D108BD9-81ED-4DB2-BD59-A6C34878D82A}">
                    <a16:rowId xmlns="" xmlns:a16="http://schemas.microsoft.com/office/drawing/2014/main" val="10000"/>
                  </a:ext>
                </a:extLst>
              </a:tr>
              <a:tr h="306344">
                <a:tc>
                  <a:txBody>
                    <a:bodyPr/>
                    <a:lstStyle/>
                    <a:p>
                      <a:pPr algn="ctr"/>
                      <a:r>
                        <a:rPr lang="kk-KZ" sz="1400" dirty="0"/>
                        <a:t>Қабылдау</a:t>
                      </a:r>
                      <a:endParaRPr lang="ru-RU" sz="1400" i="1" dirty="0">
                        <a:latin typeface="Times New Roman" pitchFamily="18" charset="0"/>
                        <a:cs typeface="Times New Roman" pitchFamily="18" charset="0"/>
                      </a:endParaRPr>
                    </a:p>
                  </a:txBody>
                  <a:tcPr>
                    <a:cell3D prstMaterial="dkEdge">
                      <a:bevel/>
                      <a:lightRig rig="flood" dir="t"/>
                    </a:cell3D>
                  </a:tcPr>
                </a:tc>
                <a:tc>
                  <a:txBody>
                    <a:bodyPr/>
                    <a:lstStyle/>
                    <a:p>
                      <a:pPr algn="ctr"/>
                      <a:r>
                        <a:rPr lang="kk-KZ" sz="1400" dirty="0"/>
                        <a:t>Жіберу</a:t>
                      </a:r>
                      <a:endParaRPr lang="ru-RU" sz="1400" i="1" dirty="0">
                        <a:latin typeface="Times New Roman" pitchFamily="18" charset="0"/>
                        <a:cs typeface="Times New Roman" pitchFamily="18" charset="0"/>
                      </a:endParaRPr>
                    </a:p>
                  </a:txBody>
                  <a:tcPr>
                    <a:cell3D prstMaterial="dkEdge">
                      <a:bevel/>
                      <a:lightRig rig="flood" dir="t"/>
                    </a:cell3D>
                  </a:tcPr>
                </a:tc>
                <a:tc>
                  <a:txBody>
                    <a:bodyPr/>
                    <a:lstStyle/>
                    <a:p>
                      <a:pPr algn="ctr"/>
                      <a:r>
                        <a:rPr lang="kk-KZ" sz="1400" dirty="0"/>
                        <a:t>Қабылдау</a:t>
                      </a:r>
                      <a:endParaRPr lang="ru-RU" sz="1400" i="1" dirty="0">
                        <a:latin typeface="Times New Roman" pitchFamily="18" charset="0"/>
                        <a:cs typeface="Times New Roman" pitchFamily="18" charset="0"/>
                      </a:endParaRPr>
                    </a:p>
                  </a:txBody>
                  <a:tcPr>
                    <a:cell3D prstMaterial="dkEdge">
                      <a:bevel/>
                      <a:lightRig rig="flood" dir="t"/>
                    </a:cell3D>
                  </a:tcPr>
                </a:tc>
                <a:tc>
                  <a:txBody>
                    <a:bodyPr/>
                    <a:lstStyle/>
                    <a:p>
                      <a:pPr algn="ctr"/>
                      <a:r>
                        <a:rPr lang="kk-KZ" sz="1400" dirty="0"/>
                        <a:t>Жіберу</a:t>
                      </a:r>
                      <a:endParaRPr lang="ru-RU" sz="1400" i="1" dirty="0">
                        <a:latin typeface="Times New Roman" pitchFamily="18" charset="0"/>
                        <a:cs typeface="Times New Roman" pitchFamily="18" charset="0"/>
                      </a:endParaRPr>
                    </a:p>
                  </a:txBody>
                  <a:tcPr>
                    <a:cell3D prstMaterial="dkEdge">
                      <a:bevel/>
                      <a:lightRig rig="flood" dir="t"/>
                    </a:cell3D>
                  </a:tcPr>
                </a:tc>
                <a:extLst>
                  <a:ext uri="{0D108BD9-81ED-4DB2-BD59-A6C34878D82A}">
                    <a16:rowId xmlns="" xmlns:a16="http://schemas.microsoft.com/office/drawing/2014/main" val="10001"/>
                  </a:ext>
                </a:extLst>
              </a:tr>
              <a:tr h="306344">
                <a:tc>
                  <a:txBody>
                    <a:bodyPr/>
                    <a:lstStyle/>
                    <a:p>
                      <a:pPr algn="ctr"/>
                      <a:r>
                        <a:rPr lang="kk-KZ" sz="1400" dirty="0"/>
                        <a:t>31</a:t>
                      </a:r>
                      <a:endParaRPr lang="ru-RU" sz="1400" dirty="0">
                        <a:latin typeface="Times New Roman" panose="02020603050405020304" pitchFamily="18" charset="0"/>
                        <a:cs typeface="Times New Roman" panose="02020603050405020304" pitchFamily="18" charset="0"/>
                      </a:endParaRPr>
                    </a:p>
                  </a:txBody>
                  <a:tcPr>
                    <a:cell3D prstMaterial="dkEdge">
                      <a:bevel/>
                      <a:lightRig rig="flood" dir="t"/>
                    </a:cell3D>
                  </a:tcPr>
                </a:tc>
                <a:tc>
                  <a:txBody>
                    <a:bodyPr/>
                    <a:lstStyle/>
                    <a:p>
                      <a:pPr algn="ctr"/>
                      <a:r>
                        <a:rPr lang="kk-KZ" sz="1400" dirty="0"/>
                        <a:t>10</a:t>
                      </a:r>
                      <a:endParaRPr lang="ru-RU" sz="1400" dirty="0">
                        <a:latin typeface="Times New Roman" panose="02020603050405020304" pitchFamily="18" charset="0"/>
                        <a:cs typeface="Times New Roman" panose="02020603050405020304" pitchFamily="18" charset="0"/>
                      </a:endParaRPr>
                    </a:p>
                  </a:txBody>
                  <a:tcPr>
                    <a:cell3D prstMaterial="dkEdge">
                      <a:bevel/>
                      <a:lightRig rig="flood" dir="t"/>
                    </a:cell3D>
                  </a:tcPr>
                </a:tc>
                <a:tc>
                  <a:txBody>
                    <a:bodyPr/>
                    <a:lstStyle/>
                    <a:p>
                      <a:pPr algn="ctr"/>
                      <a:r>
                        <a:rPr lang="kk-KZ" sz="1400" dirty="0"/>
                        <a:t>3</a:t>
                      </a:r>
                      <a:endParaRPr lang="ru-RU" sz="1400" dirty="0">
                        <a:latin typeface="Times New Roman" panose="02020603050405020304" pitchFamily="18" charset="0"/>
                        <a:cs typeface="Times New Roman" panose="02020603050405020304" pitchFamily="18" charset="0"/>
                      </a:endParaRPr>
                    </a:p>
                  </a:txBody>
                  <a:tcPr>
                    <a:cell3D prstMaterial="dkEdge">
                      <a:bevel/>
                      <a:lightRig rig="flood" dir="t"/>
                    </a:cell3D>
                  </a:tcPr>
                </a:tc>
                <a:tc>
                  <a:txBody>
                    <a:bodyPr/>
                    <a:lstStyle/>
                    <a:p>
                      <a:pPr algn="ctr"/>
                      <a:r>
                        <a:rPr lang="kk-KZ" sz="1400" dirty="0"/>
                        <a:t>7</a:t>
                      </a:r>
                      <a:endParaRPr lang="ru-RU" sz="1400" dirty="0">
                        <a:latin typeface="Times New Roman" panose="02020603050405020304" pitchFamily="18" charset="0"/>
                        <a:cs typeface="Times New Roman" panose="02020603050405020304" pitchFamily="18" charset="0"/>
                      </a:endParaRPr>
                    </a:p>
                  </a:txBody>
                  <a:tcPr>
                    <a:cell3D prstMaterial="dkEdge">
                      <a:bevel/>
                      <a:lightRig rig="flood" dir="t"/>
                    </a:cell3D>
                  </a:tcPr>
                </a:tc>
                <a:extLst>
                  <a:ext uri="{0D108BD9-81ED-4DB2-BD59-A6C34878D82A}">
                    <a16:rowId xmlns="" xmlns:a16="http://schemas.microsoft.com/office/drawing/2014/main" val="10002"/>
                  </a:ext>
                </a:extLst>
              </a:tr>
            </a:tbl>
          </a:graphicData>
        </a:graphic>
      </p:graphicFrame>
      <p:sp>
        <p:nvSpPr>
          <p:cNvPr id="17" name="Прямоугольник 16"/>
          <p:cNvSpPr/>
          <p:nvPr/>
        </p:nvSpPr>
        <p:spPr>
          <a:xfrm>
            <a:off x="426468" y="4277068"/>
            <a:ext cx="5407768" cy="1169551"/>
          </a:xfrm>
          <a:prstGeom prst="rect">
            <a:avLst/>
          </a:prstGeom>
        </p:spPr>
        <p:txBody>
          <a:bodyPr wrap="square">
            <a:spAutoFit/>
          </a:bodyPr>
          <a:lstStyle/>
          <a:p>
            <a:pPr algn="just"/>
            <a:r>
              <a:rPr lang="kk-KZ" sz="1400" dirty="0">
                <a:latin typeface="Times New Roman" panose="02020603050405020304" pitchFamily="18" charset="0"/>
                <a:cs typeface="Times New Roman" panose="02020603050405020304" pitchFamily="18" charset="0"/>
              </a:rPr>
              <a:t>2021-2022 оқу жылында академиялық ұтқырлық бағдарламарымен </a:t>
            </a:r>
            <a:r>
              <a:rPr lang="ru-RU" sz="1400" dirty="0">
                <a:latin typeface="Times New Roman" panose="02020603050405020304" pitchFamily="18" charset="0"/>
                <a:cs typeface="Times New Roman" panose="02020603050405020304" pitchFamily="18" charset="0"/>
              </a:rPr>
              <a:t>(</a:t>
            </a:r>
            <a:r>
              <a:rPr lang="kk-KZ" sz="1400" dirty="0">
                <a:latin typeface="Times New Roman" panose="02020603050405020304" pitchFamily="18" charset="0"/>
                <a:cs typeface="Times New Roman" panose="02020603050405020304" pitchFamily="18" charset="0"/>
              </a:rPr>
              <a:t>Манас қырғыз-түрік университеті, Гази,  өз қаражаты есебімен Нигде Омер Халисдемир, Ататүрік, Реджеп Тайып Эрдоган, </a:t>
            </a:r>
            <a:r>
              <a:rPr lang="en-US" sz="1400" dirty="0">
                <a:latin typeface="Times New Roman" panose="02020603050405020304" pitchFamily="18" charset="0"/>
                <a:cs typeface="Times New Roman" panose="02020603050405020304" pitchFamily="18" charset="0"/>
              </a:rPr>
              <a:t>Erasmus+ - </a:t>
            </a:r>
            <a:r>
              <a:rPr lang="kk-KZ" sz="1400" dirty="0">
                <a:latin typeface="Times New Roman" panose="02020603050405020304" pitchFamily="18" charset="0"/>
                <a:cs typeface="Times New Roman" panose="02020603050405020304" pitchFamily="18" charset="0"/>
              </a:rPr>
              <a:t>Сивас Джумхуриет, университеттері</a:t>
            </a:r>
            <a:r>
              <a:rPr lang="ru-RU" sz="1400" dirty="0">
                <a:latin typeface="Times New Roman" panose="02020603050405020304" pitchFamily="18" charset="0"/>
                <a:cs typeface="Times New Roman" panose="02020603050405020304" pitchFamily="18" charset="0"/>
              </a:rPr>
              <a:t>)</a:t>
            </a:r>
            <a:r>
              <a:rPr lang="kk-KZ" sz="1400" dirty="0">
                <a:latin typeface="Times New Roman" panose="02020603050405020304" pitchFamily="18" charset="0"/>
                <a:cs typeface="Times New Roman" panose="02020603050405020304" pitchFamily="18" charset="0"/>
              </a:rPr>
              <a:t> дәріс семинарлар жүргізген профессор оқытушылар саны</a:t>
            </a:r>
            <a:endParaRPr lang="ru-RU" sz="1400" dirty="0">
              <a:latin typeface="Times New Roman" panose="02020603050405020304" pitchFamily="18" charset="0"/>
              <a:cs typeface="Times New Roman" panose="02020603050405020304" pitchFamily="18" charset="0"/>
            </a:endParaRPr>
          </a:p>
        </p:txBody>
      </p:sp>
      <p:sp>
        <p:nvSpPr>
          <p:cNvPr id="18" name="Прямоугольник 17"/>
          <p:cNvSpPr/>
          <p:nvPr/>
        </p:nvSpPr>
        <p:spPr>
          <a:xfrm>
            <a:off x="384175" y="1732365"/>
            <a:ext cx="5560168" cy="1169551"/>
          </a:xfrm>
          <a:prstGeom prst="rect">
            <a:avLst/>
          </a:prstGeom>
          <a:noFill/>
        </p:spPr>
        <p:txBody>
          <a:bodyPr wrap="square">
            <a:spAutoFit/>
          </a:bodyPr>
          <a:lstStyle/>
          <a:p>
            <a:pPr algn="just"/>
            <a:r>
              <a:rPr lang="kk-KZ" sz="1400" dirty="0">
                <a:latin typeface="Times New Roman" panose="02020603050405020304" pitchFamily="18" charset="0"/>
                <a:cs typeface="Times New Roman" panose="02020603050405020304" pitchFamily="18" charset="0"/>
              </a:rPr>
              <a:t>2021-2022 оқу жылында академиялық ұтқырлық бағдарламарымен </a:t>
            </a:r>
            <a:r>
              <a:rPr lang="ru-RU" sz="1400" dirty="0">
                <a:latin typeface="Times New Roman" panose="02020603050405020304" pitchFamily="18" charset="0"/>
                <a:cs typeface="Times New Roman" panose="02020603050405020304" pitchFamily="18" charset="0"/>
              </a:rPr>
              <a:t>(</a:t>
            </a:r>
            <a:r>
              <a:rPr lang="kk-KZ" sz="1400" dirty="0">
                <a:latin typeface="Times New Roman" panose="02020603050405020304" pitchFamily="18" charset="0"/>
                <a:cs typeface="Times New Roman" panose="02020603050405020304" pitchFamily="18" charset="0"/>
              </a:rPr>
              <a:t>Орхун, өз қаражаты есебімен: Нигде Омер Халисдемир, Гази, Эрджиес, Токат Газиосманпаша, Кастамону, Памуккале, Кападокия, Қырғыз-түрік Манас университеттерінде</a:t>
            </a:r>
            <a:r>
              <a:rPr lang="ru-RU" sz="1400" dirty="0">
                <a:latin typeface="Times New Roman" panose="02020603050405020304" pitchFamily="18" charset="0"/>
                <a:cs typeface="Times New Roman" panose="02020603050405020304" pitchFamily="18" charset="0"/>
              </a:rPr>
              <a:t>)</a:t>
            </a:r>
            <a:r>
              <a:rPr lang="kk-KZ" sz="1400" dirty="0">
                <a:latin typeface="Times New Roman" panose="02020603050405020304" pitchFamily="18" charset="0"/>
                <a:cs typeface="Times New Roman" panose="02020603050405020304" pitchFamily="18" charset="0"/>
              </a:rPr>
              <a:t> оқып жатқандар білім алушылар саны</a:t>
            </a: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29528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CustomShape 2"/>
          <p:cNvSpPr/>
          <p:nvPr/>
        </p:nvSpPr>
        <p:spPr>
          <a:xfrm>
            <a:off x="498960" y="3655080"/>
            <a:ext cx="3766770" cy="613440"/>
          </a:xfrm>
          <a:prstGeom prst="rect">
            <a:avLst/>
          </a:prstGeom>
          <a:noFill/>
          <a:ln>
            <a:noFill/>
          </a:ln>
        </p:spPr>
        <p:style>
          <a:lnRef idx="0">
            <a:scrgbClr r="0" g="0" b="0"/>
          </a:lnRef>
          <a:fillRef idx="0">
            <a:scrgbClr r="0" g="0" b="0"/>
          </a:fillRef>
          <a:effectRef idx="0">
            <a:scrgbClr r="0" g="0" b="0"/>
          </a:effectRef>
          <a:fontRef idx="minor"/>
        </p:style>
      </p:sp>
      <p:sp>
        <p:nvSpPr>
          <p:cNvPr id="135" name="CustomShape 5"/>
          <p:cNvSpPr/>
          <p:nvPr/>
        </p:nvSpPr>
        <p:spPr>
          <a:xfrm>
            <a:off x="6908540" y="6356160"/>
            <a:ext cx="2132460" cy="363600"/>
          </a:xfrm>
          <a:prstGeom prst="rect">
            <a:avLst/>
          </a:prstGeom>
          <a:noFill/>
          <a:ln>
            <a:noFill/>
          </a:ln>
        </p:spPr>
        <p:style>
          <a:lnRef idx="0">
            <a:scrgbClr r="0" g="0" b="0"/>
          </a:lnRef>
          <a:fillRef idx="0">
            <a:scrgbClr r="0" g="0" b="0"/>
          </a:fillRef>
          <a:effectRef idx="0">
            <a:scrgbClr r="0" g="0" b="0"/>
          </a:effectRef>
          <a:fontRef idx="minor"/>
        </p:style>
        <p:txBody>
          <a:bodyPr lIns="119880" tIns="60120" rIns="119880" bIns="60120" anchor="ctr">
            <a:noAutofit/>
          </a:bodyPr>
          <a:lstStyle/>
          <a:p>
            <a:pPr algn="r">
              <a:lnSpc>
                <a:spcPct val="100000"/>
              </a:lnSpc>
            </a:pPr>
            <a:fld id="{F239BD5E-E218-4616-BB82-75F9443BEEDB}" type="slidenum">
              <a:rPr lang="ru-RU" sz="1600" b="0" strike="noStrike" spc="-1">
                <a:solidFill>
                  <a:srgbClr val="8B8B8B"/>
                </a:solidFill>
                <a:latin typeface="Arial Narrow" panose="020B0606020202030204" pitchFamily="34" charset="0"/>
                <a:ea typeface="DejaVu Sans"/>
              </a:rPr>
              <a:pPr algn="r">
                <a:lnSpc>
                  <a:spcPct val="100000"/>
                </a:lnSpc>
              </a:pPr>
              <a:t>49</a:t>
            </a:fld>
            <a:endParaRPr lang="ru-RU" sz="1600" b="0" strike="noStrike" spc="-1" dirty="0">
              <a:latin typeface="Arial Narrow" panose="020B0606020202030204" pitchFamily="34" charset="0"/>
            </a:endParaRPr>
          </a:p>
        </p:txBody>
      </p:sp>
      <p:sp>
        <p:nvSpPr>
          <p:cNvPr id="8" name="Заголовок 1">
            <a:extLst>
              <a:ext uri="{FF2B5EF4-FFF2-40B4-BE49-F238E27FC236}">
                <a16:creationId xmlns="" xmlns:a16="http://schemas.microsoft.com/office/drawing/2014/main" id="{30C16CED-62AD-4455-B5B9-D3F55800A431}"/>
              </a:ext>
            </a:extLst>
          </p:cNvPr>
          <p:cNvSpPr txBox="1">
            <a:spLocks/>
          </p:cNvSpPr>
          <p:nvPr/>
        </p:nvSpPr>
        <p:spPr>
          <a:xfrm>
            <a:off x="1132725" y="365040"/>
            <a:ext cx="6957205" cy="7185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ru-RU" sz="2800" b="1" spc="-1" dirty="0">
              <a:solidFill>
                <a:srgbClr val="002060"/>
              </a:solidFill>
              <a:latin typeface="Arial Narrow" panose="020B0606020202030204" pitchFamily="34" charset="0"/>
              <a:ea typeface="+mn-ea"/>
              <a:cs typeface="+mn-cs"/>
            </a:endParaRPr>
          </a:p>
        </p:txBody>
      </p:sp>
      <p:sp>
        <p:nvSpPr>
          <p:cNvPr id="10" name="TextBox 9">
            <a:extLst>
              <a:ext uri="{FF2B5EF4-FFF2-40B4-BE49-F238E27FC236}">
                <a16:creationId xmlns="" xmlns:a16="http://schemas.microsoft.com/office/drawing/2014/main" id="{C90251EC-6B83-4B67-92CD-08927E59DC64}"/>
              </a:ext>
            </a:extLst>
          </p:cNvPr>
          <p:cNvSpPr txBox="1"/>
          <p:nvPr/>
        </p:nvSpPr>
        <p:spPr>
          <a:xfrm>
            <a:off x="428596" y="1924000"/>
            <a:ext cx="8215370" cy="707886"/>
          </a:xfrm>
          <a:prstGeom prst="rect">
            <a:avLst/>
          </a:prstGeom>
          <a:noFill/>
        </p:spPr>
        <p:txBody>
          <a:bodyPr wrap="square">
            <a:spAutoFit/>
          </a:bodyPr>
          <a:lstStyle/>
          <a:p>
            <a:pPr algn="ctr"/>
            <a:r>
              <a:rPr lang="kk-KZ" sz="2000" dirty="0">
                <a:latin typeface="Times New Roman" pitchFamily="18" charset="0"/>
                <a:cs typeface="Times New Roman" pitchFamily="18" charset="0"/>
              </a:rPr>
              <a:t>Екі дана сервер алу үшін мемлекеттік сатып алу процедуралары бойынша келісім-шарт жасалып сатып алынды (49 212 800 тг.). </a:t>
            </a:r>
          </a:p>
        </p:txBody>
      </p:sp>
      <p:sp>
        <p:nvSpPr>
          <p:cNvPr id="9" name="Заголовок 1">
            <a:extLst>
              <a:ext uri="{FF2B5EF4-FFF2-40B4-BE49-F238E27FC236}">
                <a16:creationId xmlns="" xmlns:a16="http://schemas.microsoft.com/office/drawing/2014/main" id="{D5A69A72-E18C-4118-BAC9-E0C8B582BE2E}"/>
              </a:ext>
            </a:extLst>
          </p:cNvPr>
          <p:cNvSpPr txBox="1">
            <a:spLocks/>
          </p:cNvSpPr>
          <p:nvPr/>
        </p:nvSpPr>
        <p:spPr>
          <a:xfrm>
            <a:off x="675861" y="5760"/>
            <a:ext cx="4239769" cy="7185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ru-RU" sz="3200" b="1" spc="-1" dirty="0">
              <a:solidFill>
                <a:srgbClr val="FF0000"/>
              </a:solidFill>
              <a:highlight>
                <a:srgbClr val="FFFF00"/>
              </a:highlight>
              <a:latin typeface="Arial Narrow" panose="020B0606020202030204" pitchFamily="34" charset="0"/>
              <a:ea typeface="+mn-ea"/>
              <a:cs typeface="+mn-cs"/>
            </a:endParaRPr>
          </a:p>
        </p:txBody>
      </p:sp>
      <p:sp>
        <p:nvSpPr>
          <p:cNvPr id="14" name="TextBox 13">
            <a:extLst>
              <a:ext uri="{FF2B5EF4-FFF2-40B4-BE49-F238E27FC236}">
                <a16:creationId xmlns="" xmlns:a16="http://schemas.microsoft.com/office/drawing/2014/main" id="{CE9EECC4-D4EF-463C-9FB0-1EADD27E16A1}"/>
              </a:ext>
            </a:extLst>
          </p:cNvPr>
          <p:cNvSpPr txBox="1"/>
          <p:nvPr/>
        </p:nvSpPr>
        <p:spPr>
          <a:xfrm>
            <a:off x="1690423" y="1264578"/>
            <a:ext cx="5763154" cy="461665"/>
          </a:xfrm>
          <a:prstGeom prst="rect">
            <a:avLst/>
          </a:prstGeom>
          <a:noFill/>
        </p:spPr>
        <p:txBody>
          <a:bodyPr wrap="square">
            <a:spAutoFit/>
          </a:bodyPr>
          <a:lstStyle/>
          <a:p>
            <a:pPr algn="ctr"/>
            <a:r>
              <a:rPr lang="kk-KZ" sz="2400" b="1" dirty="0">
                <a:solidFill>
                  <a:srgbClr val="002060"/>
                </a:solidFill>
                <a:latin typeface="Times New Roman" pitchFamily="18" charset="0"/>
                <a:cs typeface="Times New Roman" pitchFamily="18" charset="0"/>
              </a:rPr>
              <a:t>ШАРУАШЫЛЫҚ ЖҰМЫСТАР </a:t>
            </a:r>
          </a:p>
        </p:txBody>
      </p:sp>
      <p:pic>
        <p:nvPicPr>
          <p:cNvPr id="1026" name="Picture 2" descr="C:\Users\ПК\Downloads\WhatsApp Image 2022-02-10 at 11.58.54.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1880" y="2924944"/>
            <a:ext cx="2448272" cy="31823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ПК\Downloads\WhatsApp Image 2022-02-10 at 11.58.36.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8184" y="2908017"/>
            <a:ext cx="2408514" cy="31992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ПК\Downloads\WhatsApp Image 2022-02-10 at 12.07.19.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860" y="2924943"/>
            <a:ext cx="2527987" cy="3182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382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 xmlns:a16="http://schemas.microsoft.com/office/drawing/2014/main" id="{2C120241-EC04-6A82-22D1-2D43E746BB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744091" y="4800600"/>
            <a:ext cx="2399909" cy="2057400"/>
          </a:xfrm>
          <a:prstGeom prst="rect">
            <a:avLst/>
          </a:prstGeom>
        </p:spPr>
      </p:pic>
      <p:pic>
        <p:nvPicPr>
          <p:cNvPr id="7" name="Рисунок 6">
            <a:extLst>
              <a:ext uri="{FF2B5EF4-FFF2-40B4-BE49-F238E27FC236}">
                <a16:creationId xmlns="" xmlns:a16="http://schemas.microsoft.com/office/drawing/2014/main" id="{C2B374DD-6A0D-687F-CF11-3ECF6D7F69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45576"/>
            <a:ext cx="1674866" cy="1196333"/>
          </a:xfrm>
          <a:prstGeom prst="rect">
            <a:avLst/>
          </a:prstGeom>
        </p:spPr>
      </p:pic>
      <p:sp>
        <p:nvSpPr>
          <p:cNvPr id="12" name="Текст 11">
            <a:extLst>
              <a:ext uri="{FF2B5EF4-FFF2-40B4-BE49-F238E27FC236}">
                <a16:creationId xmlns="" xmlns:a16="http://schemas.microsoft.com/office/drawing/2014/main" id="{8C28CBC0-C7FA-2859-2AAF-59B9906D82FC}"/>
              </a:ext>
            </a:extLst>
          </p:cNvPr>
          <p:cNvSpPr>
            <a:spLocks noGrp="1"/>
          </p:cNvSpPr>
          <p:nvPr>
            <p:ph type="body" sz="half" idx="2"/>
          </p:nvPr>
        </p:nvSpPr>
        <p:spPr>
          <a:xfrm>
            <a:off x="360762" y="2148524"/>
            <a:ext cx="8596646" cy="2895315"/>
          </a:xfrm>
        </p:spPr>
        <p:txBody>
          <a:bodyPr>
            <a:noAutofit/>
          </a:bodyPr>
          <a:lstStyle/>
          <a:p>
            <a:pPr marL="342900" indent="-342900" algn="just">
              <a:buFont typeface="Wingdings" panose="05000000000000000000" pitchFamily="2" charset="2"/>
              <a:buChar char="§"/>
            </a:pPr>
            <a:r>
              <a:rPr lang="ru-RU" sz="2000" dirty="0">
                <a:latin typeface="Times New Roman" panose="02020603050405020304" pitchFamily="18" charset="0"/>
                <a:cs typeface="Times New Roman" panose="02020603050405020304" pitchFamily="18" charset="0"/>
              </a:rPr>
              <a:t>2021-2022 </a:t>
            </a:r>
            <a:r>
              <a:rPr lang="ru-RU" sz="2000" dirty="0" err="1">
                <a:latin typeface="Times New Roman" panose="02020603050405020304" pitchFamily="18" charset="0"/>
                <a:cs typeface="Times New Roman" panose="02020603050405020304" pitchFamily="18" charset="0"/>
              </a:rPr>
              <a:t>оқу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жылында</a:t>
            </a:r>
            <a:r>
              <a:rPr lang="ru-RU" sz="2000" dirty="0">
                <a:latin typeface="Times New Roman" panose="02020603050405020304" pitchFamily="18" charset="0"/>
                <a:cs typeface="Times New Roman" panose="02020603050405020304" pitchFamily="18" charset="0"/>
              </a:rPr>
              <a:t> бакалавриат </a:t>
            </a:r>
            <a:r>
              <a:rPr lang="ru-RU" sz="2000" dirty="0" err="1">
                <a:latin typeface="Times New Roman" panose="02020603050405020304" pitchFamily="18" charset="0"/>
                <a:cs typeface="Times New Roman" panose="02020603050405020304" pitchFamily="18" charset="0"/>
              </a:rPr>
              <a:t>деңгейінде</a:t>
            </a:r>
            <a:r>
              <a:rPr lang="ru-RU" sz="2000" dirty="0">
                <a:latin typeface="Times New Roman" panose="02020603050405020304" pitchFamily="18" charset="0"/>
                <a:cs typeface="Times New Roman" panose="02020603050405020304" pitchFamily="18" charset="0"/>
              </a:rPr>
              <a:t> </a:t>
            </a:r>
            <a:r>
              <a:rPr lang="ru-RU" sz="2000" b="1" dirty="0">
                <a:latin typeface="Times New Roman" panose="02020603050405020304" pitchFamily="18" charset="0"/>
                <a:cs typeface="Times New Roman" panose="02020603050405020304" pitchFamily="18" charset="0"/>
              </a:rPr>
              <a:t>3 </a:t>
            </a:r>
            <a:r>
              <a:rPr lang="ru-RU" sz="2000" b="1" dirty="0" err="1">
                <a:latin typeface="Times New Roman" panose="02020603050405020304" pitchFamily="18" charset="0"/>
                <a:cs typeface="Times New Roman" panose="02020603050405020304" pitchFamily="18" charset="0"/>
              </a:rPr>
              <a:t>жаңа</a:t>
            </a:r>
            <a:r>
              <a:rPr lang="ru-RU" sz="2000" b="1" dirty="0">
                <a:latin typeface="Times New Roman" panose="02020603050405020304" pitchFamily="18" charset="0"/>
                <a:cs typeface="Times New Roman" panose="02020603050405020304" pitchFamily="18" charset="0"/>
              </a:rPr>
              <a:t> ББ</a:t>
            </a:r>
            <a:r>
              <a:rPr lang="ru-RU" sz="2000" dirty="0">
                <a:latin typeface="Times New Roman" panose="02020603050405020304" pitchFamily="18" charset="0"/>
                <a:cs typeface="Times New Roman" panose="02020603050405020304" pitchFamily="18" charset="0"/>
              </a:rPr>
              <a:t>,  </a:t>
            </a:r>
            <a:r>
              <a:rPr lang="ru-RU" sz="2000" b="1" dirty="0">
                <a:latin typeface="Times New Roman" panose="02020603050405020304" pitchFamily="18" charset="0"/>
                <a:cs typeface="Times New Roman" panose="02020603050405020304" pitchFamily="18" charset="0"/>
              </a:rPr>
              <a:t>2 </a:t>
            </a:r>
            <a:r>
              <a:rPr lang="ru-RU" sz="2000" b="1" dirty="0" err="1">
                <a:latin typeface="Times New Roman" panose="02020603050405020304" pitchFamily="18" charset="0"/>
                <a:cs typeface="Times New Roman" panose="02020603050405020304" pitchFamily="18" charset="0"/>
              </a:rPr>
              <a:t>инновациялық</a:t>
            </a:r>
            <a:r>
              <a:rPr lang="ru-RU" sz="2000" b="1" dirty="0">
                <a:latin typeface="Times New Roman" panose="02020603050405020304" pitchFamily="18" charset="0"/>
                <a:cs typeface="Times New Roman" panose="02020603050405020304" pitchFamily="18" charset="0"/>
              </a:rPr>
              <a:t> ББ, </a:t>
            </a:r>
            <a:r>
              <a:rPr lang="ru-RU" sz="2000" dirty="0">
                <a:latin typeface="Times New Roman" panose="02020603050405020304" pitchFamily="18" charset="0"/>
                <a:cs typeface="Times New Roman" panose="02020603050405020304" pitchFamily="18" charset="0"/>
              </a:rPr>
              <a:t>магистратура </a:t>
            </a:r>
            <a:r>
              <a:rPr lang="ru-RU" sz="2000" dirty="0" err="1">
                <a:latin typeface="Times New Roman" panose="02020603050405020304" pitchFamily="18" charset="0"/>
                <a:cs typeface="Times New Roman" panose="02020603050405020304" pitchFamily="18" charset="0"/>
              </a:rPr>
              <a:t>деңгейінде</a:t>
            </a:r>
            <a:r>
              <a:rPr lang="ru-RU" sz="2000" dirty="0">
                <a:latin typeface="Times New Roman" panose="02020603050405020304" pitchFamily="18" charset="0"/>
                <a:cs typeface="Times New Roman" panose="02020603050405020304" pitchFamily="18" charset="0"/>
              </a:rPr>
              <a:t> </a:t>
            </a:r>
            <a:r>
              <a:rPr lang="ru-RU" sz="2000" b="1" dirty="0">
                <a:latin typeface="Times New Roman" panose="02020603050405020304" pitchFamily="18" charset="0"/>
                <a:cs typeface="Times New Roman" panose="02020603050405020304" pitchFamily="18" charset="0"/>
              </a:rPr>
              <a:t>1 </a:t>
            </a:r>
            <a:r>
              <a:rPr lang="ru-RU" sz="2000" b="1" dirty="0" err="1">
                <a:latin typeface="Times New Roman" panose="02020603050405020304" pitchFamily="18" charset="0"/>
                <a:cs typeface="Times New Roman" panose="02020603050405020304" pitchFamily="18" charset="0"/>
              </a:rPr>
              <a:t>инновациялық</a:t>
            </a:r>
            <a:r>
              <a:rPr lang="ru-RU" sz="2000" b="1" dirty="0">
                <a:latin typeface="Times New Roman" panose="02020603050405020304" pitchFamily="18" charset="0"/>
                <a:cs typeface="Times New Roman" panose="02020603050405020304" pitchFamily="18" charset="0"/>
              </a:rPr>
              <a:t> ББ</a:t>
            </a:r>
            <a:r>
              <a:rPr lang="ru-RU" sz="2000" dirty="0">
                <a:latin typeface="Times New Roman" panose="02020603050405020304" pitchFamily="18" charset="0"/>
                <a:cs typeface="Times New Roman" panose="02020603050405020304" pitchFamily="18" charset="0"/>
              </a:rPr>
              <a:t>, докторантура </a:t>
            </a:r>
            <a:r>
              <a:rPr lang="ru-RU" sz="2000" dirty="0" err="1">
                <a:latin typeface="Times New Roman" panose="02020603050405020304" pitchFamily="18" charset="0"/>
                <a:cs typeface="Times New Roman" panose="02020603050405020304" pitchFamily="18" charset="0"/>
              </a:rPr>
              <a:t>деңгейінде</a:t>
            </a:r>
            <a:r>
              <a:rPr lang="ru-RU" sz="2000" dirty="0">
                <a:latin typeface="Times New Roman" panose="02020603050405020304" pitchFamily="18" charset="0"/>
                <a:cs typeface="Times New Roman" panose="02020603050405020304" pitchFamily="18" charset="0"/>
              </a:rPr>
              <a:t> </a:t>
            </a:r>
            <a:r>
              <a:rPr lang="ru-RU" sz="2000" b="1" dirty="0">
                <a:latin typeface="Times New Roman" panose="02020603050405020304" pitchFamily="18" charset="0"/>
                <a:cs typeface="Times New Roman" panose="02020603050405020304" pitchFamily="18" charset="0"/>
              </a:rPr>
              <a:t>2 </a:t>
            </a:r>
            <a:r>
              <a:rPr lang="ru-RU" sz="2000" b="1" dirty="0" err="1">
                <a:latin typeface="Times New Roman" panose="02020603050405020304" pitchFamily="18" charset="0"/>
                <a:cs typeface="Times New Roman" panose="02020603050405020304" pitchFamily="18" charset="0"/>
              </a:rPr>
              <a:t>жаңа</a:t>
            </a:r>
            <a:r>
              <a:rPr lang="ru-RU" sz="2000" b="1" dirty="0">
                <a:latin typeface="Times New Roman" panose="02020603050405020304" pitchFamily="18" charset="0"/>
                <a:cs typeface="Times New Roman" panose="02020603050405020304" pitchFamily="18" charset="0"/>
              </a:rPr>
              <a:t> ББ, </a:t>
            </a:r>
            <a:r>
              <a:rPr lang="ru-RU" sz="2000" dirty="0">
                <a:latin typeface="Times New Roman" panose="02020603050405020304" pitchFamily="18" charset="0"/>
                <a:cs typeface="Times New Roman" panose="02020603050405020304" pitchFamily="18" charset="0"/>
              </a:rPr>
              <a:t>резидентура </a:t>
            </a:r>
            <a:r>
              <a:rPr lang="ru-RU" sz="2000" dirty="0" err="1">
                <a:latin typeface="Times New Roman" panose="02020603050405020304" pitchFamily="18" charset="0"/>
                <a:cs typeface="Times New Roman" panose="02020603050405020304" pitchFamily="18" charset="0"/>
              </a:rPr>
              <a:t>деңгейінде</a:t>
            </a:r>
            <a:r>
              <a:rPr lang="ru-RU" sz="2000" dirty="0">
                <a:latin typeface="Times New Roman" panose="02020603050405020304" pitchFamily="18" charset="0"/>
                <a:cs typeface="Times New Roman" panose="02020603050405020304" pitchFamily="18" charset="0"/>
              </a:rPr>
              <a:t> </a:t>
            </a:r>
            <a:r>
              <a:rPr lang="ru-RU" sz="2000" b="1" dirty="0">
                <a:latin typeface="Times New Roman" panose="02020603050405020304" pitchFamily="18" charset="0"/>
                <a:cs typeface="Times New Roman" panose="02020603050405020304" pitchFamily="18" charset="0"/>
              </a:rPr>
              <a:t>6 </a:t>
            </a:r>
            <a:r>
              <a:rPr lang="ru-RU" sz="2000" b="1" dirty="0" err="1">
                <a:latin typeface="Times New Roman" panose="02020603050405020304" pitchFamily="18" charset="0"/>
                <a:cs typeface="Times New Roman" panose="02020603050405020304" pitchFamily="18" charset="0"/>
              </a:rPr>
              <a:t>жаңа</a:t>
            </a:r>
            <a:r>
              <a:rPr lang="ru-RU" sz="2000" b="1" dirty="0">
                <a:latin typeface="Times New Roman" panose="02020603050405020304" pitchFamily="18" charset="0"/>
                <a:cs typeface="Times New Roman" panose="02020603050405020304" pitchFamily="18" charset="0"/>
              </a:rPr>
              <a:t> ББ </a:t>
            </a:r>
            <a:r>
              <a:rPr lang="ru-RU" sz="2000" dirty="0" err="1">
                <a:latin typeface="Times New Roman" panose="02020603050405020304" pitchFamily="18" charset="0"/>
                <a:cs typeface="Times New Roman" panose="02020603050405020304" pitchFamily="18" charset="0"/>
              </a:rPr>
              <a:t>және</a:t>
            </a:r>
            <a:r>
              <a:rPr lang="ru-RU" sz="2000"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жалпы</a:t>
            </a:r>
            <a:r>
              <a:rPr lang="ru-RU" sz="2000" b="1" dirty="0">
                <a:latin typeface="Times New Roman" panose="02020603050405020304" pitchFamily="18" charset="0"/>
                <a:cs typeface="Times New Roman" panose="02020603050405020304" pitchFamily="18" charset="0"/>
              </a:rPr>
              <a:t> 21 ББ </a:t>
            </a:r>
            <a:r>
              <a:rPr lang="ru-RU" sz="2000" b="1" dirty="0" err="1">
                <a:latin typeface="Times New Roman" panose="02020603050405020304" pitchFamily="18" charset="0"/>
                <a:cs typeface="Times New Roman" panose="02020603050405020304" pitchFamily="18" charset="0"/>
              </a:rPr>
              <a:t>жаңартылды</a:t>
            </a:r>
            <a:r>
              <a:rPr lang="ru-RU" sz="2000" dirty="0">
                <a:latin typeface="Times New Roman" panose="02020603050405020304" pitchFamily="18" charset="0"/>
                <a:cs typeface="Times New Roman" panose="02020603050405020304" pitchFamily="18" charset="0"/>
              </a:rPr>
              <a:t> (18 ББ-бакалавриат, 2 ББ-магистратура, 1ББ-докторантура).</a:t>
            </a:r>
          </a:p>
          <a:p>
            <a:pPr marL="342900" indent="-342900" algn="just">
              <a:buFont typeface="Wingdings" panose="05000000000000000000" pitchFamily="2" charset="2"/>
              <a:buChar char="§"/>
            </a:pPr>
            <a:r>
              <a:rPr lang="ru-RU" sz="2000" dirty="0">
                <a:latin typeface="Times New Roman" panose="02020603050405020304" pitchFamily="18" charset="0"/>
                <a:cs typeface="Times New Roman" panose="02020603050405020304" pitchFamily="18" charset="0"/>
              </a:rPr>
              <a:t>2022-2023 </a:t>
            </a:r>
            <a:r>
              <a:rPr lang="kk-KZ" sz="2000" dirty="0">
                <a:latin typeface="Times New Roman" panose="02020603050405020304" pitchFamily="18" charset="0"/>
                <a:cs typeface="Times New Roman" panose="02020603050405020304" pitchFamily="18" charset="0"/>
              </a:rPr>
              <a:t>оқу жылына дайындық бойынша </a:t>
            </a:r>
            <a:r>
              <a:rPr lang="ru-RU" sz="2000" b="1" dirty="0">
                <a:latin typeface="Times New Roman" panose="02020603050405020304" pitchFamily="18" charset="0"/>
                <a:cs typeface="Times New Roman" panose="02020603050405020304" pitchFamily="18" charset="0"/>
              </a:rPr>
              <a:t>40 магистратура, 15 докторантура, </a:t>
            </a:r>
            <a:r>
              <a:rPr lang="tr-TR" sz="2000" b="1" dirty="0">
                <a:latin typeface="Times New Roman" panose="02020603050405020304" pitchFamily="18" charset="0"/>
                <a:cs typeface="Times New Roman" panose="02020603050405020304" pitchFamily="18" charset="0"/>
              </a:rPr>
              <a:t>13 </a:t>
            </a:r>
            <a:r>
              <a:rPr lang="ru-RU" sz="2000" b="1" dirty="0">
                <a:latin typeface="Times New Roman" panose="02020603050405020304" pitchFamily="18" charset="0"/>
                <a:cs typeface="Times New Roman" panose="02020603050405020304" pitchFamily="18" charset="0"/>
              </a:rPr>
              <a:t>резидентура </a:t>
            </a:r>
            <a:r>
              <a:rPr lang="ru-RU" sz="2000" dirty="0">
                <a:latin typeface="Times New Roman" panose="02020603050405020304" pitchFamily="18" charset="0"/>
                <a:cs typeface="Times New Roman" panose="02020603050405020304" pitchFamily="18" charset="0"/>
              </a:rPr>
              <a:t>БББ </a:t>
            </a:r>
            <a:r>
              <a:rPr lang="ru-RU" sz="2000" dirty="0" err="1">
                <a:latin typeface="Times New Roman" panose="02020603050405020304" pitchFamily="18" charset="0"/>
                <a:cs typeface="Times New Roman" panose="02020603050405020304" pitchFamily="18" charset="0"/>
              </a:rPr>
              <a:t>жа</a:t>
            </a:r>
            <a:r>
              <a:rPr lang="kk-KZ" sz="2000" dirty="0">
                <a:latin typeface="Times New Roman" panose="02020603050405020304" pitchFamily="18" charset="0"/>
                <a:cs typeface="Times New Roman" panose="02020603050405020304" pitchFamily="18" charset="0"/>
              </a:rPr>
              <a:t>ңартылуға жіберілді.</a:t>
            </a:r>
            <a:r>
              <a:rPr lang="en-US" sz="2000" dirty="0">
                <a:latin typeface="Times New Roman" panose="02020603050405020304" pitchFamily="18" charset="0"/>
                <a:cs typeface="Times New Roman" panose="02020603050405020304" pitchFamily="18" charset="0"/>
              </a:rPr>
              <a:t> </a:t>
            </a:r>
            <a:endParaRPr lang="kk-KZ" sz="20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
            </a:pPr>
            <a:r>
              <a:rPr lang="ru-RU" sz="2000" dirty="0">
                <a:latin typeface="Times New Roman" panose="02020603050405020304" pitchFamily="18" charset="0"/>
                <a:cs typeface="Times New Roman" panose="02020603050405020304" pitchFamily="18" charset="0"/>
              </a:rPr>
              <a:t>М</a:t>
            </a:r>
            <a:r>
              <a:rPr lang="kk-KZ" sz="2000" dirty="0">
                <a:latin typeface="Times New Roman" panose="02020603050405020304" pitchFamily="18" charset="0"/>
                <a:cs typeface="Times New Roman" panose="02020603050405020304" pitchFamily="18" charset="0"/>
              </a:rPr>
              <a:t>агистратура-1, Докторантура-1, Резидентура-4 </a:t>
            </a:r>
            <a:r>
              <a:rPr lang="kk-KZ" sz="2000" b="1" dirty="0">
                <a:latin typeface="Times New Roman" panose="02020603050405020304" pitchFamily="18" charset="0"/>
                <a:cs typeface="Times New Roman" panose="02020603050405020304" pitchFamily="18" charset="0"/>
              </a:rPr>
              <a:t>жаңа БББ енгізілді.</a:t>
            </a:r>
            <a:endParaRPr lang="ru-RU" sz="20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48A57A80-4FBC-5EBE-0195-62A3B25FD402}"/>
              </a:ext>
            </a:extLst>
          </p:cNvPr>
          <p:cNvSpPr txBox="1"/>
          <p:nvPr/>
        </p:nvSpPr>
        <p:spPr>
          <a:xfrm>
            <a:off x="360762" y="4935256"/>
            <a:ext cx="6196737" cy="1015663"/>
          </a:xfrm>
          <a:prstGeom prst="rect">
            <a:avLst/>
          </a:prstGeom>
          <a:noFill/>
        </p:spPr>
        <p:txBody>
          <a:bodyPr wrap="square">
            <a:spAutoFit/>
          </a:bodyPr>
          <a:lstStyle/>
          <a:p>
            <a:pPr marL="342900" indent="-342900" algn="just">
              <a:buFont typeface="Wingdings" panose="05000000000000000000" pitchFamily="2" charset="2"/>
              <a:buChar char="§"/>
            </a:pPr>
            <a:r>
              <a:rPr lang="ru-RU" sz="2000" dirty="0">
                <a:latin typeface="Times New Roman" panose="02020603050405020304" pitchFamily="18" charset="0"/>
                <a:cs typeface="Times New Roman" panose="02020603050405020304" pitchFamily="18" charset="0"/>
              </a:rPr>
              <a:t>Бакалавриат </a:t>
            </a:r>
            <a:r>
              <a:rPr lang="ru-RU" sz="2000" dirty="0" err="1">
                <a:latin typeface="Times New Roman" panose="02020603050405020304" pitchFamily="18" charset="0"/>
                <a:cs typeface="Times New Roman" panose="02020603050405020304" pitchFamily="18" charset="0"/>
              </a:rPr>
              <a:t>бойынша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жаңартуға</a:t>
            </a:r>
            <a:r>
              <a:rPr lang="ru-RU"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57 </a:t>
            </a:r>
            <a:r>
              <a:rPr lang="kk-KZ" sz="2000" b="1" dirty="0">
                <a:latin typeface="Times New Roman" panose="02020603050405020304" pitchFamily="18" charset="0"/>
                <a:cs typeface="Times New Roman" panose="02020603050405020304" pitchFamily="18" charset="0"/>
              </a:rPr>
              <a:t>ББ </a:t>
            </a:r>
            <a:r>
              <a:rPr lang="kk-KZ" sz="2000" dirty="0">
                <a:latin typeface="Times New Roman" panose="02020603050405020304" pitchFamily="18" charset="0"/>
                <a:cs typeface="Times New Roman" panose="02020603050405020304" pitchFamily="18" charset="0"/>
              </a:rPr>
              <a:t>дайындалып жатыр, </a:t>
            </a:r>
            <a:r>
              <a:rPr lang="en-US" sz="2000" b="1" dirty="0">
                <a:latin typeface="Times New Roman" panose="02020603050405020304" pitchFamily="18" charset="0"/>
                <a:cs typeface="Times New Roman" panose="02020603050405020304" pitchFamily="18" charset="0"/>
              </a:rPr>
              <a:t>6</a:t>
            </a:r>
            <a:r>
              <a:rPr lang="kk-KZ" sz="2000" b="1" dirty="0">
                <a:latin typeface="Times New Roman" panose="02020603050405020304" pitchFamily="18" charset="0"/>
                <a:cs typeface="Times New Roman" panose="02020603050405020304" pitchFamily="18" charset="0"/>
              </a:rPr>
              <a:t> жаңа </a:t>
            </a:r>
            <a:r>
              <a:rPr lang="kk-KZ" sz="2000" dirty="0">
                <a:latin typeface="Times New Roman" panose="02020603050405020304" pitchFamily="18" charset="0"/>
                <a:cs typeface="Times New Roman" panose="02020603050405020304" pitchFamily="18" charset="0"/>
              </a:rPr>
              <a:t>білім беру бағдарламасы әзірленуде.</a:t>
            </a:r>
            <a:r>
              <a:rPr lang="ru-RU" sz="2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327287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339862"/>
            <a:ext cx="8229600" cy="436910"/>
          </a:xfrm>
        </p:spPr>
        <p:txBody>
          <a:bodyPr>
            <a:noAutofit/>
          </a:bodyPr>
          <a:lstStyle/>
          <a:p>
            <a:r>
              <a:rPr lang="kk-KZ" sz="1800" b="1" dirty="0">
                <a:solidFill>
                  <a:srgbClr val="002060"/>
                </a:solidFill>
                <a:latin typeface="Times New Roman" pitchFamily="18" charset="0"/>
                <a:cs typeface="Times New Roman" pitchFamily="18" charset="0"/>
              </a:rPr>
              <a:t>«ҒЫЛЫМИ КІТАПХАНА» ҒИМАРАТЫНЫҢ АЛДЫНДАҒЫ АВТОТҰРАҚҚА СУ АҒАР ЛОТОК ОРНАТУ ЖҰМЫСТАРЫ (3 800 000 ТГ.) ТОЛЫҒЫМЕН ОРЫНДАЛДЫ</a:t>
            </a:r>
            <a:endParaRPr lang="ru-RU" sz="1800" b="1" dirty="0">
              <a:solidFill>
                <a:srgbClr val="002060"/>
              </a:solidFill>
              <a:latin typeface="Times New Roman" pitchFamily="18" charset="0"/>
              <a:cs typeface="Times New Roman" pitchFamily="18" charset="0"/>
            </a:endParaRPr>
          </a:p>
        </p:txBody>
      </p:sp>
      <p:pic>
        <p:nvPicPr>
          <p:cNvPr id="1026" name="Picture 2" descr="C:\Users\Ситжан\Downloads\WhatsApp Image 2022-09-09 at 15.32.40.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492896"/>
            <a:ext cx="3838736" cy="403244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Ситжан\Downloads\WhatsApp Image 2022-09-13 at 15.12.16.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492896"/>
            <a:ext cx="3960440" cy="40324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9512" y="1959223"/>
            <a:ext cx="4248472" cy="461665"/>
          </a:xfrm>
          <a:prstGeom prst="rect">
            <a:avLst/>
          </a:prstGeom>
          <a:noFill/>
        </p:spPr>
        <p:txBody>
          <a:bodyPr wrap="square" rtlCol="0">
            <a:spAutoFit/>
          </a:bodyPr>
          <a:lstStyle/>
          <a:p>
            <a:pPr algn="ctr"/>
            <a:r>
              <a:rPr lang="kk-KZ" sz="2400" dirty="0"/>
              <a:t> </a:t>
            </a:r>
            <a:r>
              <a:rPr lang="kk-KZ" sz="1600" b="1" dirty="0">
                <a:latin typeface="Times New Roman" panose="02020603050405020304" pitchFamily="18" charset="0"/>
                <a:cs typeface="Times New Roman" panose="02020603050405020304" pitchFamily="18" charset="0"/>
              </a:rPr>
              <a:t>Жөндеу жұмыстары жүргізілгенге дейін</a:t>
            </a:r>
            <a:endParaRPr lang="ru-RU"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608512" y="2031231"/>
            <a:ext cx="4355976" cy="369332"/>
          </a:xfrm>
          <a:prstGeom prst="rect">
            <a:avLst/>
          </a:prstGeom>
          <a:noFill/>
        </p:spPr>
        <p:txBody>
          <a:bodyPr wrap="square" rtlCol="0">
            <a:spAutoFit/>
          </a:bodyPr>
          <a:lstStyle/>
          <a:p>
            <a:pPr algn="ctr"/>
            <a:r>
              <a:rPr lang="kk-KZ" dirty="0"/>
              <a:t> </a:t>
            </a:r>
            <a:r>
              <a:rPr lang="kk-KZ" sz="1600" b="1" dirty="0">
                <a:latin typeface="Times New Roman" panose="02020603050405020304" pitchFamily="18" charset="0"/>
                <a:cs typeface="Times New Roman" panose="02020603050405020304" pitchFamily="18" charset="0"/>
              </a:rPr>
              <a:t>Жөндеу жұмыстары жүргізілгеннен кейін</a:t>
            </a:r>
            <a:endParaRPr 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89756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9389" y="1195844"/>
            <a:ext cx="8229600" cy="792996"/>
          </a:xfrm>
        </p:spPr>
        <p:txBody>
          <a:bodyPr>
            <a:normAutofit fontScale="90000"/>
          </a:bodyPr>
          <a:lstStyle/>
          <a:p>
            <a:r>
              <a:rPr lang="kk-KZ" sz="2200" b="1" dirty="0">
                <a:solidFill>
                  <a:srgbClr val="002060"/>
                </a:solidFill>
                <a:latin typeface="Times New Roman" pitchFamily="18" charset="0"/>
                <a:ea typeface="Calibri"/>
                <a:cs typeface="Times New Roman" pitchFamily="18" charset="0"/>
              </a:rPr>
              <a:t>«Ғылыми кітапхана» ғимаратының 4-ші қабатындағы балкон мен террасаларға және екі кабинетке ағымдағы жөндеу жұмыстары </a:t>
            </a:r>
            <a:br>
              <a:rPr lang="kk-KZ" sz="2200" b="1" dirty="0">
                <a:solidFill>
                  <a:srgbClr val="002060"/>
                </a:solidFill>
                <a:latin typeface="Times New Roman" pitchFamily="18" charset="0"/>
                <a:ea typeface="Calibri"/>
                <a:cs typeface="Times New Roman" pitchFamily="18" charset="0"/>
              </a:rPr>
            </a:br>
            <a:r>
              <a:rPr lang="kk-KZ" sz="2200" b="1" dirty="0">
                <a:solidFill>
                  <a:srgbClr val="002060"/>
                </a:solidFill>
                <a:latin typeface="Times New Roman" pitchFamily="18" charset="0"/>
                <a:ea typeface="Calibri"/>
                <a:cs typeface="Times New Roman" pitchFamily="18" charset="0"/>
              </a:rPr>
              <a:t>(2 600 000 тг.) толығымен орындалды</a:t>
            </a:r>
            <a:endParaRPr lang="ru-RU" sz="2000" b="1" dirty="0">
              <a:solidFill>
                <a:srgbClr val="002060"/>
              </a:solidFill>
            </a:endParaRPr>
          </a:p>
        </p:txBody>
      </p:sp>
      <p:pic>
        <p:nvPicPr>
          <p:cNvPr id="4098" name="Picture 2" descr="D:\27,11,2019\КАЛЫБАЕВ\ФОТО РЕМОНТ\кітапхана балкон ремнт до и после\WhatsApp Image 2022-05-16 at 17.12.27.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780928"/>
            <a:ext cx="3960440" cy="381642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27,11,2019\КАЛЫБАЕВ\ФОТО РЕМОНТ\кітапхана балкон ремнт до и после\WhatsApp Image 2022-05-16 at 17.12.25.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2780928"/>
            <a:ext cx="3888432" cy="38164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9512" y="2175247"/>
            <a:ext cx="4248472" cy="461665"/>
          </a:xfrm>
          <a:prstGeom prst="rect">
            <a:avLst/>
          </a:prstGeom>
          <a:noFill/>
        </p:spPr>
        <p:txBody>
          <a:bodyPr wrap="square" rtlCol="0">
            <a:spAutoFit/>
          </a:bodyPr>
          <a:lstStyle/>
          <a:p>
            <a:pPr algn="ctr"/>
            <a:r>
              <a:rPr lang="kk-KZ" sz="2400" dirty="0"/>
              <a:t> </a:t>
            </a:r>
            <a:r>
              <a:rPr lang="kk-KZ" sz="1600" b="1" dirty="0">
                <a:latin typeface="Times New Roman" panose="02020603050405020304" pitchFamily="18" charset="0"/>
                <a:cs typeface="Times New Roman" panose="02020603050405020304" pitchFamily="18" charset="0"/>
              </a:rPr>
              <a:t>Жөндеу жұмыстары жүргізілгенге дейін</a:t>
            </a:r>
            <a:endParaRPr lang="ru-RU"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608512" y="2247255"/>
            <a:ext cx="4355976" cy="369332"/>
          </a:xfrm>
          <a:prstGeom prst="rect">
            <a:avLst/>
          </a:prstGeom>
          <a:noFill/>
        </p:spPr>
        <p:txBody>
          <a:bodyPr wrap="square" rtlCol="0">
            <a:spAutoFit/>
          </a:bodyPr>
          <a:lstStyle/>
          <a:p>
            <a:pPr algn="ctr"/>
            <a:r>
              <a:rPr lang="kk-KZ" dirty="0"/>
              <a:t> </a:t>
            </a:r>
            <a:r>
              <a:rPr lang="kk-KZ" sz="1600" b="1" dirty="0">
                <a:latin typeface="Times New Roman" panose="02020603050405020304" pitchFamily="18" charset="0"/>
                <a:cs typeface="Times New Roman" panose="02020603050405020304" pitchFamily="18" charset="0"/>
              </a:rPr>
              <a:t>Жөндеу жұмыстары жүргізілгеннен кейін</a:t>
            </a:r>
            <a:endParaRPr 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26453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96752"/>
            <a:ext cx="8229600" cy="949769"/>
          </a:xfrm>
        </p:spPr>
        <p:txBody>
          <a:bodyPr>
            <a:noAutofit/>
          </a:bodyPr>
          <a:lstStyle/>
          <a:p>
            <a:r>
              <a:rPr lang="kk-KZ" sz="2000" b="1" dirty="0">
                <a:solidFill>
                  <a:srgbClr val="002060"/>
                </a:solidFill>
                <a:latin typeface="Times New Roman" pitchFamily="18" charset="0"/>
                <a:ea typeface="Calibri"/>
                <a:cs typeface="Times New Roman" pitchFamily="18" charset="0"/>
              </a:rPr>
              <a:t>№1 бас оқу ғимаратының №113 бөлмесін Жастар орталығына қарасты студенттерге арналып ағымдағы жөндеу жұмыстары </a:t>
            </a:r>
            <a:br>
              <a:rPr lang="kk-KZ" sz="2000" b="1" dirty="0">
                <a:solidFill>
                  <a:srgbClr val="002060"/>
                </a:solidFill>
                <a:latin typeface="Times New Roman" pitchFamily="18" charset="0"/>
                <a:ea typeface="Calibri"/>
                <a:cs typeface="Times New Roman" pitchFamily="18" charset="0"/>
              </a:rPr>
            </a:br>
            <a:r>
              <a:rPr lang="kk-KZ" sz="2000" b="1" dirty="0">
                <a:solidFill>
                  <a:srgbClr val="002060"/>
                </a:solidFill>
                <a:latin typeface="Times New Roman" pitchFamily="18" charset="0"/>
                <a:ea typeface="Calibri"/>
                <a:cs typeface="Times New Roman" pitchFamily="18" charset="0"/>
              </a:rPr>
              <a:t>(2 940 000 тг.) толығымен орындалды </a:t>
            </a:r>
            <a:endParaRPr lang="ru-RU" sz="1800" b="1" dirty="0">
              <a:solidFill>
                <a:srgbClr val="002060"/>
              </a:solidFill>
            </a:endParaRPr>
          </a:p>
        </p:txBody>
      </p:sp>
      <p:pic>
        <p:nvPicPr>
          <p:cNvPr id="3074" name="Picture 2" descr="D:\27,11,2019\КАЛЫБАЕВ\ФОТО РЕМОНТ\113 кабинет ремонт до и после\WhatsApp Image 2022-05-16 at 17.47.40.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71" y="2708921"/>
            <a:ext cx="4189813" cy="395227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27,11,2019\КАЛЫБАЕВ\ФОТО РЕМОНТ\113 кабинет ремонт до и после\WhatsApp Image 2022-05-16 at 17.09.21.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708921"/>
            <a:ext cx="4264734" cy="394980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9512" y="2247255"/>
            <a:ext cx="4248472" cy="461665"/>
          </a:xfrm>
          <a:prstGeom prst="rect">
            <a:avLst/>
          </a:prstGeom>
          <a:noFill/>
        </p:spPr>
        <p:txBody>
          <a:bodyPr wrap="square" rtlCol="0">
            <a:spAutoFit/>
          </a:bodyPr>
          <a:lstStyle/>
          <a:p>
            <a:pPr algn="ctr"/>
            <a:r>
              <a:rPr lang="kk-KZ" sz="2400" dirty="0"/>
              <a:t> </a:t>
            </a:r>
            <a:r>
              <a:rPr lang="kk-KZ" sz="1600" b="1" dirty="0">
                <a:latin typeface="Times New Roman" panose="02020603050405020304" pitchFamily="18" charset="0"/>
                <a:cs typeface="Times New Roman" panose="02020603050405020304" pitchFamily="18" charset="0"/>
              </a:rPr>
              <a:t>Жөндеу жұмыстары жүргізілгенге дейін</a:t>
            </a:r>
            <a:endParaRPr lang="ru-RU"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608512" y="2319263"/>
            <a:ext cx="4355976" cy="369332"/>
          </a:xfrm>
          <a:prstGeom prst="rect">
            <a:avLst/>
          </a:prstGeom>
          <a:noFill/>
        </p:spPr>
        <p:txBody>
          <a:bodyPr wrap="square" rtlCol="0">
            <a:spAutoFit/>
          </a:bodyPr>
          <a:lstStyle/>
          <a:p>
            <a:pPr algn="ctr"/>
            <a:r>
              <a:rPr lang="kk-KZ" dirty="0"/>
              <a:t> </a:t>
            </a:r>
            <a:r>
              <a:rPr lang="kk-KZ" sz="1600" b="1" dirty="0">
                <a:latin typeface="Times New Roman" panose="02020603050405020304" pitchFamily="18" charset="0"/>
                <a:cs typeface="Times New Roman" panose="02020603050405020304" pitchFamily="18" charset="0"/>
              </a:rPr>
              <a:t>Жөндеу жұмыстары жүргізілгеннен кейін</a:t>
            </a:r>
            <a:endParaRPr 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29421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2762574"/>
            <a:ext cx="3816424" cy="3834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2762574"/>
            <a:ext cx="4032448"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467544" y="1015568"/>
            <a:ext cx="8352928" cy="1631216"/>
          </a:xfrm>
          <a:prstGeom prst="rect">
            <a:avLst/>
          </a:prstGeom>
        </p:spPr>
        <p:txBody>
          <a:bodyPr wrap="square">
            <a:spAutoFit/>
          </a:bodyPr>
          <a:lstStyle/>
          <a:p>
            <a:pPr algn="ctr"/>
            <a:r>
              <a:rPr lang="kk-KZ" sz="2000" b="1" dirty="0">
                <a:solidFill>
                  <a:srgbClr val="002060"/>
                </a:solidFill>
                <a:latin typeface="Times New Roman" pitchFamily="18" charset="0"/>
                <a:cs typeface="Times New Roman" pitchFamily="18" charset="0"/>
              </a:rPr>
              <a:t>№3 оқу ғимаратының жарамсыз жағдайдағы витраж есіктерін және терезелердің сынған шынылары мен асхана бөлмесіндегі жарамсыз болған қабырға кафельдерін ауыстыру сондай-ақ, сыртқы бастырмадағы (навес) тіреуіш бағандарды қалпына келтіру бойынша ағымдағы жөндеу жұмыстары (5 100 000 тг. ) жүргізілді.</a:t>
            </a:r>
            <a:endParaRPr lang="ru-RU" b="1" dirty="0">
              <a:solidFill>
                <a:srgbClr val="002060"/>
              </a:solidFill>
              <a:highlight>
                <a:srgbClr val="FFFF00"/>
              </a:highlight>
            </a:endParaRPr>
          </a:p>
        </p:txBody>
      </p:sp>
    </p:spTree>
    <p:extLst>
      <p:ext uri="{BB962C8B-B14F-4D97-AF65-F5344CB8AC3E}">
        <p14:creationId xmlns:p14="http://schemas.microsoft.com/office/powerpoint/2010/main" val="30055318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340768"/>
            <a:ext cx="8784976" cy="648072"/>
          </a:xfrm>
        </p:spPr>
        <p:txBody>
          <a:bodyPr>
            <a:noAutofit/>
          </a:bodyPr>
          <a:lstStyle/>
          <a:p>
            <a:pPr marL="0" lvl="0" indent="0"/>
            <a:r>
              <a:rPr lang="kk-KZ" sz="2000" b="1" dirty="0">
                <a:solidFill>
                  <a:srgbClr val="002060"/>
                </a:solidFill>
                <a:latin typeface="Times New Roman" pitchFamily="18" charset="0"/>
                <a:cs typeface="Times New Roman" pitchFamily="18" charset="0"/>
              </a:rPr>
              <a:t>№3 оқу ғимаратының 3-ші және 4-ші қабаттарын қоса алып тұрған лекция және мәжіліс залдары мен дәліздерді, фойелер мен баспалдақтарды әрлеу-сырлау бойынша ағымдағы жөндеу жұмыстары (17 200 000 тг.) аяқталды</a:t>
            </a:r>
            <a:endParaRPr lang="ru-RU" sz="2000" b="1" dirty="0">
              <a:solidFill>
                <a:srgbClr val="002060"/>
              </a:solidFill>
            </a:endParaRPr>
          </a:p>
        </p:txBody>
      </p:sp>
      <p:pic>
        <p:nvPicPr>
          <p:cNvPr id="5122" name="Picture 2" descr="D:\27,11,2019\КАЛЫБАЕВ\WhatsApp Image 2022-04-25 at 14.29.23 (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924943"/>
            <a:ext cx="3888432" cy="374441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27,11,2019\КАЛЫБАЕВ\ФОТО РЕМОНТ 09,09,2022\12,09,22\3 корпус\WhatsApp Image 2022-09-13 at 12.42.42.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924942"/>
            <a:ext cx="4032448" cy="37444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9512" y="2463279"/>
            <a:ext cx="4248472" cy="461665"/>
          </a:xfrm>
          <a:prstGeom prst="rect">
            <a:avLst/>
          </a:prstGeom>
          <a:noFill/>
        </p:spPr>
        <p:txBody>
          <a:bodyPr wrap="square" rtlCol="0">
            <a:spAutoFit/>
          </a:bodyPr>
          <a:lstStyle/>
          <a:p>
            <a:pPr algn="ctr"/>
            <a:r>
              <a:rPr lang="kk-KZ" sz="2400" dirty="0"/>
              <a:t> </a:t>
            </a:r>
            <a:r>
              <a:rPr lang="kk-KZ" sz="1600" b="1" dirty="0">
                <a:latin typeface="Times New Roman" panose="02020603050405020304" pitchFamily="18" charset="0"/>
                <a:cs typeface="Times New Roman" panose="02020603050405020304" pitchFamily="18" charset="0"/>
              </a:rPr>
              <a:t>Жөндеу жұмыстары жүргізілгенге дейін</a:t>
            </a:r>
            <a:endParaRPr lang="ru-RU"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608512" y="2535287"/>
            <a:ext cx="4355976" cy="369332"/>
          </a:xfrm>
          <a:prstGeom prst="rect">
            <a:avLst/>
          </a:prstGeom>
          <a:noFill/>
        </p:spPr>
        <p:txBody>
          <a:bodyPr wrap="square" rtlCol="0">
            <a:spAutoFit/>
          </a:bodyPr>
          <a:lstStyle/>
          <a:p>
            <a:pPr algn="ctr"/>
            <a:r>
              <a:rPr lang="kk-KZ" dirty="0"/>
              <a:t> </a:t>
            </a:r>
            <a:r>
              <a:rPr lang="kk-KZ" sz="1600" b="1" dirty="0">
                <a:latin typeface="Times New Roman" panose="02020603050405020304" pitchFamily="18" charset="0"/>
                <a:cs typeface="Times New Roman" panose="02020603050405020304" pitchFamily="18" charset="0"/>
              </a:rPr>
              <a:t>Жөндеу жұмыстары жүргізілгеннен кейін</a:t>
            </a:r>
            <a:endParaRPr 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76372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052735"/>
            <a:ext cx="8568952" cy="1050503"/>
          </a:xfrm>
        </p:spPr>
        <p:txBody>
          <a:bodyPr>
            <a:noAutofit/>
          </a:bodyPr>
          <a:lstStyle/>
          <a:p>
            <a:pPr lvl="0">
              <a:lnSpc>
                <a:spcPct val="107000"/>
              </a:lnSpc>
              <a:spcBef>
                <a:spcPts val="0"/>
              </a:spcBef>
            </a:pPr>
            <a:r>
              <a:rPr lang="kk-KZ" sz="2000" b="1" dirty="0">
                <a:solidFill>
                  <a:srgbClr val="002060"/>
                </a:solidFill>
                <a:latin typeface="Times New Roman" pitchFamily="18" charset="0"/>
                <a:ea typeface="Calibri"/>
                <a:cs typeface="Times New Roman" pitchFamily="18" charset="0"/>
              </a:rPr>
              <a:t>№3 оқу ғимаратының жертөлесіндегі салқын су және өрт сөндіру жүйесі құбырларының жарамсызданған жерлерін ауыстыру бойынша ағымдағы жөндеу жұмыстары (4 817 000 тг.) толығымен орындалды</a:t>
            </a:r>
            <a:endParaRPr lang="ru-RU" sz="1800" b="1" dirty="0">
              <a:solidFill>
                <a:srgbClr val="002060"/>
              </a:solidFill>
            </a:endParaRPr>
          </a:p>
        </p:txBody>
      </p:sp>
      <p:pic>
        <p:nvPicPr>
          <p:cNvPr id="1027" name="Picture 3" descr="D:\27,11,2019\КАЛЫБАЕВ\ФОТО РЕМОНТ\3-ғимарат жертөле қойма жасау\WhatsApp Image 2022-05-16 at 17.36.26 (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2636912"/>
            <a:ext cx="3960440" cy="41044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27,11,2019\КАЛЫБАЕВ\ФОТО РЕМОНТ\3-ғимарат жертөле қойма жасау\WhatsApp Image 2022-06-15 at 10.01.18.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636912"/>
            <a:ext cx="3960440" cy="41044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1520" y="2103239"/>
            <a:ext cx="4248472" cy="461665"/>
          </a:xfrm>
          <a:prstGeom prst="rect">
            <a:avLst/>
          </a:prstGeom>
          <a:noFill/>
        </p:spPr>
        <p:txBody>
          <a:bodyPr wrap="square" rtlCol="0">
            <a:spAutoFit/>
          </a:bodyPr>
          <a:lstStyle/>
          <a:p>
            <a:pPr algn="ctr"/>
            <a:r>
              <a:rPr lang="kk-KZ" sz="2400" dirty="0"/>
              <a:t> </a:t>
            </a:r>
            <a:r>
              <a:rPr lang="kk-KZ" sz="1600" b="1" dirty="0">
                <a:latin typeface="Times New Roman" panose="02020603050405020304" pitchFamily="18" charset="0"/>
                <a:cs typeface="Times New Roman" panose="02020603050405020304" pitchFamily="18" charset="0"/>
              </a:rPr>
              <a:t>Жөндеу жұмыстары жүргізілгенге дейін</a:t>
            </a:r>
            <a:endParaRPr lang="ru-RU"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680520" y="2175247"/>
            <a:ext cx="4355976" cy="369332"/>
          </a:xfrm>
          <a:prstGeom prst="rect">
            <a:avLst/>
          </a:prstGeom>
          <a:noFill/>
        </p:spPr>
        <p:txBody>
          <a:bodyPr wrap="square" rtlCol="0">
            <a:spAutoFit/>
          </a:bodyPr>
          <a:lstStyle/>
          <a:p>
            <a:pPr algn="ctr"/>
            <a:r>
              <a:rPr lang="kk-KZ" dirty="0"/>
              <a:t> </a:t>
            </a:r>
            <a:r>
              <a:rPr lang="kk-KZ" sz="1600" b="1" dirty="0">
                <a:latin typeface="Times New Roman" panose="02020603050405020304" pitchFamily="18" charset="0"/>
                <a:cs typeface="Times New Roman" panose="02020603050405020304" pitchFamily="18" charset="0"/>
              </a:rPr>
              <a:t>Жөндеу жұмыстары жүргізілгеннен кейін</a:t>
            </a:r>
            <a:endParaRPr 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37292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191890"/>
            <a:ext cx="8397217" cy="436910"/>
          </a:xfrm>
        </p:spPr>
        <p:txBody>
          <a:bodyPr>
            <a:normAutofit fontScale="90000"/>
          </a:bodyPr>
          <a:lstStyle/>
          <a:p>
            <a:r>
              <a:rPr lang="kk-KZ" sz="2200" b="1" dirty="0">
                <a:solidFill>
                  <a:srgbClr val="002060"/>
                </a:solidFill>
                <a:latin typeface="Times New Roman" pitchFamily="18" charset="0"/>
                <a:ea typeface="Calibri"/>
                <a:cs typeface="Times New Roman" pitchFamily="18" charset="0"/>
              </a:rPr>
              <a:t>№4; №6; №7 және №8 оқу ғимараттарына нұсқама белгілер (тактилді тақталар) орнату жұмыстары (135 000 тг.) толығымен орындалды</a:t>
            </a:r>
            <a:endParaRPr lang="ru-RU" b="1" dirty="0">
              <a:solidFill>
                <a:srgbClr val="002060"/>
              </a:solidFill>
              <a:latin typeface="Times New Roman" pitchFamily="18" charset="0"/>
              <a:cs typeface="Times New Roman" pitchFamily="18" charset="0"/>
            </a:endParaRPr>
          </a:p>
        </p:txBody>
      </p:sp>
      <p:pic>
        <p:nvPicPr>
          <p:cNvPr id="4" name="Picture 2" descr="D:\27,11,2019\КАЛЫБАЕВ\ФОТО РЕМОНТ\№4, 6, 7, 8 оқу ғимараттарындағы тактильді доска\WhatsApp Image 2022-05-16 at 16.30.15.jpe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956779"/>
            <a:ext cx="2732188" cy="47845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D:\27,11,2019\КАЛЫБАЕВ\ФОТО РЕМОНТ\№4, 6, 7, 8 оқу ғимараттарындағы тактильді доска\WhatsApp Image 2022-05-16 at 16.30.16.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1985379"/>
            <a:ext cx="2804195" cy="47196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5" y="1985379"/>
            <a:ext cx="2736305" cy="4719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56847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215" y="4609808"/>
            <a:ext cx="3350745" cy="2181982"/>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214" y="2410472"/>
            <a:ext cx="3318825" cy="2141373"/>
          </a:xfrm>
          <a:prstGeom prst="rect">
            <a:avLst/>
          </a:prstGeom>
        </p:spPr>
      </p:pic>
      <p:sp>
        <p:nvSpPr>
          <p:cNvPr id="7" name="Прямоугольник 6"/>
          <p:cNvSpPr/>
          <p:nvPr/>
        </p:nvSpPr>
        <p:spPr>
          <a:xfrm>
            <a:off x="1429104" y="1959557"/>
            <a:ext cx="2214965" cy="369332"/>
          </a:xfrm>
          <a:prstGeom prst="rect">
            <a:avLst/>
          </a:prstGeom>
        </p:spPr>
        <p:txBody>
          <a:bodyPr wrap="none">
            <a:spAutoFit/>
          </a:bodyPr>
          <a:lstStyle/>
          <a:p>
            <a:pPr algn="ctr"/>
            <a:r>
              <a:rPr lang="kk-KZ" dirty="0">
                <a:latin typeface="Times New Roman" panose="02020603050405020304" pitchFamily="18" charset="0"/>
                <a:ea typeface="Calibri"/>
                <a:cs typeface="Times New Roman" panose="02020603050405020304" pitchFamily="18" charset="0"/>
              </a:rPr>
              <a:t>№1</a:t>
            </a:r>
            <a:r>
              <a:rPr lang="en-US" dirty="0">
                <a:latin typeface="Times New Roman" panose="02020603050405020304" pitchFamily="18" charset="0"/>
                <a:ea typeface="Calibri"/>
                <a:cs typeface="Times New Roman" panose="02020603050405020304" pitchFamily="18" charset="0"/>
              </a:rPr>
              <a:t> </a:t>
            </a:r>
            <a:r>
              <a:rPr lang="kk-KZ" dirty="0">
                <a:latin typeface="Times New Roman" panose="02020603050405020304" pitchFamily="18" charset="0"/>
                <a:ea typeface="Calibri"/>
                <a:cs typeface="Times New Roman" panose="02020603050405020304" pitchFamily="18" charset="0"/>
              </a:rPr>
              <a:t>ғимарат шатыры</a:t>
            </a:r>
            <a:endParaRPr lang="en-US" dirty="0"/>
          </a:p>
        </p:txBody>
      </p:sp>
      <p:sp>
        <p:nvSpPr>
          <p:cNvPr id="8" name="Прямоугольник 7"/>
          <p:cNvSpPr/>
          <p:nvPr/>
        </p:nvSpPr>
        <p:spPr>
          <a:xfrm>
            <a:off x="4874537" y="1950265"/>
            <a:ext cx="3441879" cy="369332"/>
          </a:xfrm>
          <a:prstGeom prst="rect">
            <a:avLst/>
          </a:prstGeom>
        </p:spPr>
        <p:txBody>
          <a:bodyPr wrap="square">
            <a:spAutoFit/>
          </a:bodyPr>
          <a:lstStyle/>
          <a:p>
            <a:pPr algn="ctr"/>
            <a:r>
              <a:rPr lang="kk-KZ" dirty="0">
                <a:latin typeface="Times New Roman" panose="02020603050405020304" pitchFamily="18" charset="0"/>
                <a:ea typeface="Calibri"/>
                <a:cs typeface="Times New Roman" panose="02020603050405020304" pitchFamily="18" charset="0"/>
              </a:rPr>
              <a:t>Кітапхана ғимараты шатыры</a:t>
            </a:r>
            <a:endParaRPr lang="en-US" dirty="0"/>
          </a:p>
        </p:txBody>
      </p:sp>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9190" y="4609807"/>
            <a:ext cx="3272518" cy="2203569"/>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190" y="2385916"/>
            <a:ext cx="3272518" cy="2156475"/>
          </a:xfrm>
          <a:prstGeom prst="rect">
            <a:avLst/>
          </a:prstGeom>
        </p:spPr>
      </p:pic>
      <p:sp>
        <p:nvSpPr>
          <p:cNvPr id="2" name="Прямоугольник 1"/>
          <p:cNvSpPr/>
          <p:nvPr/>
        </p:nvSpPr>
        <p:spPr>
          <a:xfrm>
            <a:off x="251520" y="992200"/>
            <a:ext cx="8784976" cy="1015663"/>
          </a:xfrm>
          <a:prstGeom prst="rect">
            <a:avLst/>
          </a:prstGeom>
        </p:spPr>
        <p:txBody>
          <a:bodyPr wrap="square">
            <a:spAutoFit/>
          </a:bodyPr>
          <a:lstStyle/>
          <a:p>
            <a:pPr algn="ctr"/>
            <a:r>
              <a:rPr lang="kk-KZ" sz="2000" b="1" dirty="0">
                <a:solidFill>
                  <a:srgbClr val="002060"/>
                </a:solidFill>
                <a:latin typeface="Times New Roman" panose="02020603050405020304" pitchFamily="18" charset="0"/>
                <a:ea typeface="Calibri"/>
                <a:cs typeface="Times New Roman" panose="02020603050405020304" pitchFamily="18" charset="0"/>
              </a:rPr>
              <a:t>№1 бас оқу ғимаратының, №1, №2 жатақханалардың, Тұран жанұялық жатақханасы мен кітапхананың шатырлары толық сапалы материалмен қайта жабылды.</a:t>
            </a:r>
            <a:endParaRPr lang="ru-RU" sz="2000" b="1" dirty="0">
              <a:solidFill>
                <a:srgbClr val="002060"/>
              </a:solidFill>
            </a:endParaRPr>
          </a:p>
        </p:txBody>
      </p:sp>
    </p:spTree>
    <p:extLst>
      <p:ext uri="{BB962C8B-B14F-4D97-AF65-F5344CB8AC3E}">
        <p14:creationId xmlns:p14="http://schemas.microsoft.com/office/powerpoint/2010/main" val="38474384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5077681" y="1772816"/>
            <a:ext cx="2452018" cy="369332"/>
          </a:xfrm>
          <a:prstGeom prst="rect">
            <a:avLst/>
          </a:prstGeom>
        </p:spPr>
        <p:txBody>
          <a:bodyPr wrap="none">
            <a:spAutoFit/>
          </a:bodyPr>
          <a:lstStyle/>
          <a:p>
            <a:r>
              <a:rPr lang="kk-KZ" dirty="0">
                <a:latin typeface="Times New Roman" panose="02020603050405020304" pitchFamily="18" charset="0"/>
                <a:ea typeface="Calibri"/>
                <a:cs typeface="Times New Roman" panose="02020603050405020304" pitchFamily="18" charset="0"/>
              </a:rPr>
              <a:t>№2 жатақхана шатыры</a:t>
            </a:r>
            <a:endParaRPr lang="en-US" dirty="0"/>
          </a:p>
        </p:txBody>
      </p:sp>
      <p:pic>
        <p:nvPicPr>
          <p:cNvPr id="8" name="Picture 9" descr="D:\27,11,2019\Батырбаевка\окилетти кенес есеп 2021\№2 жатакхана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4424567"/>
            <a:ext cx="3528392" cy="2298379"/>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2225857"/>
            <a:ext cx="3528392" cy="2117035"/>
          </a:xfrm>
          <a:prstGeom prst="rect">
            <a:avLst/>
          </a:prstGeom>
        </p:spPr>
      </p:pic>
      <p:sp>
        <p:nvSpPr>
          <p:cNvPr id="5" name="Прямоугольник 4"/>
          <p:cNvSpPr/>
          <p:nvPr/>
        </p:nvSpPr>
        <p:spPr>
          <a:xfrm>
            <a:off x="1063082" y="1763524"/>
            <a:ext cx="2952328" cy="369332"/>
          </a:xfrm>
          <a:prstGeom prst="rect">
            <a:avLst/>
          </a:prstGeom>
        </p:spPr>
        <p:txBody>
          <a:bodyPr wrap="square">
            <a:spAutoFit/>
          </a:bodyPr>
          <a:lstStyle/>
          <a:p>
            <a:pPr algn="ctr"/>
            <a:r>
              <a:rPr lang="kk-KZ" dirty="0">
                <a:latin typeface="Times New Roman" panose="02020603050405020304" pitchFamily="18" charset="0"/>
                <a:ea typeface="Calibri"/>
                <a:cs typeface="Times New Roman" panose="02020603050405020304" pitchFamily="18" charset="0"/>
              </a:rPr>
              <a:t>№1</a:t>
            </a:r>
            <a:r>
              <a:rPr lang="en-US" dirty="0">
                <a:latin typeface="Times New Roman" panose="02020603050405020304" pitchFamily="18" charset="0"/>
                <a:ea typeface="Calibri"/>
                <a:cs typeface="Times New Roman" panose="02020603050405020304" pitchFamily="18" charset="0"/>
              </a:rPr>
              <a:t> </a:t>
            </a:r>
            <a:r>
              <a:rPr lang="kk-KZ" dirty="0">
                <a:latin typeface="Times New Roman" panose="02020603050405020304" pitchFamily="18" charset="0"/>
                <a:ea typeface="Calibri"/>
                <a:cs typeface="Times New Roman" panose="02020603050405020304" pitchFamily="18" charset="0"/>
              </a:rPr>
              <a:t>жатақхана</a:t>
            </a:r>
            <a:r>
              <a:rPr lang="en-US" dirty="0">
                <a:latin typeface="Times New Roman" panose="02020603050405020304" pitchFamily="18" charset="0"/>
                <a:ea typeface="Calibri"/>
                <a:cs typeface="Times New Roman" panose="02020603050405020304" pitchFamily="18" charset="0"/>
              </a:rPr>
              <a:t> </a:t>
            </a:r>
            <a:r>
              <a:rPr lang="kk-KZ" dirty="0">
                <a:latin typeface="Times New Roman" panose="02020603050405020304" pitchFamily="18" charset="0"/>
                <a:ea typeface="Calibri"/>
                <a:cs typeface="Times New Roman" panose="02020603050405020304" pitchFamily="18" charset="0"/>
              </a:rPr>
              <a:t>шатыры</a:t>
            </a:r>
            <a:endParaRPr lang="en-US" dirty="0"/>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4397203"/>
            <a:ext cx="3587928" cy="2344165"/>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576" y="2204864"/>
            <a:ext cx="3567340" cy="2140404"/>
          </a:xfrm>
          <a:prstGeom prst="rect">
            <a:avLst/>
          </a:prstGeom>
        </p:spPr>
      </p:pic>
      <p:sp>
        <p:nvSpPr>
          <p:cNvPr id="2" name="Прямоугольник 1"/>
          <p:cNvSpPr/>
          <p:nvPr/>
        </p:nvSpPr>
        <p:spPr>
          <a:xfrm>
            <a:off x="539552" y="992922"/>
            <a:ext cx="8064896" cy="707886"/>
          </a:xfrm>
          <a:prstGeom prst="rect">
            <a:avLst/>
          </a:prstGeom>
        </p:spPr>
        <p:txBody>
          <a:bodyPr wrap="square">
            <a:spAutoFit/>
          </a:bodyPr>
          <a:lstStyle/>
          <a:p>
            <a:pPr algn="ctr"/>
            <a:r>
              <a:rPr lang="kk-KZ" sz="2000" b="1" dirty="0">
                <a:solidFill>
                  <a:srgbClr val="002060"/>
                </a:solidFill>
                <a:latin typeface="Times New Roman" pitchFamily="18" charset="0"/>
                <a:cs typeface="Times New Roman" pitchFamily="18" charset="0"/>
              </a:rPr>
              <a:t>7 жатақхана мен 10 оқу ғимаратын ағымдық жөндеуден өткізу жұмыстары</a:t>
            </a:r>
            <a:r>
              <a:rPr lang="en-US" sz="2000" b="1" dirty="0">
                <a:solidFill>
                  <a:srgbClr val="002060"/>
                </a:solidFill>
                <a:latin typeface="Times New Roman" pitchFamily="18" charset="0"/>
                <a:cs typeface="Times New Roman" pitchFamily="18" charset="0"/>
              </a:rPr>
              <a:t> </a:t>
            </a:r>
            <a:r>
              <a:rPr lang="kk-KZ" sz="2000" b="1" dirty="0">
                <a:solidFill>
                  <a:srgbClr val="002060"/>
                </a:solidFill>
                <a:latin typeface="Times New Roman" pitchFamily="18" charset="0"/>
                <a:cs typeface="Times New Roman" pitchFamily="18" charset="0"/>
              </a:rPr>
              <a:t>аяқталды</a:t>
            </a:r>
            <a:endParaRPr lang="ru-RU" sz="2000" b="1" dirty="0">
              <a:solidFill>
                <a:srgbClr val="002060"/>
              </a:solidFill>
            </a:endParaRPr>
          </a:p>
        </p:txBody>
      </p:sp>
    </p:spTree>
    <p:extLst>
      <p:ext uri="{BB962C8B-B14F-4D97-AF65-F5344CB8AC3E}">
        <p14:creationId xmlns:p14="http://schemas.microsoft.com/office/powerpoint/2010/main" val="42060495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5884"/>
            <a:ext cx="8229600" cy="606932"/>
          </a:xfrm>
        </p:spPr>
        <p:txBody>
          <a:bodyPr>
            <a:normAutofit fontScale="90000"/>
          </a:bodyPr>
          <a:lstStyle/>
          <a:p>
            <a:pPr marL="0" lvl="0" indent="0">
              <a:defRPr/>
            </a:pPr>
            <a:r>
              <a:rPr lang="kk-KZ" sz="2200" b="1" dirty="0">
                <a:solidFill>
                  <a:srgbClr val="002060"/>
                </a:solidFill>
                <a:latin typeface="Times New Roman" pitchFamily="18" charset="0"/>
                <a:cs typeface="Times New Roman" pitchFamily="18" charset="0"/>
              </a:rPr>
              <a:t>№4 оқу ғимаратының шатырын ауыстыру жұмыстары </a:t>
            </a:r>
            <a:br>
              <a:rPr lang="kk-KZ" sz="2200" b="1" dirty="0">
                <a:solidFill>
                  <a:srgbClr val="002060"/>
                </a:solidFill>
                <a:latin typeface="Times New Roman" pitchFamily="18" charset="0"/>
                <a:cs typeface="Times New Roman" pitchFamily="18" charset="0"/>
              </a:rPr>
            </a:br>
            <a:r>
              <a:rPr lang="kk-KZ" sz="2200" b="1" dirty="0">
                <a:solidFill>
                  <a:srgbClr val="002060"/>
                </a:solidFill>
                <a:latin typeface="Times New Roman" pitchFamily="18" charset="0"/>
                <a:cs typeface="Times New Roman" pitchFamily="18" charset="0"/>
              </a:rPr>
              <a:t>(11 088 000 тг.) толығымен орындалды</a:t>
            </a:r>
            <a:endParaRPr lang="ru-RU" sz="2200" b="1" dirty="0">
              <a:solidFill>
                <a:srgbClr val="002060"/>
              </a:solidFill>
              <a:latin typeface="Times New Roman" pitchFamily="18" charset="0"/>
              <a:cs typeface="Times New Roman" pitchFamily="18" charset="0"/>
            </a:endParaRPr>
          </a:p>
        </p:txBody>
      </p:sp>
      <p:pic>
        <p:nvPicPr>
          <p:cNvPr id="6"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2364904"/>
            <a:ext cx="4104456" cy="4160440"/>
          </a:xfrm>
          <a:prstGeom prst="rect">
            <a:avLst/>
          </a:prstGeom>
        </p:spPr>
      </p:pic>
      <p:pic>
        <p:nvPicPr>
          <p:cNvPr id="3" name="Picture 2" descr="D:\27,11,2019\КАЛЫБАЕВ\ФОТО РЕМОНТ 09,09,2022\12,09,22\4 корпус шатыр\WhatsApp Image 2022-09-13 at 17.18.27.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364904"/>
            <a:ext cx="4032448" cy="41604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9512" y="1887215"/>
            <a:ext cx="4248472" cy="461665"/>
          </a:xfrm>
          <a:prstGeom prst="rect">
            <a:avLst/>
          </a:prstGeom>
          <a:noFill/>
        </p:spPr>
        <p:txBody>
          <a:bodyPr wrap="square" rtlCol="0">
            <a:spAutoFit/>
          </a:bodyPr>
          <a:lstStyle/>
          <a:p>
            <a:pPr algn="ctr"/>
            <a:r>
              <a:rPr lang="kk-KZ" sz="2400" dirty="0"/>
              <a:t> </a:t>
            </a:r>
            <a:r>
              <a:rPr lang="kk-KZ" sz="1600" b="1" dirty="0">
                <a:latin typeface="Times New Roman" panose="02020603050405020304" pitchFamily="18" charset="0"/>
                <a:cs typeface="Times New Roman" panose="02020603050405020304" pitchFamily="18" charset="0"/>
              </a:rPr>
              <a:t>Жөндеу жұмыстары жүргізілгенге дейін</a:t>
            </a:r>
            <a:endParaRPr lang="ru-RU"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608512" y="1959223"/>
            <a:ext cx="4355976" cy="369332"/>
          </a:xfrm>
          <a:prstGeom prst="rect">
            <a:avLst/>
          </a:prstGeom>
          <a:noFill/>
        </p:spPr>
        <p:txBody>
          <a:bodyPr wrap="square" rtlCol="0">
            <a:spAutoFit/>
          </a:bodyPr>
          <a:lstStyle/>
          <a:p>
            <a:pPr algn="ctr"/>
            <a:r>
              <a:rPr lang="kk-KZ" dirty="0"/>
              <a:t> </a:t>
            </a:r>
            <a:r>
              <a:rPr lang="kk-KZ" sz="1600" b="1" dirty="0">
                <a:latin typeface="Times New Roman" panose="02020603050405020304" pitchFamily="18" charset="0"/>
                <a:cs typeface="Times New Roman" panose="02020603050405020304" pitchFamily="18" charset="0"/>
              </a:rPr>
              <a:t>Жөндеу жұмыстары жүргізілгеннен кейін</a:t>
            </a:r>
            <a:endParaRPr 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26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descr="Изображение выглядит как столовая&#10;&#10;Автоматически созданное описание">
            <a:extLst>
              <a:ext uri="{FF2B5EF4-FFF2-40B4-BE49-F238E27FC236}">
                <a16:creationId xmlns="" xmlns:a16="http://schemas.microsoft.com/office/drawing/2014/main" id="{F9E44C31-E167-4A4A-9782-256E79F9E8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9969" y="4088769"/>
            <a:ext cx="2731199" cy="2123461"/>
          </a:xfrm>
          <a:prstGeom prst="rect">
            <a:avLst/>
          </a:prstGeom>
        </p:spPr>
      </p:pic>
      <p:sp>
        <p:nvSpPr>
          <p:cNvPr id="8" name="Заголовок 7"/>
          <p:cNvSpPr>
            <a:spLocks noGrp="1"/>
          </p:cNvSpPr>
          <p:nvPr>
            <p:ph type="title"/>
          </p:nvPr>
        </p:nvSpPr>
        <p:spPr>
          <a:xfrm>
            <a:off x="656565" y="941313"/>
            <a:ext cx="7830870" cy="725124"/>
          </a:xfrm>
        </p:spPr>
        <p:txBody>
          <a:bodyPr>
            <a:noAutofit/>
          </a:bodyPr>
          <a:lstStyle/>
          <a:p>
            <a:r>
              <a:rPr lang="kk-KZ" sz="2000" b="1" dirty="0">
                <a:solidFill>
                  <a:srgbClr val="002060"/>
                </a:solidFill>
                <a:latin typeface="Times New Roman" panose="02020603050405020304" pitchFamily="18" charset="0"/>
                <a:cs typeface="Times New Roman" panose="02020603050405020304" pitchFamily="18" charset="0"/>
              </a:rPr>
              <a:t>АКАДЕМИЯЛЫҚ МӘСЕЛЕЛЕР БАҒЫТЫНДА АТҚАРЫЛҒАН ЖҰМЫСТАР</a:t>
            </a:r>
            <a:endParaRPr lang="ru-RU" sz="2000" dirty="0">
              <a:solidFill>
                <a:srgbClr val="002060"/>
              </a:solidFill>
              <a:latin typeface="Times New Roman" panose="02020603050405020304" pitchFamily="18" charset="0"/>
              <a:cs typeface="Times New Roman" panose="02020603050405020304" pitchFamily="18" charset="0"/>
            </a:endParaRPr>
          </a:p>
        </p:txBody>
      </p:sp>
      <p:sp>
        <p:nvSpPr>
          <p:cNvPr id="10" name="Объект 9"/>
          <p:cNvSpPr>
            <a:spLocks noGrp="1"/>
          </p:cNvSpPr>
          <p:nvPr>
            <p:ph sz="half" idx="2"/>
          </p:nvPr>
        </p:nvSpPr>
        <p:spPr>
          <a:xfrm>
            <a:off x="160216" y="1666437"/>
            <a:ext cx="5807631" cy="5184576"/>
          </a:xfrm>
        </p:spPr>
        <p:txBody>
          <a:bodyPr>
            <a:normAutofit/>
          </a:bodyPr>
          <a:lstStyle/>
          <a:p>
            <a:pPr>
              <a:spcBef>
                <a:spcPts val="0"/>
              </a:spcBef>
              <a:spcAft>
                <a:spcPts val="600"/>
              </a:spcAft>
              <a:buFont typeface="Wingdings" panose="05000000000000000000" pitchFamily="2" charset="2"/>
              <a:buChar char="q"/>
            </a:pPr>
            <a:r>
              <a:rPr lang="kk-KZ" sz="1800" dirty="0">
                <a:latin typeface="Times New Roman" panose="02020603050405020304" pitchFamily="18" charset="0"/>
                <a:cs typeface="Times New Roman" panose="02020603050405020304" pitchFamily="18" charset="0"/>
              </a:rPr>
              <a:t>Оқу үдерісінің сапасы, оқу тәртібінің </a:t>
            </a:r>
            <a:r>
              <a:rPr lang="kk-KZ" sz="1800" b="1" dirty="0">
                <a:latin typeface="Times New Roman" panose="02020603050405020304" pitchFamily="18" charset="0"/>
                <a:cs typeface="Times New Roman" panose="02020603050405020304" pitchFamily="18" charset="0"/>
              </a:rPr>
              <a:t>сақталуы мониторингтары  тұрақты негізде</a:t>
            </a:r>
            <a:r>
              <a:rPr lang="en-US" sz="1800" b="1" dirty="0">
                <a:latin typeface="Times New Roman" panose="02020603050405020304" pitchFamily="18" charset="0"/>
                <a:cs typeface="Times New Roman" panose="02020603050405020304" pitchFamily="18" charset="0"/>
              </a:rPr>
              <a:t> </a:t>
            </a:r>
            <a:r>
              <a:rPr lang="kk-KZ" sz="1800" b="1" dirty="0">
                <a:latin typeface="Times New Roman" panose="02020603050405020304" pitchFamily="18" charset="0"/>
                <a:cs typeface="Times New Roman" panose="02020603050405020304" pitchFamily="18" charset="0"/>
              </a:rPr>
              <a:t>ұйымдастырылып</a:t>
            </a:r>
            <a:r>
              <a:rPr lang="kk-KZ" sz="1800" dirty="0">
                <a:latin typeface="Times New Roman" panose="02020603050405020304" pitchFamily="18" charset="0"/>
                <a:cs typeface="Times New Roman" panose="02020603050405020304" pitchFamily="18" charset="0"/>
              </a:rPr>
              <a:t> жүзеге асырылды;</a:t>
            </a:r>
          </a:p>
          <a:p>
            <a:pPr algn="just">
              <a:spcBef>
                <a:spcPts val="0"/>
              </a:spcBef>
              <a:spcAft>
                <a:spcPts val="600"/>
              </a:spcAft>
              <a:buFont typeface="Wingdings" panose="05000000000000000000" pitchFamily="2" charset="2"/>
              <a:buChar char="q"/>
            </a:pPr>
            <a:r>
              <a:rPr lang="kk-KZ" sz="1800" dirty="0">
                <a:latin typeface="Times New Roman" panose="02020603050405020304" pitchFamily="18" charset="0"/>
                <a:cs typeface="Times New Roman" panose="02020603050405020304" pitchFamily="18" charset="0"/>
              </a:rPr>
              <a:t>Қысқы және көктемгі емтихан сессиясы барлық академиялық талаптарға сай ұйымдастырылып, академиялық адалдық қағидаларын бұзу фактілері бойынша жан жақты сараптама өткізіліп, Академиялық комитетте талқыланады;</a:t>
            </a:r>
            <a:endParaRPr lang="ru-RU" sz="1800" dirty="0">
              <a:latin typeface="Times New Roman" panose="02020603050405020304" pitchFamily="18" charset="0"/>
              <a:cs typeface="Times New Roman" panose="02020603050405020304" pitchFamily="18" charset="0"/>
            </a:endParaRPr>
          </a:p>
          <a:p>
            <a:pPr algn="just">
              <a:spcBef>
                <a:spcPts val="0"/>
              </a:spcBef>
              <a:spcAft>
                <a:spcPts val="600"/>
              </a:spcAft>
              <a:buFont typeface="Wingdings" panose="05000000000000000000" pitchFamily="2" charset="2"/>
              <a:buChar char="q"/>
            </a:pPr>
            <a:r>
              <a:rPr lang="ru-RU" sz="1800" dirty="0">
                <a:latin typeface="Times New Roman" panose="02020603050405020304" pitchFamily="18" charset="0"/>
                <a:cs typeface="Times New Roman" panose="02020603050405020304" pitchFamily="18" charset="0"/>
              </a:rPr>
              <a:t>Бакалавриат </a:t>
            </a:r>
            <a:r>
              <a:rPr lang="ru-RU" sz="1800" dirty="0" err="1">
                <a:latin typeface="Times New Roman" panose="02020603050405020304" pitchFamily="18" charset="0"/>
                <a:cs typeface="Times New Roman" panose="02020603050405020304" pitchFamily="18" charset="0"/>
              </a:rPr>
              <a:t>білім</a:t>
            </a:r>
            <a:r>
              <a:rPr lang="ru-RU" sz="1800" dirty="0">
                <a:latin typeface="Times New Roman" panose="02020603050405020304" pitchFamily="18" charset="0"/>
                <a:cs typeface="Times New Roman" panose="02020603050405020304" pitchFamily="18" charset="0"/>
              </a:rPr>
              <a:t> беру </a:t>
            </a:r>
            <a:r>
              <a:rPr lang="ru-RU" sz="1800" dirty="0" err="1">
                <a:latin typeface="Times New Roman" panose="02020603050405020304" pitchFamily="18" charset="0"/>
                <a:cs typeface="Times New Roman" panose="02020603050405020304" pitchFamily="18" charset="0"/>
              </a:rPr>
              <a:t>деңгейінде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бітірушілердің</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шығармашылық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жаңашылдық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командада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жұмыс</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істеу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сыни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ойлау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сияқты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дағдыларын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қалыптастыру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ма</a:t>
            </a:r>
            <a:r>
              <a:rPr lang="kk-KZ" sz="1800" dirty="0">
                <a:latin typeface="Times New Roman" panose="02020603050405020304" pitchFamily="18" charset="0"/>
                <a:cs typeface="Times New Roman" panose="02020603050405020304" pitchFamily="18" charset="0"/>
              </a:rPr>
              <a:t>қсатында </a:t>
            </a:r>
            <a:r>
              <a:rPr lang="ru-RU" sz="1800" dirty="0" err="1">
                <a:latin typeface="Times New Roman" panose="02020603050405020304" pitchFamily="18" charset="0"/>
                <a:cs typeface="Times New Roman" panose="02020603050405020304" pitchFamily="18" charset="0"/>
              </a:rPr>
              <a:t>қорытынды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аттестаттауда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дипломдық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жұмыстан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дипломдық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жобаға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көшу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туралы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шешім</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қабылданды</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Дипломдық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жобалау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жұмыстарын</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әзірлеу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және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рәсімдеу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ережесі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бекітіліп</a:t>
            </a:r>
            <a:r>
              <a:rPr lang="ru-RU" sz="1800" dirty="0">
                <a:latin typeface="Times New Roman" panose="02020603050405020304" pitchFamily="18" charset="0"/>
                <a:cs typeface="Times New Roman" panose="02020603050405020304" pitchFamily="18" charset="0"/>
              </a:rPr>
              <a:t>, бакалавриат </a:t>
            </a:r>
            <a:r>
              <a:rPr lang="ru-RU" sz="1800" dirty="0" err="1">
                <a:latin typeface="Times New Roman" panose="02020603050405020304" pitchFamily="18" charset="0"/>
                <a:cs typeface="Times New Roman" panose="02020603050405020304" pitchFamily="18" charset="0"/>
              </a:rPr>
              <a:t>контингентінің</a:t>
            </a:r>
            <a:r>
              <a:rPr lang="ru-RU" sz="1800" dirty="0">
                <a:latin typeface="Times New Roman" panose="02020603050405020304" pitchFamily="18" charset="0"/>
                <a:cs typeface="Times New Roman" panose="02020603050405020304" pitchFamily="18" charset="0"/>
              </a:rPr>
              <a:t> 30% </a:t>
            </a:r>
            <a:r>
              <a:rPr lang="ru-RU" sz="1800" dirty="0" err="1">
                <a:latin typeface="Times New Roman" panose="02020603050405020304" pitchFamily="18" charset="0"/>
                <a:cs typeface="Times New Roman" panose="02020603050405020304" pitchFamily="18" charset="0"/>
              </a:rPr>
              <a:t>студенттері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топтық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дипломдық</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жоба</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әзірленді</a:t>
            </a:r>
            <a:r>
              <a:rPr lang="ru-RU" sz="1800" dirty="0">
                <a:latin typeface="Times New Roman" panose="02020603050405020304" pitchFamily="18" charset="0"/>
                <a:cs typeface="Times New Roman" panose="02020603050405020304" pitchFamily="18" charset="0"/>
              </a:rPr>
              <a:t>.</a:t>
            </a:r>
          </a:p>
        </p:txBody>
      </p:sp>
      <p:pic>
        <p:nvPicPr>
          <p:cNvPr id="7" name="Объект 6">
            <a:extLst>
              <a:ext uri="{FF2B5EF4-FFF2-40B4-BE49-F238E27FC236}">
                <a16:creationId xmlns="" xmlns:a16="http://schemas.microsoft.com/office/drawing/2014/main" id="{B0D9392D-E389-401D-B7F4-19D2542BFB23}"/>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079969" y="1844823"/>
            <a:ext cx="2731199" cy="1912373"/>
          </a:xfrm>
        </p:spPr>
      </p:pic>
    </p:spTree>
    <p:extLst>
      <p:ext uri="{BB962C8B-B14F-4D97-AF65-F5344CB8AC3E}">
        <p14:creationId xmlns:p14="http://schemas.microsoft.com/office/powerpoint/2010/main" val="2110535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052736"/>
            <a:ext cx="8229600" cy="576064"/>
          </a:xfrm>
        </p:spPr>
        <p:txBody>
          <a:bodyPr>
            <a:noAutofit/>
          </a:bodyPr>
          <a:lstStyle/>
          <a:p>
            <a:r>
              <a:rPr lang="kk-KZ" sz="2000" b="1" dirty="0">
                <a:solidFill>
                  <a:srgbClr val="002060"/>
                </a:solidFill>
                <a:latin typeface="Times New Roman" pitchFamily="18" charset="0"/>
                <a:cs typeface="Times New Roman" pitchFamily="18" charset="0"/>
              </a:rPr>
              <a:t>№6 оқу ғимаратының кіре беріс қасбетіне және ішкі күрес залына ағымдағы жөндеу жұмыстары (1 295 000 тг.) толығымен орындалды</a:t>
            </a:r>
            <a:endParaRPr lang="ru-RU" sz="2200" b="1" dirty="0">
              <a:solidFill>
                <a:srgbClr val="002060"/>
              </a:solidFill>
              <a:latin typeface="Times New Roman" pitchFamily="18" charset="0"/>
              <a:cs typeface="Times New Roman" pitchFamily="18" charset="0"/>
            </a:endParaRPr>
          </a:p>
        </p:txBody>
      </p:sp>
      <p:pic>
        <p:nvPicPr>
          <p:cNvPr id="11267" name="Picture 3" descr="D:\27,11,2019\КАЛЫБАЕВ\ФОТО РЕМОНТ 09,09,2022\12,09,22\6 корпус бет3 мен курес зал\IMG_249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6216" y="2420888"/>
            <a:ext cx="2448272" cy="403244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27,11,2019\КАЛЫБАЕВ\6 корпус.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420888"/>
            <a:ext cx="3168352" cy="40324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27,11,2019\КАЛЫБАЕВ\ФОТО РЕМОНТ 09,09,2022\12,09,22\6 корпус бет3 мен курес зал\IMG_249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2420888"/>
            <a:ext cx="2808312" cy="403244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79512" y="1772816"/>
            <a:ext cx="3456384" cy="707886"/>
          </a:xfrm>
          <a:prstGeom prst="rect">
            <a:avLst/>
          </a:prstGeom>
          <a:noFill/>
        </p:spPr>
        <p:txBody>
          <a:bodyPr wrap="square" rtlCol="0">
            <a:spAutoFit/>
          </a:bodyPr>
          <a:lstStyle/>
          <a:p>
            <a:pPr algn="ctr"/>
            <a:r>
              <a:rPr lang="kk-KZ" sz="2400" dirty="0"/>
              <a:t> </a:t>
            </a:r>
            <a:r>
              <a:rPr lang="kk-KZ" sz="1600" b="1" dirty="0">
                <a:latin typeface="Times New Roman" panose="02020603050405020304" pitchFamily="18" charset="0"/>
                <a:cs typeface="Times New Roman" panose="02020603050405020304" pitchFamily="18" charset="0"/>
              </a:rPr>
              <a:t>Жөндеу жұмыстары </a:t>
            </a:r>
          </a:p>
          <a:p>
            <a:pPr algn="ctr"/>
            <a:r>
              <a:rPr lang="kk-KZ" sz="1600" b="1" dirty="0">
                <a:latin typeface="Times New Roman" panose="02020603050405020304" pitchFamily="18" charset="0"/>
                <a:cs typeface="Times New Roman" panose="02020603050405020304" pitchFamily="18" charset="0"/>
              </a:rPr>
              <a:t>жүргізілгенге дейін</a:t>
            </a:r>
            <a:endParaRPr lang="ru-RU"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4139952" y="1931640"/>
            <a:ext cx="4355976" cy="369332"/>
          </a:xfrm>
          <a:prstGeom prst="rect">
            <a:avLst/>
          </a:prstGeom>
          <a:noFill/>
        </p:spPr>
        <p:txBody>
          <a:bodyPr wrap="square" rtlCol="0">
            <a:spAutoFit/>
          </a:bodyPr>
          <a:lstStyle/>
          <a:p>
            <a:pPr algn="ctr"/>
            <a:r>
              <a:rPr lang="kk-KZ" dirty="0"/>
              <a:t> </a:t>
            </a:r>
            <a:r>
              <a:rPr lang="kk-KZ" sz="1600" b="1" dirty="0">
                <a:latin typeface="Times New Roman" panose="02020603050405020304" pitchFamily="18" charset="0"/>
                <a:cs typeface="Times New Roman" panose="02020603050405020304" pitchFamily="18" charset="0"/>
              </a:rPr>
              <a:t>Жөндеу жұмыстары жүргізілгеннен кейін</a:t>
            </a:r>
            <a:endParaRPr 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20836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908720"/>
            <a:ext cx="8892480" cy="843132"/>
          </a:xfrm>
        </p:spPr>
        <p:txBody>
          <a:bodyPr>
            <a:normAutofit/>
          </a:bodyPr>
          <a:lstStyle/>
          <a:p>
            <a:r>
              <a:rPr lang="kk-KZ" sz="2200" b="1" dirty="0">
                <a:solidFill>
                  <a:srgbClr val="002060"/>
                </a:solidFill>
                <a:latin typeface="Times New Roman" pitchFamily="18" charset="0"/>
                <a:cs typeface="Times New Roman" pitchFamily="18" charset="0"/>
              </a:rPr>
              <a:t>№8 оқу ғимаратының алдыңғы қасбеті мен ішкі бөлмелерге ағымдағы жөндеу жұмыстары (3 600 000 тг.) жүргізілді</a:t>
            </a:r>
            <a:endParaRPr lang="ru-RU" sz="2200" b="1" dirty="0">
              <a:solidFill>
                <a:srgbClr val="002060"/>
              </a:solidFill>
              <a:latin typeface="Times New Roman" pitchFamily="18" charset="0"/>
              <a:cs typeface="Times New Roman" pitchFamily="18" charset="0"/>
            </a:endParaRPr>
          </a:p>
        </p:txBody>
      </p:sp>
      <p:pic>
        <p:nvPicPr>
          <p:cNvPr id="4098" name="Picture 2" descr="D:\27,11,2019\КАЛЫБАЕВ\ФОТО РЕМОНТ 09,09,2022\12,09,22\8 корпус\IMG_23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4284240"/>
            <a:ext cx="2994223" cy="2520280"/>
          </a:xfrm>
          <a:prstGeom prst="rect">
            <a:avLst/>
          </a:prstGeom>
          <a:noFill/>
          <a:extLst>
            <a:ext uri="{909E8E84-426E-40DD-AFC4-6F175D3DCCD1}">
              <a14:hiddenFill xmlns:a14="http://schemas.microsoft.com/office/drawing/2010/main">
                <a:solidFill>
                  <a:srgbClr val="FFFFFF"/>
                </a:solidFill>
              </a14:hiddenFill>
            </a:ext>
          </a:extLst>
        </p:spPr>
      </p:pic>
      <p:pic>
        <p:nvPicPr>
          <p:cNvPr id="6" name="Объект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11760" y="1711025"/>
            <a:ext cx="2994223" cy="2534682"/>
          </a:xfrm>
        </p:spPr>
      </p:pic>
      <p:sp>
        <p:nvSpPr>
          <p:cNvPr id="7" name="TextBox 6"/>
          <p:cNvSpPr txBox="1"/>
          <p:nvPr/>
        </p:nvSpPr>
        <p:spPr>
          <a:xfrm>
            <a:off x="179512" y="2003356"/>
            <a:ext cx="2232248" cy="1323439"/>
          </a:xfrm>
          <a:prstGeom prst="rect">
            <a:avLst/>
          </a:prstGeom>
          <a:noFill/>
        </p:spPr>
        <p:txBody>
          <a:bodyPr wrap="square" rtlCol="0">
            <a:spAutoFit/>
          </a:bodyPr>
          <a:lstStyle/>
          <a:p>
            <a:pPr algn="ctr"/>
            <a:r>
              <a:rPr lang="kk-KZ" sz="2000" dirty="0"/>
              <a:t> </a:t>
            </a:r>
            <a:r>
              <a:rPr lang="kk-KZ" sz="2000" b="1" dirty="0">
                <a:latin typeface="Times New Roman" panose="02020603050405020304" pitchFamily="18" charset="0"/>
                <a:cs typeface="Times New Roman" panose="02020603050405020304" pitchFamily="18" charset="0"/>
              </a:rPr>
              <a:t>Жөндеу жұмыстары жүргізілгенге дейін</a:t>
            </a:r>
            <a:endParaRPr lang="ru-RU" sz="20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5496" y="4739660"/>
            <a:ext cx="2376264" cy="1323439"/>
          </a:xfrm>
          <a:prstGeom prst="rect">
            <a:avLst/>
          </a:prstGeom>
          <a:noFill/>
        </p:spPr>
        <p:txBody>
          <a:bodyPr wrap="square" rtlCol="0">
            <a:spAutoFit/>
          </a:bodyPr>
          <a:lstStyle/>
          <a:p>
            <a:pPr algn="ctr"/>
            <a:r>
              <a:rPr lang="kk-KZ" dirty="0"/>
              <a:t> </a:t>
            </a:r>
            <a:r>
              <a:rPr lang="kk-KZ" sz="2000" b="1" dirty="0">
                <a:latin typeface="Times New Roman" panose="02020603050405020304" pitchFamily="18" charset="0"/>
                <a:cs typeface="Times New Roman" panose="02020603050405020304" pitchFamily="18" charset="0"/>
              </a:rPr>
              <a:t>Жөндеу жұмыстары жүргізілгеннен кейін</a:t>
            </a:r>
            <a:endParaRPr lang="ru-RU" sz="2400" b="1" dirty="0">
              <a:latin typeface="Times New Roman" panose="02020603050405020304" pitchFamily="18" charset="0"/>
              <a:cs typeface="Times New Roman" panose="02020603050405020304" pitchFamily="18" charset="0"/>
            </a:endParaRPr>
          </a:p>
        </p:txBody>
      </p:sp>
      <p:pic>
        <p:nvPicPr>
          <p:cNvPr id="9" name="Picture 3" descr="D:\27,11,2019\КАЛЫБАЕВ\ФОТО РЕМОНТ 09,09,2022\12,09,22\8 корпус\IMG_239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6660" y="4293096"/>
            <a:ext cx="2839796" cy="2518300"/>
          </a:xfrm>
          <a:prstGeom prst="rect">
            <a:avLst/>
          </a:prstGeom>
          <a:noFill/>
          <a:extLst>
            <a:ext uri="{909E8E84-426E-40DD-AFC4-6F175D3DCCD1}">
              <a14:hiddenFill xmlns:a14="http://schemas.microsoft.com/office/drawing/2010/main">
                <a:solidFill>
                  <a:srgbClr val="FFFFFF"/>
                </a:solidFill>
              </a14:hiddenFill>
            </a:ext>
          </a:extLst>
        </p:spPr>
      </p:pic>
      <p:pic>
        <p:nvPicPr>
          <p:cNvPr id="10" name="Объект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9927" y="1712840"/>
            <a:ext cx="2836529" cy="2527072"/>
          </a:xfrm>
          <a:prstGeom prst="rect">
            <a:avLst/>
          </a:prstGeom>
        </p:spPr>
      </p:pic>
      <p:cxnSp>
        <p:nvCxnSpPr>
          <p:cNvPr id="11" name="Прямая соединительная линия 10"/>
          <p:cNvCxnSpPr/>
          <p:nvPr/>
        </p:nvCxnSpPr>
        <p:spPr>
          <a:xfrm flipH="1">
            <a:off x="299464" y="4257000"/>
            <a:ext cx="8496944"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0429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124744"/>
            <a:ext cx="8640960" cy="720080"/>
          </a:xfrm>
        </p:spPr>
        <p:txBody>
          <a:bodyPr>
            <a:normAutofit fontScale="90000"/>
          </a:bodyPr>
          <a:lstStyle/>
          <a:p>
            <a:r>
              <a:rPr lang="kk-KZ" sz="2200" b="1" dirty="0">
                <a:solidFill>
                  <a:srgbClr val="002060"/>
                </a:solidFill>
                <a:latin typeface="Times New Roman" pitchFamily="18" charset="0"/>
                <a:ea typeface="Calibri"/>
                <a:cs typeface="Times New Roman" pitchFamily="18" charset="0"/>
              </a:rPr>
              <a:t>Клиника-диагностикалық орталығы ғимаратының алдында орналасқан «Дәрігерлер аллеясына» ағымдағы жөндеу жұмыстары </a:t>
            </a:r>
            <a:br>
              <a:rPr lang="kk-KZ" sz="2200" b="1" dirty="0">
                <a:solidFill>
                  <a:srgbClr val="002060"/>
                </a:solidFill>
                <a:latin typeface="Times New Roman" pitchFamily="18" charset="0"/>
                <a:ea typeface="Calibri"/>
                <a:cs typeface="Times New Roman" pitchFamily="18" charset="0"/>
              </a:rPr>
            </a:br>
            <a:r>
              <a:rPr lang="kk-KZ" sz="2200" b="1" dirty="0">
                <a:solidFill>
                  <a:srgbClr val="002060"/>
                </a:solidFill>
                <a:latin typeface="Times New Roman" pitchFamily="18" charset="0"/>
                <a:ea typeface="Calibri"/>
                <a:cs typeface="Times New Roman" pitchFamily="18" charset="0"/>
              </a:rPr>
              <a:t>(2 500 000 тг.) толығымен орындалды</a:t>
            </a:r>
            <a:endParaRPr lang="ru-RU" b="1" dirty="0">
              <a:solidFill>
                <a:srgbClr val="002060"/>
              </a:solidFill>
            </a:endParaRPr>
          </a:p>
        </p:txBody>
      </p:sp>
      <p:pic>
        <p:nvPicPr>
          <p:cNvPr id="4" name="Picture 3" descr="D:\27,11,2019\КАЛЫБАЕВ\ФОТО РЕМОНТ\аллея доктор\WhatsApp Image 2022-06-14 at 16.47.25.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708920"/>
            <a:ext cx="4176464" cy="38164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27,11,2019\КАЛЫБАЕВ\ФОТО РЕМОНТ\аллея доктор\WhatsApp Image 2022-06-14 at 16.47.29 (1).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708920"/>
            <a:ext cx="4392488" cy="38164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7504" y="2031231"/>
            <a:ext cx="4248472" cy="461665"/>
          </a:xfrm>
          <a:prstGeom prst="rect">
            <a:avLst/>
          </a:prstGeom>
          <a:noFill/>
        </p:spPr>
        <p:txBody>
          <a:bodyPr wrap="square" rtlCol="0">
            <a:spAutoFit/>
          </a:bodyPr>
          <a:lstStyle/>
          <a:p>
            <a:pPr algn="ctr"/>
            <a:r>
              <a:rPr lang="kk-KZ" sz="2400" dirty="0"/>
              <a:t> </a:t>
            </a:r>
            <a:r>
              <a:rPr lang="kk-KZ" sz="1600" b="1" dirty="0">
                <a:latin typeface="Times New Roman" panose="02020603050405020304" pitchFamily="18" charset="0"/>
                <a:cs typeface="Times New Roman" panose="02020603050405020304" pitchFamily="18" charset="0"/>
              </a:rPr>
              <a:t>Жөндеу жұмыстары жүргізілгенге дейін</a:t>
            </a:r>
            <a:endParaRPr lang="ru-RU"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536504" y="2103239"/>
            <a:ext cx="4355976" cy="369332"/>
          </a:xfrm>
          <a:prstGeom prst="rect">
            <a:avLst/>
          </a:prstGeom>
          <a:noFill/>
        </p:spPr>
        <p:txBody>
          <a:bodyPr wrap="square" rtlCol="0">
            <a:spAutoFit/>
          </a:bodyPr>
          <a:lstStyle/>
          <a:p>
            <a:pPr algn="ctr"/>
            <a:r>
              <a:rPr lang="kk-KZ" dirty="0"/>
              <a:t> </a:t>
            </a:r>
            <a:r>
              <a:rPr lang="kk-KZ" sz="1600" b="1" dirty="0">
                <a:latin typeface="Times New Roman" panose="02020603050405020304" pitchFamily="18" charset="0"/>
                <a:cs typeface="Times New Roman" panose="02020603050405020304" pitchFamily="18" charset="0"/>
              </a:rPr>
              <a:t>Жөндеу жұмыстары жүргізілгеннен кейін</a:t>
            </a:r>
            <a:endParaRPr 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3309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27,11,2019\КАЛЫБАЕВ\фото2022\1 общага 09,2022\WhatsApp Image 2022-09-22 at 14.36.50.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3212976"/>
            <a:ext cx="4104456" cy="352839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27,11,2019\КАЛЫБАЕВ\фото2022\1 общага 09,2022\WhatsApp Image 2022-09-22 at 14.31.05.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3212976"/>
            <a:ext cx="4176464" cy="3528392"/>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395536" y="908720"/>
            <a:ext cx="8424936" cy="1870512"/>
          </a:xfrm>
          <a:prstGeom prst="rect">
            <a:avLst/>
          </a:prstGeom>
        </p:spPr>
        <p:txBody>
          <a:bodyPr wrap="square">
            <a:spAutoFit/>
          </a:bodyPr>
          <a:lstStyle/>
          <a:p>
            <a:pPr lvl="0" algn="ctr">
              <a:lnSpc>
                <a:spcPct val="107000"/>
              </a:lnSpc>
              <a:spcBef>
                <a:spcPts val="0"/>
              </a:spcBef>
            </a:pPr>
            <a:r>
              <a:rPr lang="kk-KZ" dirty="0">
                <a:solidFill>
                  <a:prstClr val="black"/>
                </a:solidFill>
                <a:latin typeface="Times New Roman" pitchFamily="18" charset="0"/>
                <a:cs typeface="Times New Roman" pitchFamily="18" charset="0"/>
              </a:rPr>
              <a:t>№1 ерлер жатақханасы ғимаратына (барлық бөлмелерді әрлеу-сырлау, барлық душ, әжетхана бөлмелеріндегі еден, қабырға кафельдерін ауыстыру, су және кәріздік құбырларды ауыстыру, барлық бөлмелердегі еден төсеніштерін, ағаш есіктерін ауыстыру және жылу жүйесіндегі құбырларды ПВХ темір трубаға ауыстыру мен жылу радиаторларын жуып, тазалап қайта орнату т.б.) ағымдағы жөндеу жұмыстары (231 505 285 тг.) жүрзіліп, аяқталуда.</a:t>
            </a:r>
          </a:p>
        </p:txBody>
      </p:sp>
      <p:sp>
        <p:nvSpPr>
          <p:cNvPr id="9" name="TextBox 8"/>
          <p:cNvSpPr txBox="1"/>
          <p:nvPr/>
        </p:nvSpPr>
        <p:spPr>
          <a:xfrm>
            <a:off x="179512" y="2679303"/>
            <a:ext cx="4248472" cy="461665"/>
          </a:xfrm>
          <a:prstGeom prst="rect">
            <a:avLst/>
          </a:prstGeom>
          <a:noFill/>
        </p:spPr>
        <p:txBody>
          <a:bodyPr wrap="square" rtlCol="0">
            <a:spAutoFit/>
          </a:bodyPr>
          <a:lstStyle/>
          <a:p>
            <a:pPr algn="ctr"/>
            <a:r>
              <a:rPr lang="kk-KZ" sz="2400" dirty="0"/>
              <a:t> </a:t>
            </a:r>
            <a:r>
              <a:rPr lang="kk-KZ" sz="1600" b="1" dirty="0">
                <a:latin typeface="Times New Roman" panose="02020603050405020304" pitchFamily="18" charset="0"/>
                <a:cs typeface="Times New Roman" panose="02020603050405020304" pitchFamily="18" charset="0"/>
              </a:rPr>
              <a:t>Жөндеу жұмыстары жүргізілгенге дейін</a:t>
            </a:r>
            <a:endParaRPr lang="ru-RU"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4608512" y="2751311"/>
            <a:ext cx="4355976" cy="369332"/>
          </a:xfrm>
          <a:prstGeom prst="rect">
            <a:avLst/>
          </a:prstGeom>
          <a:noFill/>
        </p:spPr>
        <p:txBody>
          <a:bodyPr wrap="square" rtlCol="0">
            <a:spAutoFit/>
          </a:bodyPr>
          <a:lstStyle/>
          <a:p>
            <a:pPr algn="ctr"/>
            <a:r>
              <a:rPr lang="kk-KZ" dirty="0"/>
              <a:t> </a:t>
            </a:r>
            <a:r>
              <a:rPr lang="kk-KZ" sz="1600" b="1" dirty="0">
                <a:latin typeface="Times New Roman" panose="02020603050405020304" pitchFamily="18" charset="0"/>
                <a:cs typeface="Times New Roman" panose="02020603050405020304" pitchFamily="18" charset="0"/>
              </a:rPr>
              <a:t>Жөндеу жұмыстары жүргізілгеннен кейін</a:t>
            </a:r>
            <a:endParaRPr 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4565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27,11,2019\КАЛЫБАЕВ\фото2022\1 общага 09,2022\WhatsApp Image 2022-09-22 at 14.36.55.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6436" y="1484784"/>
            <a:ext cx="3497532" cy="23762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79512" y="908720"/>
            <a:ext cx="4248472" cy="461665"/>
          </a:xfrm>
          <a:prstGeom prst="rect">
            <a:avLst/>
          </a:prstGeom>
          <a:noFill/>
        </p:spPr>
        <p:txBody>
          <a:bodyPr wrap="square" rtlCol="0">
            <a:spAutoFit/>
          </a:bodyPr>
          <a:lstStyle/>
          <a:p>
            <a:pPr algn="ctr"/>
            <a:r>
              <a:rPr lang="kk-KZ" sz="2400" dirty="0"/>
              <a:t> </a:t>
            </a:r>
            <a:r>
              <a:rPr lang="kk-KZ" sz="1600" b="1" dirty="0">
                <a:latin typeface="Times New Roman" panose="02020603050405020304" pitchFamily="18" charset="0"/>
                <a:cs typeface="Times New Roman" panose="02020603050405020304" pitchFamily="18" charset="0"/>
              </a:rPr>
              <a:t>Жөндеу жұмыстары жүргізілгенге дейін</a:t>
            </a:r>
            <a:endParaRPr lang="ru-RU"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608512" y="980728"/>
            <a:ext cx="4355976" cy="369332"/>
          </a:xfrm>
          <a:prstGeom prst="rect">
            <a:avLst/>
          </a:prstGeom>
          <a:noFill/>
        </p:spPr>
        <p:txBody>
          <a:bodyPr wrap="square" rtlCol="0">
            <a:spAutoFit/>
          </a:bodyPr>
          <a:lstStyle/>
          <a:p>
            <a:pPr algn="ctr"/>
            <a:r>
              <a:rPr lang="kk-KZ" dirty="0"/>
              <a:t> </a:t>
            </a:r>
            <a:r>
              <a:rPr lang="kk-KZ" sz="1600" b="1" dirty="0">
                <a:latin typeface="Times New Roman" panose="02020603050405020304" pitchFamily="18" charset="0"/>
                <a:cs typeface="Times New Roman" panose="02020603050405020304" pitchFamily="18" charset="0"/>
              </a:rPr>
              <a:t>Жөндеу жұмыстары жүргізілгеннен кейін</a:t>
            </a:r>
            <a:endParaRPr lang="ru-RU" sz="2400" b="1" dirty="0">
              <a:latin typeface="Times New Roman" panose="02020603050405020304" pitchFamily="18" charset="0"/>
              <a:cs typeface="Times New Roman" panose="02020603050405020304" pitchFamily="18" charset="0"/>
            </a:endParaRPr>
          </a:p>
        </p:txBody>
      </p:sp>
      <p:pic>
        <p:nvPicPr>
          <p:cNvPr id="10" name="Picture 2" descr="D:\27,11,2019\КАЛЫБАЕВ\фото2022\1 общага 09,2022\WhatsApp Image 2022-09-22 at 14.36.53.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4149081"/>
            <a:ext cx="3528392" cy="24482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27,11,2019\КАЛЫБАЕВ\фото2022\1 общага 09,2022\WhatsApp Image 2022-09-22 at 14.31.10 (1).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6568" y="4149080"/>
            <a:ext cx="3595898" cy="244827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D:\27,11,2019\КАЛЫБАЕВ\фото2022\1 общага 09,2022\WhatsApp Image 2022-09-22 at 14.31.10.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6568" y="1520788"/>
            <a:ext cx="3595898" cy="2340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398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052736"/>
            <a:ext cx="8784976" cy="1084982"/>
          </a:xfrm>
        </p:spPr>
        <p:txBody>
          <a:bodyPr>
            <a:normAutofit fontScale="90000"/>
          </a:bodyPr>
          <a:lstStyle/>
          <a:p>
            <a:r>
              <a:rPr lang="kk-KZ" sz="2200" b="1" dirty="0">
                <a:solidFill>
                  <a:srgbClr val="002060"/>
                </a:solidFill>
                <a:latin typeface="Times New Roman" pitchFamily="18" charset="0"/>
                <a:cs typeface="Times New Roman" pitchFamily="18" charset="0"/>
              </a:rPr>
              <a:t>№2 қыздар жатақханасы ғимаратына (бөлмелер мен дәліздердің қажетті жерлерін әрлеу-сырлау, қажетті душ бөлмелерінің жарамсыз паддондарын ауыстыру, қажетті бөлмелердің еденіндегі линолеумдарды ауыстыру) ағымдағы жөндеу жұмыстары (6 800 000 тг.) толығымен орындалды</a:t>
            </a:r>
            <a:endParaRPr lang="ru-RU" sz="2200" b="1" dirty="0">
              <a:solidFill>
                <a:srgbClr val="002060"/>
              </a:solidFill>
            </a:endParaRPr>
          </a:p>
        </p:txBody>
      </p:sp>
      <p:pic>
        <p:nvPicPr>
          <p:cNvPr id="6146" name="Picture 2" descr="D:\27,11,2019\КАЛЫБАЕВ\ФОТО РЕМОНТ 09,09,2022\12,09,22\2 общага\WhatsApp Image 2022-09-13 at 16.13.29.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2799545"/>
            <a:ext cx="4248472" cy="39604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User\Desktop\Есен Раймкулович\ФОТО\2 қыздар жатақханасы\photo_5368489991224803923_y.jf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799544"/>
            <a:ext cx="4176464" cy="396044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9512" y="2348880"/>
            <a:ext cx="4248472" cy="461665"/>
          </a:xfrm>
          <a:prstGeom prst="rect">
            <a:avLst/>
          </a:prstGeom>
          <a:noFill/>
        </p:spPr>
        <p:txBody>
          <a:bodyPr wrap="square" rtlCol="0">
            <a:spAutoFit/>
          </a:bodyPr>
          <a:lstStyle/>
          <a:p>
            <a:pPr algn="ctr"/>
            <a:r>
              <a:rPr lang="kk-KZ" sz="2400" dirty="0"/>
              <a:t> </a:t>
            </a:r>
            <a:r>
              <a:rPr lang="kk-KZ" sz="1600" b="1" dirty="0">
                <a:latin typeface="Times New Roman" panose="02020603050405020304" pitchFamily="18" charset="0"/>
                <a:cs typeface="Times New Roman" panose="02020603050405020304" pitchFamily="18" charset="0"/>
              </a:rPr>
              <a:t>Жөндеу жұмыстары жүргізілгенге дейін</a:t>
            </a:r>
            <a:endParaRPr lang="ru-RU"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608512" y="2420888"/>
            <a:ext cx="4355976" cy="369332"/>
          </a:xfrm>
          <a:prstGeom prst="rect">
            <a:avLst/>
          </a:prstGeom>
          <a:noFill/>
        </p:spPr>
        <p:txBody>
          <a:bodyPr wrap="square" rtlCol="0">
            <a:spAutoFit/>
          </a:bodyPr>
          <a:lstStyle/>
          <a:p>
            <a:pPr algn="ctr"/>
            <a:r>
              <a:rPr lang="kk-KZ" dirty="0"/>
              <a:t> </a:t>
            </a:r>
            <a:r>
              <a:rPr lang="kk-KZ" sz="1600" b="1" dirty="0">
                <a:latin typeface="Times New Roman" panose="02020603050405020304" pitchFamily="18" charset="0"/>
                <a:cs typeface="Times New Roman" panose="02020603050405020304" pitchFamily="18" charset="0"/>
              </a:rPr>
              <a:t>Жөндеу жұмыстары жүргізілгеннен кейін</a:t>
            </a:r>
            <a:endParaRPr 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58040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995300"/>
            <a:ext cx="8229600" cy="1425588"/>
          </a:xfrm>
        </p:spPr>
        <p:txBody>
          <a:bodyPr>
            <a:noAutofit/>
          </a:bodyPr>
          <a:lstStyle/>
          <a:p>
            <a:r>
              <a:rPr lang="kk-KZ" sz="2200" b="1" dirty="0">
                <a:solidFill>
                  <a:srgbClr val="002060"/>
                </a:solidFill>
                <a:latin typeface="Times New Roman" pitchFamily="18" charset="0"/>
                <a:cs typeface="Times New Roman" pitchFamily="18" charset="0"/>
              </a:rPr>
              <a:t>№3 жатақхана ғимаратындағы әр қабаттардағы әжетханалар, жуынатын және ас дайындайтын бөлмелерге, сондай-ақ су және кәріз жүйелерін ауыстыру бойынша ағымдағы жөндеу жұмыстары (38 528 000 тг.) жүргізілді.</a:t>
            </a:r>
            <a:endParaRPr lang="ru-RU" sz="2200" b="1" dirty="0">
              <a:solidFill>
                <a:srgbClr val="002060"/>
              </a:solidFill>
              <a:latin typeface="Times New Roman" pitchFamily="18" charset="0"/>
              <a:cs typeface="Times New Roman" pitchFamily="18" charset="0"/>
            </a:endParaRPr>
          </a:p>
        </p:txBody>
      </p:sp>
      <p:sp>
        <p:nvSpPr>
          <p:cNvPr id="4" name="TextBox 3"/>
          <p:cNvSpPr txBox="1"/>
          <p:nvPr/>
        </p:nvSpPr>
        <p:spPr>
          <a:xfrm>
            <a:off x="539552" y="1628800"/>
            <a:ext cx="237566" cy="369332"/>
          </a:xfrm>
          <a:prstGeom prst="rect">
            <a:avLst/>
          </a:prstGeom>
          <a:noFill/>
        </p:spPr>
        <p:txBody>
          <a:bodyPr wrap="none" rtlCol="0">
            <a:spAutoFit/>
          </a:bodyPr>
          <a:lstStyle/>
          <a:p>
            <a:r>
              <a:rPr lang="kk-KZ" dirty="0"/>
              <a:t> </a:t>
            </a:r>
            <a:endParaRPr lang="ru-RU" dirty="0"/>
          </a:p>
        </p:txBody>
      </p:sp>
      <p:sp>
        <p:nvSpPr>
          <p:cNvPr id="5" name="TextBox 4"/>
          <p:cNvSpPr txBox="1"/>
          <p:nvPr/>
        </p:nvSpPr>
        <p:spPr>
          <a:xfrm>
            <a:off x="7884368" y="1844824"/>
            <a:ext cx="616779" cy="369332"/>
          </a:xfrm>
          <a:prstGeom prst="rect">
            <a:avLst/>
          </a:prstGeom>
          <a:noFill/>
        </p:spPr>
        <p:txBody>
          <a:bodyPr wrap="square" rtlCol="0">
            <a:spAutoFit/>
          </a:bodyPr>
          <a:lstStyle/>
          <a:p>
            <a:endParaRPr lang="ru-RU" dirty="0"/>
          </a:p>
        </p:txBody>
      </p:sp>
      <p:pic>
        <p:nvPicPr>
          <p:cNvPr id="8" name="Picture 3" descr="D:\27,11,2019\КАЛЫБАЕВ\ФОТО РЕМОНТ 09,09,2022\12,09,22\3 общага\IMG_24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2708920"/>
            <a:ext cx="3816424" cy="38164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27,11,2019\КАЛЫБАЕВ\ФОТО РЕМОНТ 09,09,2022\12,09,22\3 общага\IMG_24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2708920"/>
            <a:ext cx="4104456" cy="381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5364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D:\27,11,2019\КАЛЫБАЕВ\ФОТО РЕМОНТ 09,09,2022\12,09,22\3 общага\IMG_24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3861048"/>
            <a:ext cx="3240360" cy="2942818"/>
          </a:xfrm>
          <a:prstGeom prst="rect">
            <a:avLst/>
          </a:prstGeom>
          <a:noFill/>
          <a:extLst>
            <a:ext uri="{909E8E84-426E-40DD-AFC4-6F175D3DCCD1}">
              <a14:hiddenFill xmlns:a14="http://schemas.microsoft.com/office/drawing/2010/main">
                <a:solidFill>
                  <a:srgbClr val="FFFFFF"/>
                </a:solidFill>
              </a14:hiddenFill>
            </a:ext>
          </a:extLst>
        </p:spPr>
      </p:pic>
      <p:pic>
        <p:nvPicPr>
          <p:cNvPr id="7" name="Объект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11760" y="958452"/>
            <a:ext cx="3240360" cy="2880620"/>
          </a:xfrm>
        </p:spPr>
      </p:pic>
      <p:sp>
        <p:nvSpPr>
          <p:cNvPr id="5" name="TextBox 4"/>
          <p:cNvSpPr txBox="1"/>
          <p:nvPr/>
        </p:nvSpPr>
        <p:spPr>
          <a:xfrm>
            <a:off x="179512" y="1715324"/>
            <a:ext cx="2232248" cy="1323439"/>
          </a:xfrm>
          <a:prstGeom prst="rect">
            <a:avLst/>
          </a:prstGeom>
          <a:noFill/>
        </p:spPr>
        <p:txBody>
          <a:bodyPr wrap="square" rtlCol="0">
            <a:spAutoFit/>
          </a:bodyPr>
          <a:lstStyle/>
          <a:p>
            <a:pPr algn="ctr"/>
            <a:r>
              <a:rPr lang="kk-KZ" sz="2000" dirty="0"/>
              <a:t> </a:t>
            </a:r>
            <a:r>
              <a:rPr lang="kk-KZ" sz="2000" b="1" dirty="0">
                <a:latin typeface="Times New Roman" panose="02020603050405020304" pitchFamily="18" charset="0"/>
                <a:cs typeface="Times New Roman" panose="02020603050405020304" pitchFamily="18" charset="0"/>
              </a:rPr>
              <a:t>Жөндеу жұмыстары жүргізілгенге дейін</a:t>
            </a:r>
            <a:endParaRPr lang="ru-RU" sz="20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5496" y="4451628"/>
            <a:ext cx="2376264" cy="1323439"/>
          </a:xfrm>
          <a:prstGeom prst="rect">
            <a:avLst/>
          </a:prstGeom>
          <a:noFill/>
        </p:spPr>
        <p:txBody>
          <a:bodyPr wrap="square" rtlCol="0">
            <a:spAutoFit/>
          </a:bodyPr>
          <a:lstStyle/>
          <a:p>
            <a:pPr algn="ctr"/>
            <a:r>
              <a:rPr lang="kk-KZ" dirty="0"/>
              <a:t> </a:t>
            </a:r>
            <a:r>
              <a:rPr lang="kk-KZ" sz="2000" b="1" dirty="0">
                <a:latin typeface="Times New Roman" panose="02020603050405020304" pitchFamily="18" charset="0"/>
                <a:cs typeface="Times New Roman" panose="02020603050405020304" pitchFamily="18" charset="0"/>
              </a:rPr>
              <a:t>Жөндеу жұмыстары жүргізілгеннен кейін</a:t>
            </a:r>
            <a:endParaRPr lang="ru-RU" sz="2000" b="1" dirty="0">
              <a:latin typeface="Times New Roman" panose="02020603050405020304" pitchFamily="18" charset="0"/>
              <a:cs typeface="Times New Roman" panose="02020603050405020304" pitchFamily="18" charset="0"/>
            </a:endParaRPr>
          </a:p>
        </p:txBody>
      </p:sp>
      <p:pic>
        <p:nvPicPr>
          <p:cNvPr id="9" name="Объект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8144" y="987425"/>
            <a:ext cx="3096344" cy="2837649"/>
          </a:xfrm>
          <a:prstGeom prst="rect">
            <a:avLst/>
          </a:prstGeom>
        </p:spPr>
      </p:pic>
      <p:pic>
        <p:nvPicPr>
          <p:cNvPr id="10" name="Picture 3" descr="D:\27,11,2019\КАЛЫБАЕВ\ФОТО РЕМОНТ 09,09,2022\12,09,22\3 общага\IMG_242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76364" y="3861048"/>
            <a:ext cx="3087042" cy="295317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Прямая соединительная линия 10"/>
          <p:cNvCxnSpPr/>
          <p:nvPr/>
        </p:nvCxnSpPr>
        <p:spPr>
          <a:xfrm flipH="1">
            <a:off x="299464" y="3849016"/>
            <a:ext cx="8496944"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15870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980728"/>
            <a:ext cx="8784976" cy="648072"/>
          </a:xfrm>
        </p:spPr>
        <p:txBody>
          <a:bodyPr>
            <a:normAutofit fontScale="90000"/>
          </a:bodyPr>
          <a:lstStyle/>
          <a:p>
            <a:r>
              <a:rPr lang="kk-KZ" sz="2700" b="1" dirty="0">
                <a:solidFill>
                  <a:prstClr val="black"/>
                </a:solidFill>
                <a:latin typeface="Times New Roman" pitchFamily="18" charset="0"/>
                <a:cs typeface="Times New Roman" pitchFamily="18" charset="0"/>
              </a:rPr>
              <a:t>«Самал» жанұялық жатақханасының 12 пәтеріне толықтай ағымдағы жөндеу жұмыстары (22 000 000 тг.) жүргізілді.</a:t>
            </a:r>
            <a:endParaRPr lang="ru-RU" sz="2200" b="1" dirty="0">
              <a:latin typeface="Times New Roman" pitchFamily="18" charset="0"/>
              <a:cs typeface="Times New Roman" pitchFamily="18" charset="0"/>
            </a:endParaRPr>
          </a:p>
        </p:txBody>
      </p:sp>
      <p:pic>
        <p:nvPicPr>
          <p:cNvPr id="6147" name="Picture 3" descr="D:\27,11,2019\КАЛЫБАЕВ\ФОТО РЕМОНТ 09,09,2022\12,09,22\самал\IMG_247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4365104"/>
            <a:ext cx="3096344" cy="24482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27,11,2019\КАЛЫБАЕВ\ФОТО РЕМОНТ 09,09,2022\12,09,22\самал до\WhatsApp Image 2022-09-13 at 15.08.38.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1700807"/>
            <a:ext cx="3096344" cy="25842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7504" y="2003356"/>
            <a:ext cx="2232248" cy="1323439"/>
          </a:xfrm>
          <a:prstGeom prst="rect">
            <a:avLst/>
          </a:prstGeom>
          <a:noFill/>
        </p:spPr>
        <p:txBody>
          <a:bodyPr wrap="square" rtlCol="0">
            <a:spAutoFit/>
          </a:bodyPr>
          <a:lstStyle/>
          <a:p>
            <a:pPr algn="ctr"/>
            <a:r>
              <a:rPr lang="kk-KZ" sz="2000" dirty="0"/>
              <a:t> </a:t>
            </a:r>
            <a:r>
              <a:rPr lang="kk-KZ" sz="2000" b="1" dirty="0">
                <a:latin typeface="Times New Roman" panose="02020603050405020304" pitchFamily="18" charset="0"/>
                <a:cs typeface="Times New Roman" panose="02020603050405020304" pitchFamily="18" charset="0"/>
              </a:rPr>
              <a:t>Жөндеу жұмыстары жүргізілгенге дейін</a:t>
            </a:r>
            <a:endParaRPr lang="ru-RU"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6512" y="4739660"/>
            <a:ext cx="2376264" cy="1323439"/>
          </a:xfrm>
          <a:prstGeom prst="rect">
            <a:avLst/>
          </a:prstGeom>
          <a:noFill/>
        </p:spPr>
        <p:txBody>
          <a:bodyPr wrap="square" rtlCol="0">
            <a:spAutoFit/>
          </a:bodyPr>
          <a:lstStyle/>
          <a:p>
            <a:pPr algn="ctr"/>
            <a:r>
              <a:rPr lang="kk-KZ" sz="2000" dirty="0"/>
              <a:t> </a:t>
            </a:r>
            <a:r>
              <a:rPr lang="kk-KZ" sz="2000" b="1" dirty="0">
                <a:latin typeface="Times New Roman" panose="02020603050405020304" pitchFamily="18" charset="0"/>
                <a:cs typeface="Times New Roman" panose="02020603050405020304" pitchFamily="18" charset="0"/>
              </a:rPr>
              <a:t>Жөндеу жұмыстары жүргізілгеннен кейін</a:t>
            </a:r>
            <a:endParaRPr lang="ru-RU" sz="2000" b="1" dirty="0">
              <a:latin typeface="Times New Roman" panose="02020603050405020304" pitchFamily="18" charset="0"/>
              <a:cs typeface="Times New Roman" panose="02020603050405020304" pitchFamily="18" charset="0"/>
            </a:endParaRPr>
          </a:p>
        </p:txBody>
      </p:sp>
      <p:pic>
        <p:nvPicPr>
          <p:cNvPr id="9" name="Picture 3" descr="D:\27,11,2019\КАЛЫБАЕВ\ФОТО РЕМОНТ 09,09,2022\12,09,22\самал\IMG_246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8234" y="4365103"/>
            <a:ext cx="2932238" cy="2410127"/>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0" name="Picture 2" descr="D:\27,11,2019\КАЛЫБАЕВ\ФОТО РЕМОНТ 09,09,2022\12,09,22\самал до\WhatsApp Image 2022-09-13 at 15.08.46 (1).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8144" y="1700807"/>
            <a:ext cx="2952328" cy="258428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Прямая соединительная линия 5"/>
          <p:cNvCxnSpPr/>
          <p:nvPr/>
        </p:nvCxnSpPr>
        <p:spPr>
          <a:xfrm flipH="1">
            <a:off x="323528" y="4317160"/>
            <a:ext cx="8496944"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46045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980728"/>
            <a:ext cx="8435280" cy="1281390"/>
          </a:xfrm>
        </p:spPr>
        <p:txBody>
          <a:bodyPr>
            <a:noAutofit/>
          </a:bodyPr>
          <a:lstStyle/>
          <a:p>
            <a:pPr marL="342900" lvl="0" indent="-342900">
              <a:spcBef>
                <a:spcPct val="20000"/>
              </a:spcBef>
              <a:defRPr/>
            </a:pPr>
            <a:r>
              <a:rPr lang="kk-KZ" sz="2200" b="1" dirty="0">
                <a:solidFill>
                  <a:srgbClr val="002060"/>
                </a:solidFill>
                <a:latin typeface="Times New Roman" pitchFamily="18" charset="0"/>
                <a:ea typeface="Calibri"/>
                <a:cs typeface="Times New Roman" pitchFamily="18" charset="0"/>
              </a:rPr>
              <a:t>«Яссы» қонақ үйі ғимаратының  3-ші қабатындағы 19 дана қонақ бөлмелері мен санитарлық тораптарына және дәлізіне ағымдағы жөндеу жұмыстары</a:t>
            </a:r>
            <a:r>
              <a:rPr lang="en-US" sz="2200" b="1" dirty="0">
                <a:solidFill>
                  <a:srgbClr val="002060"/>
                </a:solidFill>
                <a:latin typeface="Times New Roman" pitchFamily="18" charset="0"/>
                <a:ea typeface="Calibri"/>
                <a:cs typeface="Times New Roman" pitchFamily="18" charset="0"/>
              </a:rPr>
              <a:t> </a:t>
            </a:r>
            <a:r>
              <a:rPr lang="kk-KZ" sz="2200" b="1" dirty="0">
                <a:solidFill>
                  <a:srgbClr val="002060"/>
                </a:solidFill>
                <a:latin typeface="Times New Roman" pitchFamily="18" charset="0"/>
                <a:ea typeface="Calibri"/>
                <a:cs typeface="Times New Roman" pitchFamily="18" charset="0"/>
              </a:rPr>
              <a:t>(17 200 000 тг) жүргізілді</a:t>
            </a:r>
            <a:endParaRPr lang="ru-RU" sz="2200" b="1" dirty="0">
              <a:solidFill>
                <a:srgbClr val="002060"/>
              </a:solidFill>
              <a:latin typeface="Times New Roman" pitchFamily="18" charset="0"/>
              <a:cs typeface="Times New Roman" pitchFamily="18" charset="0"/>
            </a:endParaRPr>
          </a:p>
        </p:txBody>
      </p:sp>
      <p:sp>
        <p:nvSpPr>
          <p:cNvPr id="3" name="Объект 2"/>
          <p:cNvSpPr>
            <a:spLocks noGrp="1"/>
          </p:cNvSpPr>
          <p:nvPr>
            <p:ph idx="1"/>
          </p:nvPr>
        </p:nvSpPr>
        <p:spPr/>
        <p:txBody>
          <a:bodyPr/>
          <a:lstStyle/>
          <a:p>
            <a:pPr marL="0" indent="0">
              <a:buNone/>
            </a:pPr>
            <a:endParaRPr lang="kk-KZ" dirty="0"/>
          </a:p>
          <a:p>
            <a:pPr marL="0" indent="0">
              <a:buNone/>
            </a:pPr>
            <a:endParaRPr lang="ru-RU" dirty="0"/>
          </a:p>
        </p:txBody>
      </p:sp>
      <p:pic>
        <p:nvPicPr>
          <p:cNvPr id="1026" name="Picture 2" descr="D:\27,11,2019\КАЛЫБАЕВ\ФОТО РЕМОНТ 09,09,2022\12,09,22\яссы\IMG_24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420888"/>
            <a:ext cx="3744416" cy="41764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27,11,2019\КАЛЫБАЕВ\ФОТО РЕМОНТ 09,09,2022\12,09,22\яссы\IMG_24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420888"/>
            <a:ext cx="3744416"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917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Текст 8">
            <a:extLst>
              <a:ext uri="{FF2B5EF4-FFF2-40B4-BE49-F238E27FC236}">
                <a16:creationId xmlns="" xmlns:a16="http://schemas.microsoft.com/office/drawing/2014/main" id="{FBD8DCF4-A1C1-2F69-D125-5E6BA01693CA}"/>
              </a:ext>
            </a:extLst>
          </p:cNvPr>
          <p:cNvSpPr>
            <a:spLocks noGrp="1"/>
          </p:cNvSpPr>
          <p:nvPr>
            <p:ph type="body" sz="half" idx="2"/>
          </p:nvPr>
        </p:nvSpPr>
        <p:spPr>
          <a:xfrm>
            <a:off x="422173" y="1204649"/>
            <a:ext cx="8456033" cy="2136643"/>
          </a:xfrm>
        </p:spPr>
        <p:txBody>
          <a:bodyPr>
            <a:normAutofit/>
          </a:bodyPr>
          <a:lstStyle/>
          <a:p>
            <a:pPr marL="342900" indent="-342900" algn="just">
              <a:buFont typeface="Wingdings" panose="05000000000000000000" pitchFamily="2" charset="2"/>
              <a:buChar char="§"/>
            </a:pPr>
            <a:r>
              <a:rPr lang="kk-KZ" sz="2000" dirty="0">
                <a:latin typeface="Times New Roman" panose="02020603050405020304" pitchFamily="18" charset="0"/>
                <a:cs typeface="Times New Roman" panose="02020603050405020304" pitchFamily="18" charset="0"/>
              </a:rPr>
              <a:t>Университеттің стратегиясындағы </a:t>
            </a:r>
            <a:r>
              <a:rPr lang="ru-RU" sz="2000" dirty="0">
                <a:latin typeface="Times New Roman" panose="02020603050405020304" pitchFamily="18" charset="0"/>
                <a:cs typeface="Times New Roman" panose="02020603050405020304" pitchFamily="18" charset="0"/>
              </a:rPr>
              <a:t>«</a:t>
            </a:r>
            <a:r>
              <a:rPr lang="kk-KZ" sz="2000" dirty="0">
                <a:latin typeface="Times New Roman" panose="02020603050405020304" pitchFamily="18" charset="0"/>
                <a:cs typeface="Times New Roman" panose="02020603050405020304" pitchFamily="18" charset="0"/>
              </a:rPr>
              <a:t>Адалдық пен әділдік» құндылығын академиялық салада іске асыру мақсатында, дипломдық жұмыстар мен жобаларды, диссертациялар мен жазбаша жұмыстарды плагиатқа тексеру жаңа </a:t>
            </a:r>
            <a:r>
              <a:rPr lang="en-US" sz="2000" dirty="0">
                <a:latin typeface="Times New Roman" panose="02020603050405020304" pitchFamily="18" charset="0"/>
                <a:cs typeface="Times New Roman" panose="02020603050405020304" pitchFamily="18" charset="0"/>
              </a:rPr>
              <a:t>Strike plagiarism </a:t>
            </a:r>
            <a:r>
              <a:rPr lang="kk-KZ" sz="2000" dirty="0">
                <a:latin typeface="Times New Roman" panose="02020603050405020304" pitchFamily="18" charset="0"/>
                <a:cs typeface="Times New Roman" panose="02020603050405020304" pitchFamily="18" charset="0"/>
              </a:rPr>
              <a:t>платформасында ұйымдастырылды.</a:t>
            </a:r>
          </a:p>
          <a:p>
            <a:pPr marL="342900" indent="-342900" algn="just">
              <a:buFont typeface="Wingdings" panose="05000000000000000000" pitchFamily="2" charset="2"/>
              <a:buChar char="§"/>
            </a:pPr>
            <a:r>
              <a:rPr lang="kk-KZ" sz="2000" dirty="0">
                <a:latin typeface="Times New Roman" panose="02020603050405020304" pitchFamily="18" charset="0"/>
                <a:cs typeface="Times New Roman" panose="02020603050405020304" pitchFamily="18" charset="0"/>
              </a:rPr>
              <a:t>Жалпы бакалавриат бойынша </a:t>
            </a:r>
            <a:r>
              <a:rPr lang="ru-RU" sz="2000" b="1" dirty="0">
                <a:latin typeface="Times New Roman" panose="02020603050405020304" pitchFamily="18" charset="0"/>
                <a:cs typeface="Times New Roman" panose="02020603050405020304" pitchFamily="18" charset="0"/>
              </a:rPr>
              <a:t>52 </a:t>
            </a:r>
            <a:r>
              <a:rPr lang="kk-KZ" sz="2000" b="1" dirty="0">
                <a:latin typeface="Times New Roman" panose="02020603050405020304" pitchFamily="18" charset="0"/>
                <a:cs typeface="Times New Roman" panose="02020603050405020304" pitchFamily="18" charset="0"/>
              </a:rPr>
              <a:t>студенттің</a:t>
            </a:r>
            <a:r>
              <a:rPr lang="kk-KZ" sz="2000" dirty="0">
                <a:latin typeface="Times New Roman" panose="02020603050405020304" pitchFamily="18" charset="0"/>
                <a:cs typeface="Times New Roman" panose="02020603050405020304" pitchFamily="18" charset="0"/>
              </a:rPr>
              <a:t> жұмыстары плагиатқа байланысты қорғауға жіберілмеді</a:t>
            </a:r>
            <a:r>
              <a:rPr lang="kk-KZ" sz="2000" dirty="0" smtClean="0">
                <a:latin typeface="Times New Roman" panose="02020603050405020304" pitchFamily="18" charset="0"/>
                <a:cs typeface="Times New Roman" panose="02020603050405020304" pitchFamily="18" charset="0"/>
              </a:rPr>
              <a:t>.</a:t>
            </a:r>
            <a:endParaRPr lang="kk-KZ" sz="20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
            </a:pPr>
            <a:endParaRPr lang="x-none" sz="1800" dirty="0">
              <a:latin typeface="Times New Roman" panose="02020603050405020304" pitchFamily="18" charset="0"/>
              <a:cs typeface="Times New Roman" panose="02020603050405020304" pitchFamily="18" charset="0"/>
            </a:endParaRPr>
          </a:p>
        </p:txBody>
      </p:sp>
      <p:pic>
        <p:nvPicPr>
          <p:cNvPr id="10" name="Рисунок 9">
            <a:extLst>
              <a:ext uri="{FF2B5EF4-FFF2-40B4-BE49-F238E27FC236}">
                <a16:creationId xmlns="" xmlns:a16="http://schemas.microsoft.com/office/drawing/2014/main" id="{BFB8FBF1-6B5A-CED0-2942-F51225B8A334}"/>
              </a:ext>
            </a:extLst>
          </p:cNvPr>
          <p:cNvPicPr>
            <a:picLocks noChangeAspect="1"/>
          </p:cNvPicPr>
          <p:nvPr/>
        </p:nvPicPr>
        <p:blipFill rotWithShape="1">
          <a:blip r:embed="rId2">
            <a:extLst>
              <a:ext uri="{28A0092B-C50C-407E-A947-70E740481C1C}">
                <a14:useLocalDpi xmlns:a14="http://schemas.microsoft.com/office/drawing/2010/main" val="0"/>
              </a:ext>
            </a:extLst>
          </a:blip>
          <a:srcRect l="13133" t="8517" r="14830" b="7443"/>
          <a:stretch/>
        </p:blipFill>
        <p:spPr>
          <a:xfrm>
            <a:off x="5009860" y="3510448"/>
            <a:ext cx="3890163" cy="2613609"/>
          </a:xfrm>
          <a:prstGeom prst="rect">
            <a:avLst/>
          </a:prstGeom>
        </p:spPr>
      </p:pic>
      <p:pic>
        <p:nvPicPr>
          <p:cNvPr id="14" name="Рисунок 13">
            <a:extLst>
              <a:ext uri="{FF2B5EF4-FFF2-40B4-BE49-F238E27FC236}">
                <a16:creationId xmlns="" xmlns:a16="http://schemas.microsoft.com/office/drawing/2014/main" id="{543E771A-2EAC-E4ED-174A-38DC9E0D2E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482" y="3510449"/>
            <a:ext cx="4212708" cy="26136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Right"/>
            <a:lightRig rig="threePt" dir="t"/>
          </a:scene3d>
        </p:spPr>
      </p:pic>
    </p:spTree>
    <p:extLst>
      <p:ext uri="{BB962C8B-B14F-4D97-AF65-F5344CB8AC3E}">
        <p14:creationId xmlns:p14="http://schemas.microsoft.com/office/powerpoint/2010/main" val="36440383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91890"/>
            <a:ext cx="8229600" cy="436910"/>
          </a:xfrm>
        </p:spPr>
        <p:txBody>
          <a:bodyPr>
            <a:noAutofit/>
          </a:bodyPr>
          <a:lstStyle/>
          <a:p>
            <a:r>
              <a:rPr lang="kk-KZ" sz="1800" b="1" dirty="0">
                <a:solidFill>
                  <a:srgbClr val="002060"/>
                </a:solidFill>
                <a:latin typeface="Times New Roman" pitchFamily="18" charset="0"/>
                <a:cs typeface="Times New Roman" pitchFamily="18" charset="0"/>
              </a:rPr>
              <a:t>«Яссы» ғалымдар үйі мен Қазыбек би көшесі бойындағы нысандарды газдандыру жұмыстары (42 883 156,7 тг.) толығымен орындалды</a:t>
            </a:r>
            <a:endParaRPr lang="ru-RU" sz="1400" b="1" dirty="0">
              <a:solidFill>
                <a:srgbClr val="002060"/>
              </a:solidFill>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883966"/>
            <a:ext cx="4032449" cy="4499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883965"/>
            <a:ext cx="3960440" cy="4499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62090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656" y="2471192"/>
            <a:ext cx="6264696" cy="4009708"/>
          </a:xfrm>
          <a:prstGeom prst="rect">
            <a:avLst/>
          </a:prstGeom>
        </p:spPr>
      </p:pic>
      <p:sp>
        <p:nvSpPr>
          <p:cNvPr id="7" name="Прямоугольник 6"/>
          <p:cNvSpPr/>
          <p:nvPr/>
        </p:nvSpPr>
        <p:spPr>
          <a:xfrm>
            <a:off x="539552" y="1142984"/>
            <a:ext cx="8136904" cy="1107996"/>
          </a:xfrm>
          <a:prstGeom prst="rect">
            <a:avLst/>
          </a:prstGeom>
        </p:spPr>
        <p:txBody>
          <a:bodyPr wrap="square">
            <a:spAutoFit/>
          </a:bodyPr>
          <a:lstStyle/>
          <a:p>
            <a:pPr algn="ctr"/>
            <a:r>
              <a:rPr lang="kk-KZ" sz="2200" b="1" dirty="0">
                <a:solidFill>
                  <a:srgbClr val="002060"/>
                </a:solidFill>
                <a:latin typeface="Times New Roman"/>
                <a:ea typeface="Calibri"/>
                <a:cs typeface="Times New Roman"/>
              </a:rPr>
              <a:t>Университеттің Қазыбек би көшесіндегі №4, №6 оқу ғимараттары мен №6 жатақханаларын табиғи газ отынына қосу жұмыстары жүргізілді</a:t>
            </a:r>
            <a:endParaRPr lang="ru-RU" sz="2200" b="1" dirty="0">
              <a:solidFill>
                <a:srgbClr val="002060"/>
              </a:solidFill>
            </a:endParaRPr>
          </a:p>
        </p:txBody>
      </p:sp>
    </p:spTree>
    <p:extLst>
      <p:ext uri="{BB962C8B-B14F-4D97-AF65-F5344CB8AC3E}">
        <p14:creationId xmlns:p14="http://schemas.microsoft.com/office/powerpoint/2010/main" val="1326484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27,11,2019\КАЛЫБАЕВ\фото2022\новый котелдар\WhatsApp Image 2022-09-22 at 14.46.49.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7" y="2169269"/>
            <a:ext cx="4032448" cy="230425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27,11,2019\КАЛЫБАЕВ\фото2022\новый котелдар\WhatsApp Image 2022-09-22 at 14.34.58 (1).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169269"/>
            <a:ext cx="4176464" cy="23042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27,11,2019\КАЛЫБАЕВ\фото2022\новый котелдар\WhatsApp Image 2022-09-22 at 14.34.59 (1).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4581128"/>
            <a:ext cx="4032449" cy="21602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27,11,2019\КАЛЫБАЕВ\фото2022\новый котелдар\WhatsApp Image 2022-09-22 at 14.34.58.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4581128"/>
            <a:ext cx="4176464" cy="216024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395536" y="908720"/>
            <a:ext cx="8496944" cy="1200329"/>
          </a:xfrm>
          <a:prstGeom prst="rect">
            <a:avLst/>
          </a:prstGeom>
        </p:spPr>
        <p:txBody>
          <a:bodyPr wrap="square">
            <a:spAutoFit/>
          </a:bodyPr>
          <a:lstStyle/>
          <a:p>
            <a:pPr algn="ctr"/>
            <a:r>
              <a:rPr lang="kk-KZ" dirty="0">
                <a:latin typeface="Times New Roman"/>
                <a:ea typeface="Times New Roman"/>
              </a:rPr>
              <a:t>Университеттің қазандықтарына </a:t>
            </a:r>
            <a:r>
              <a:rPr lang="kk-KZ" b="1" dirty="0">
                <a:latin typeface="Times New Roman"/>
                <a:ea typeface="Times New Roman"/>
              </a:rPr>
              <a:t>жаңадан</a:t>
            </a:r>
            <a:r>
              <a:rPr lang="kk-KZ" dirty="0">
                <a:latin typeface="Times New Roman"/>
                <a:ea typeface="Times New Roman"/>
              </a:rPr>
              <a:t> келген 4 дана қазандық пештерін атап айтқанда: №3 қазандыққа қарасты ректорат қазандығы, Мағжан қалашығы қазандығы, №1,2 жатақхана қазандығы және №2 қазандыққа қарасты №3 жатақхана қазандықтары (35 784 000 тг.) ауыстырылды</a:t>
            </a:r>
            <a:endParaRPr lang="ru-RU" dirty="0"/>
          </a:p>
        </p:txBody>
      </p:sp>
    </p:spTree>
    <p:extLst>
      <p:ext uri="{BB962C8B-B14F-4D97-AF65-F5344CB8AC3E}">
        <p14:creationId xmlns:p14="http://schemas.microsoft.com/office/powerpoint/2010/main" val="22777184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268760"/>
            <a:ext cx="3096344" cy="4968552"/>
          </a:xfrm>
        </p:spPr>
        <p:txBody>
          <a:bodyPr>
            <a:normAutofit fontScale="90000"/>
          </a:bodyPr>
          <a:lstStyle/>
          <a:p>
            <a:r>
              <a:rPr lang="kk-KZ" sz="1900" b="1" dirty="0">
                <a:latin typeface="Times New Roman"/>
                <a:ea typeface="Calibri"/>
              </a:rPr>
              <a:t>Университетімізге қарасты Түркістан қаласы, Тәуке хан даңғылы бойында орналасқан №8 оқу ғимаратының сыртқы жылу жүйесін жаңадан жер үстімен жүргізу және Қазыбек би көшесі бойында орналасқан №6 оқу ғимаратының сыртқы жылу жүйесіндегі жылу оқшаулау қаптамаларын ауыстыру бойынша ағымдағы жөндеу жұмыстары </a:t>
            </a:r>
            <a:br>
              <a:rPr lang="kk-KZ" sz="1900" b="1" dirty="0">
                <a:latin typeface="Times New Roman"/>
                <a:ea typeface="Calibri"/>
              </a:rPr>
            </a:br>
            <a:r>
              <a:rPr lang="kk-KZ" sz="1900" b="1" dirty="0">
                <a:latin typeface="Times New Roman"/>
                <a:ea typeface="Calibri"/>
              </a:rPr>
              <a:t>(7 504 000 тг.) жүргізілді</a:t>
            </a:r>
            <a:endParaRPr lang="ru-RU" sz="1900" b="1" dirty="0"/>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228184" y="1052736"/>
            <a:ext cx="2637269"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7118" y="1052736"/>
            <a:ext cx="2643548" cy="2736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4" y="3901214"/>
            <a:ext cx="2664296" cy="2840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7118" y="3901214"/>
            <a:ext cx="2643548" cy="2840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Прямая соединительная линия 7"/>
          <p:cNvCxnSpPr/>
          <p:nvPr/>
        </p:nvCxnSpPr>
        <p:spPr>
          <a:xfrm flipH="1">
            <a:off x="3327118" y="3836984"/>
            <a:ext cx="5565362"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63210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479922"/>
            <a:ext cx="2808312" cy="4253334"/>
          </a:xfrm>
        </p:spPr>
        <p:txBody>
          <a:bodyPr>
            <a:normAutofit/>
          </a:bodyPr>
          <a:lstStyle/>
          <a:p>
            <a:r>
              <a:rPr lang="kk-KZ" sz="2000" b="1" dirty="0">
                <a:solidFill>
                  <a:prstClr val="black"/>
                </a:solidFill>
                <a:latin typeface="Times New Roman" pitchFamily="18" charset="0"/>
                <a:cs typeface="Times New Roman" pitchFamily="18" charset="0"/>
              </a:rPr>
              <a:t>№4 оқу ғимараты мен №6 жатақхана ғимаратының ішкі өрт крандарының құбырларын ауыстыру жұмыстары (2 700 000 тг.) жүргізілді</a:t>
            </a:r>
            <a:endParaRPr lang="ru-RU" sz="2200" b="1" dirty="0">
              <a:latin typeface="Times New Roman" pitchFamily="18" charset="0"/>
              <a:cs typeface="Times New Roman" pitchFamily="18" charset="0"/>
            </a:endParaRPr>
          </a:p>
        </p:txBody>
      </p:sp>
      <p:pic>
        <p:nvPicPr>
          <p:cNvPr id="9218" name="Picture 2" descr="D:\27,11,2019\КАЛЫБАЕВ\ФОТО РЕМОНТ 09,09,2022\12,09,22\4 корпус пожар стояк\IMG_25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1052735"/>
            <a:ext cx="2664296" cy="2808313"/>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D:\27,11,2019\КАЛЫБАЕВ\ФОТО РЕМОНТ 09,09,2022\12,09,22\4 корпус пожар стояк\IMG_25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4177" y="1052734"/>
            <a:ext cx="2574288" cy="28083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27,11,2019\КАЛЫБАЕВ\ФОТО РЕМОНТ 09,09,2022\12,09,22\6 общага пожар стояк\IMG_25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848" y="3943836"/>
            <a:ext cx="2664296" cy="28546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D:\27,11,2019\КАЛЫБАЕВ\ФОТО РЕМОНТ 09,09,2022\12,09,22\6 общага пожар стояк\IMG_252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176" y="3961676"/>
            <a:ext cx="2592289" cy="2836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4911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CustomShape 2"/>
          <p:cNvSpPr/>
          <p:nvPr/>
        </p:nvSpPr>
        <p:spPr>
          <a:xfrm>
            <a:off x="510249" y="3411441"/>
            <a:ext cx="3766770" cy="613440"/>
          </a:xfrm>
          <a:prstGeom prst="rect">
            <a:avLst/>
          </a:prstGeom>
          <a:noFill/>
          <a:ln>
            <a:noFill/>
          </a:ln>
        </p:spPr>
        <p:style>
          <a:lnRef idx="0">
            <a:scrgbClr r="0" g="0" b="0"/>
          </a:lnRef>
          <a:fillRef idx="0">
            <a:scrgbClr r="0" g="0" b="0"/>
          </a:fillRef>
          <a:effectRef idx="0">
            <a:scrgbClr r="0" g="0" b="0"/>
          </a:effectRef>
          <a:fontRef idx="minor"/>
        </p:style>
      </p:sp>
      <p:sp>
        <p:nvSpPr>
          <p:cNvPr id="135" name="CustomShape 5"/>
          <p:cNvSpPr/>
          <p:nvPr/>
        </p:nvSpPr>
        <p:spPr>
          <a:xfrm>
            <a:off x="6908540" y="6356160"/>
            <a:ext cx="2132460" cy="363600"/>
          </a:xfrm>
          <a:prstGeom prst="rect">
            <a:avLst/>
          </a:prstGeom>
          <a:noFill/>
          <a:ln>
            <a:noFill/>
          </a:ln>
        </p:spPr>
        <p:style>
          <a:lnRef idx="0">
            <a:scrgbClr r="0" g="0" b="0"/>
          </a:lnRef>
          <a:fillRef idx="0">
            <a:scrgbClr r="0" g="0" b="0"/>
          </a:fillRef>
          <a:effectRef idx="0">
            <a:scrgbClr r="0" g="0" b="0"/>
          </a:effectRef>
          <a:fontRef idx="minor"/>
        </p:style>
        <p:txBody>
          <a:bodyPr lIns="119880" tIns="60120" rIns="119880" bIns="60120" anchor="ctr">
            <a:noAutofit/>
          </a:bodyPr>
          <a:lstStyle/>
          <a:p>
            <a:pPr algn="r">
              <a:lnSpc>
                <a:spcPct val="100000"/>
              </a:lnSpc>
            </a:pPr>
            <a:fld id="{F239BD5E-E218-4616-BB82-75F9443BEEDB}" type="slidenum">
              <a:rPr lang="ru-RU" sz="1600" b="0" strike="noStrike" spc="-1">
                <a:solidFill>
                  <a:srgbClr val="8B8B8B"/>
                </a:solidFill>
                <a:latin typeface="Arial Narrow" panose="020B0606020202030204" pitchFamily="34" charset="0"/>
                <a:ea typeface="DejaVu Sans"/>
              </a:rPr>
              <a:pPr algn="r">
                <a:lnSpc>
                  <a:spcPct val="100000"/>
                </a:lnSpc>
              </a:pPr>
              <a:t>75</a:t>
            </a:fld>
            <a:endParaRPr lang="ru-RU" sz="1600" b="0" strike="noStrike" spc="-1" dirty="0">
              <a:latin typeface="Arial Narrow" panose="020B0606020202030204" pitchFamily="34" charset="0"/>
            </a:endParaRPr>
          </a:p>
        </p:txBody>
      </p:sp>
      <p:sp>
        <p:nvSpPr>
          <p:cNvPr id="8" name="Заголовок 1">
            <a:extLst>
              <a:ext uri="{FF2B5EF4-FFF2-40B4-BE49-F238E27FC236}">
                <a16:creationId xmlns="" xmlns:a16="http://schemas.microsoft.com/office/drawing/2014/main" id="{30C16CED-62AD-4455-B5B9-D3F55800A431}"/>
              </a:ext>
            </a:extLst>
          </p:cNvPr>
          <p:cNvSpPr txBox="1">
            <a:spLocks/>
          </p:cNvSpPr>
          <p:nvPr/>
        </p:nvSpPr>
        <p:spPr>
          <a:xfrm>
            <a:off x="1132725" y="365040"/>
            <a:ext cx="6957205" cy="7185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ru-RU" sz="2800" b="1" spc="-1" dirty="0">
              <a:solidFill>
                <a:srgbClr val="002060"/>
              </a:solidFill>
              <a:latin typeface="Arial Narrow" panose="020B0606020202030204" pitchFamily="34" charset="0"/>
              <a:ea typeface="+mn-ea"/>
              <a:cs typeface="+mn-cs"/>
            </a:endParaRPr>
          </a:p>
        </p:txBody>
      </p:sp>
      <p:sp>
        <p:nvSpPr>
          <p:cNvPr id="10" name="TextBox 9">
            <a:extLst>
              <a:ext uri="{FF2B5EF4-FFF2-40B4-BE49-F238E27FC236}">
                <a16:creationId xmlns="" xmlns:a16="http://schemas.microsoft.com/office/drawing/2014/main" id="{C90251EC-6B83-4B67-92CD-08927E59DC64}"/>
              </a:ext>
            </a:extLst>
          </p:cNvPr>
          <p:cNvSpPr txBox="1"/>
          <p:nvPr/>
        </p:nvSpPr>
        <p:spPr>
          <a:xfrm>
            <a:off x="428311" y="1589535"/>
            <a:ext cx="8215370" cy="400110"/>
          </a:xfrm>
          <a:prstGeom prst="rect">
            <a:avLst/>
          </a:prstGeom>
          <a:noFill/>
        </p:spPr>
        <p:txBody>
          <a:bodyPr wrap="square">
            <a:spAutoFit/>
          </a:bodyPr>
          <a:lstStyle/>
          <a:p>
            <a:pPr algn="ctr"/>
            <a:r>
              <a:rPr lang="kk-KZ" sz="2000" dirty="0">
                <a:latin typeface="Times New Roman" pitchFamily="18" charset="0"/>
                <a:cs typeface="Times New Roman" pitchFamily="18" charset="0"/>
              </a:rPr>
              <a:t>40 жарамсыз насос жөнделіп, тиісті орындарға орналастырылды</a:t>
            </a:r>
            <a:r>
              <a:rPr lang="kk-KZ" sz="2000" i="1" dirty="0">
                <a:latin typeface="Times New Roman" pitchFamily="18" charset="0"/>
                <a:cs typeface="Times New Roman" pitchFamily="18" charset="0"/>
              </a:rPr>
              <a:t>.</a:t>
            </a:r>
          </a:p>
        </p:txBody>
      </p:sp>
      <p:sp>
        <p:nvSpPr>
          <p:cNvPr id="9" name="Заголовок 1">
            <a:extLst>
              <a:ext uri="{FF2B5EF4-FFF2-40B4-BE49-F238E27FC236}">
                <a16:creationId xmlns="" xmlns:a16="http://schemas.microsoft.com/office/drawing/2014/main" id="{D5A69A72-E18C-4118-BAC9-E0C8B582BE2E}"/>
              </a:ext>
            </a:extLst>
          </p:cNvPr>
          <p:cNvSpPr txBox="1">
            <a:spLocks/>
          </p:cNvSpPr>
          <p:nvPr/>
        </p:nvSpPr>
        <p:spPr>
          <a:xfrm>
            <a:off x="675861" y="5760"/>
            <a:ext cx="4239769" cy="7185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ru-RU" sz="3200" b="1" spc="-1" dirty="0">
              <a:solidFill>
                <a:srgbClr val="FF0000"/>
              </a:solidFill>
              <a:highlight>
                <a:srgbClr val="FFFF00"/>
              </a:highlight>
              <a:latin typeface="Arial Narrow" panose="020B0606020202030204" pitchFamily="34" charset="0"/>
              <a:ea typeface="+mn-ea"/>
              <a:cs typeface="+mn-cs"/>
            </a:endParaRPr>
          </a:p>
        </p:txBody>
      </p:sp>
      <p:pic>
        <p:nvPicPr>
          <p:cNvPr id="2050" name="Picture 2" descr="C:\Users\ПК\Downloads\WhatsApp Image 2022-02-10 at 11.52.57.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2895" y="2537289"/>
            <a:ext cx="2226218" cy="351220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ПК\Downloads\WhatsApp Image 2022-02-10 at 11.52.57 (1).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1161" y="2537289"/>
            <a:ext cx="2232248" cy="35122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ПК\Downloads\WhatsApp Image 2022-02-10 at 11.52.57 (2).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5055" y="2540219"/>
            <a:ext cx="2250642" cy="350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9734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11560" y="1124744"/>
            <a:ext cx="8280920" cy="1015663"/>
          </a:xfrm>
          <a:prstGeom prst="rect">
            <a:avLst/>
          </a:prstGeom>
        </p:spPr>
        <p:txBody>
          <a:bodyPr wrap="square">
            <a:spAutoFit/>
          </a:bodyPr>
          <a:lstStyle/>
          <a:p>
            <a:pPr algn="ctr"/>
            <a:r>
              <a:rPr lang="kk-KZ" sz="2000" b="1" dirty="0">
                <a:latin typeface="Times New Roman"/>
                <a:ea typeface="Calibri"/>
                <a:cs typeface="Times New Roman"/>
              </a:rPr>
              <a:t>Шымкент қаласында №2 клиникалық ауруханадан студенттерге жалпы ауданы 320</a:t>
            </a:r>
            <a:r>
              <a:rPr lang="en-US" sz="2000" b="1" dirty="0">
                <a:latin typeface="Times New Roman"/>
                <a:ea typeface="Calibri"/>
                <a:cs typeface="Times New Roman"/>
              </a:rPr>
              <a:t> </a:t>
            </a:r>
            <a:r>
              <a:rPr lang="kk-KZ" sz="2000" b="1" dirty="0">
                <a:latin typeface="Times New Roman" pitchFamily="18" charset="0"/>
                <a:cs typeface="Times New Roman" pitchFamily="18" charset="0"/>
              </a:rPr>
              <a:t>м²</a:t>
            </a:r>
            <a:r>
              <a:rPr lang="en-US" sz="2000" b="1" dirty="0">
                <a:latin typeface="Times New Roman" pitchFamily="18" charset="0"/>
                <a:cs typeface="Times New Roman" pitchFamily="18" charset="0"/>
              </a:rPr>
              <a:t> </a:t>
            </a:r>
            <a:r>
              <a:rPr lang="kk-KZ" sz="2000" b="1" dirty="0">
                <a:latin typeface="Times New Roman" pitchFamily="18" charset="0"/>
                <a:cs typeface="Times New Roman" pitchFamily="18" charset="0"/>
              </a:rPr>
              <a:t>көлемді құрайтын оқу кластары мен іс-тәжірибе бөлмелеріне</a:t>
            </a:r>
            <a:r>
              <a:rPr lang="en-US" sz="2000" b="1" dirty="0">
                <a:latin typeface="Times New Roman" pitchFamily="18" charset="0"/>
                <a:cs typeface="Times New Roman" pitchFamily="18" charset="0"/>
              </a:rPr>
              <a:t> </a:t>
            </a:r>
            <a:r>
              <a:rPr lang="kk-KZ" sz="2000" b="1" dirty="0">
                <a:latin typeface="Times New Roman" pitchFamily="18" charset="0"/>
                <a:cs typeface="Times New Roman" pitchFamily="18" charset="0"/>
              </a:rPr>
              <a:t>қайта жөндеу жұмыстары жүрзілді</a:t>
            </a:r>
            <a:endParaRPr lang="ru-RU" sz="2000" b="1"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788024" y="2492895"/>
            <a:ext cx="3898440" cy="3910097"/>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2492895"/>
            <a:ext cx="3888432" cy="3910097"/>
          </a:xfrm>
          <a:prstGeom prst="rect">
            <a:avLst/>
          </a:prstGeom>
        </p:spPr>
      </p:pic>
    </p:spTree>
    <p:extLst>
      <p:ext uri="{BB962C8B-B14F-4D97-AF65-F5344CB8AC3E}">
        <p14:creationId xmlns:p14="http://schemas.microsoft.com/office/powerpoint/2010/main" val="10528622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99592" y="1280954"/>
            <a:ext cx="7776864" cy="707886"/>
          </a:xfrm>
          <a:prstGeom prst="rect">
            <a:avLst/>
          </a:prstGeom>
        </p:spPr>
        <p:txBody>
          <a:bodyPr wrap="square">
            <a:spAutoFit/>
          </a:bodyPr>
          <a:lstStyle/>
          <a:p>
            <a:pPr lvl="0" algn="ctr"/>
            <a:r>
              <a:rPr lang="kk-KZ" sz="2000" b="1" dirty="0">
                <a:latin typeface="Times New Roman"/>
                <a:ea typeface="Calibri"/>
                <a:cs typeface="Times New Roman"/>
              </a:rPr>
              <a:t>Кентау кампусы жатақханасы шатырын жаңалау жұмыстарын</a:t>
            </a:r>
            <a:r>
              <a:rPr lang="en-US" sz="2000" b="1" dirty="0">
                <a:latin typeface="Times New Roman"/>
                <a:ea typeface="Calibri"/>
                <a:cs typeface="Times New Roman"/>
              </a:rPr>
              <a:t> </a:t>
            </a:r>
            <a:r>
              <a:rPr lang="kk-KZ" sz="2000" b="1" dirty="0">
                <a:latin typeface="Times New Roman"/>
                <a:ea typeface="Calibri"/>
                <a:cs typeface="Times New Roman"/>
              </a:rPr>
              <a:t>(9 400 000 тг.)  жасалды. </a:t>
            </a:r>
            <a:endParaRPr lang="kk-KZ" sz="2000" b="1" dirty="0">
              <a:highlight>
                <a:srgbClr val="FFFF00"/>
              </a:highlight>
              <a:latin typeface="Times New Roman"/>
              <a:ea typeface="Calibri"/>
              <a:cs typeface="Times New Roman"/>
            </a:endParaRPr>
          </a:p>
        </p:txBody>
      </p:sp>
      <p:pic>
        <p:nvPicPr>
          <p:cNvPr id="4" name="Picture 2" descr="C:\Users\HP\AppData\Local\Temp\Rar$DIa5732.44025\WhatsApp Image 2021-10-15 at 08.59.51 (1).jpeg"/>
          <p:cNvPicPr>
            <a:picLocks noChangeAspect="1" noChangeArrowheads="1"/>
          </p:cNvPicPr>
          <p:nvPr/>
        </p:nvPicPr>
        <p:blipFill>
          <a:blip r:embed="rId2"/>
          <a:srcRect/>
          <a:stretch>
            <a:fillRect/>
          </a:stretch>
        </p:blipFill>
        <p:spPr bwMode="auto">
          <a:xfrm>
            <a:off x="179512" y="2348880"/>
            <a:ext cx="4500595" cy="3528392"/>
          </a:xfrm>
          <a:prstGeom prst="rect">
            <a:avLst/>
          </a:prstGeom>
          <a:noFill/>
        </p:spPr>
      </p:pic>
      <p:pic>
        <p:nvPicPr>
          <p:cNvPr id="5" name="Picture 3" descr="C:\Users\HP\AppData\Local\Temp\Rar$DIa5732.2534\WhatsApp Image 2021-10-15 at 10.01.33.jpeg"/>
          <p:cNvPicPr>
            <a:picLocks noChangeAspect="1" noChangeArrowheads="1"/>
          </p:cNvPicPr>
          <p:nvPr/>
        </p:nvPicPr>
        <p:blipFill>
          <a:blip r:embed="rId3"/>
          <a:srcRect/>
          <a:stretch>
            <a:fillRect/>
          </a:stretch>
        </p:blipFill>
        <p:spPr bwMode="auto">
          <a:xfrm>
            <a:off x="4788024" y="2348880"/>
            <a:ext cx="4207396" cy="3528392"/>
          </a:xfrm>
          <a:prstGeom prst="rect">
            <a:avLst/>
          </a:prstGeom>
          <a:noFill/>
        </p:spPr>
      </p:pic>
    </p:spTree>
    <p:extLst>
      <p:ext uri="{BB962C8B-B14F-4D97-AF65-F5344CB8AC3E}">
        <p14:creationId xmlns:p14="http://schemas.microsoft.com/office/powerpoint/2010/main" val="28866297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35696" y="3117741"/>
            <a:ext cx="5544616" cy="1384995"/>
          </a:xfrm>
          <a:prstGeom prst="rect">
            <a:avLst/>
          </a:prstGeom>
        </p:spPr>
        <p:txBody>
          <a:bodyPr wrap="square">
            <a:spAutoFit/>
          </a:bodyPr>
          <a:lstStyle/>
          <a:p>
            <a:pPr algn="ctr">
              <a:defRPr/>
            </a:pPr>
            <a:r>
              <a:rPr lang="kk-KZ" sz="2800" b="1" dirty="0">
                <a:solidFill>
                  <a:srgbClr val="0070C0"/>
                </a:solidFill>
                <a:latin typeface="Times New Roman" pitchFamily="18" charset="0"/>
                <a:cs typeface="Times New Roman" pitchFamily="18" charset="0"/>
              </a:rPr>
              <a:t>НАЗАР ҚОЙЫП ТЫҢДАҒАНДАРЫҢЫЗҒА РАҚМЕТ</a:t>
            </a:r>
            <a:r>
              <a:rPr lang="en-US" sz="2800" b="1" dirty="0">
                <a:solidFill>
                  <a:srgbClr val="0070C0"/>
                </a:solidFill>
                <a:latin typeface="Times New Roman" pitchFamily="18" charset="0"/>
                <a:cs typeface="Times New Roman" pitchFamily="18" charset="0"/>
              </a:rPr>
              <a:t>!</a:t>
            </a:r>
            <a:endParaRPr lang="ru-RU" sz="28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779874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1">
            <a:extLst>
              <a:ext uri="{FF2B5EF4-FFF2-40B4-BE49-F238E27FC236}">
                <a16:creationId xmlns="" xmlns:a16="http://schemas.microsoft.com/office/drawing/2014/main" id="{8B84B859-CD41-4B35-AD6D-FC74FC2282AF}"/>
              </a:ext>
            </a:extLst>
          </p:cNvPr>
          <p:cNvSpPr>
            <a:spLocks noGrp="1"/>
          </p:cNvSpPr>
          <p:nvPr>
            <p:ph type="sldNum" sz="quarter" idx="12"/>
          </p:nvPr>
        </p:nvSpPr>
        <p:spPr>
          <a:xfrm>
            <a:off x="5245100" y="5049485"/>
            <a:ext cx="1600200" cy="273844"/>
          </a:xfrm>
        </p:spPr>
        <p:txBody>
          <a:bodyPr/>
          <a:lstStyle/>
          <a:p>
            <a:pPr>
              <a:defRPr/>
            </a:pPr>
            <a:fld id="{9C6D8B2F-A33B-4E14-AC9D-87970D61D118}" type="slidenum">
              <a:rPr lang="en-US"/>
              <a:pPr>
                <a:defRPr/>
              </a:pPr>
              <a:t>8</a:t>
            </a:fld>
            <a:endParaRPr lang="en-US" dirty="0"/>
          </a:p>
        </p:txBody>
      </p:sp>
      <p:sp>
        <p:nvSpPr>
          <p:cNvPr id="7" name="Прямоугольник 3">
            <a:extLst>
              <a:ext uri="{FF2B5EF4-FFF2-40B4-BE49-F238E27FC236}">
                <a16:creationId xmlns="" xmlns:a16="http://schemas.microsoft.com/office/drawing/2014/main" id="{4CD5BCAF-EEBA-4C64-A1BD-A7B4E7082E5E}"/>
              </a:ext>
            </a:extLst>
          </p:cNvPr>
          <p:cNvSpPr>
            <a:spLocks noChangeArrowheads="1"/>
          </p:cNvSpPr>
          <p:nvPr/>
        </p:nvSpPr>
        <p:spPr bwMode="auto">
          <a:xfrm>
            <a:off x="557552" y="1218873"/>
            <a:ext cx="84969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onstantia" pitchFamily="18" charset="0"/>
              </a:defRPr>
            </a:lvl1pPr>
            <a:lvl2pPr marL="742950" indent="-285750" eaLnBrk="0" hangingPunct="0">
              <a:spcBef>
                <a:spcPct val="20000"/>
              </a:spcBef>
              <a:buFont typeface="Arial" pitchFamily="34" charset="0"/>
              <a:buChar char="–"/>
              <a:defRPr sz="2800">
                <a:solidFill>
                  <a:schemeClr val="tx1"/>
                </a:solidFill>
                <a:latin typeface="Constantia" pitchFamily="18" charset="0"/>
              </a:defRPr>
            </a:lvl2pPr>
            <a:lvl3pPr marL="1143000" indent="-228600" eaLnBrk="0" hangingPunct="0">
              <a:spcBef>
                <a:spcPct val="20000"/>
              </a:spcBef>
              <a:buFont typeface="Arial" pitchFamily="34" charset="0"/>
              <a:buChar char="•"/>
              <a:defRPr sz="2400">
                <a:solidFill>
                  <a:schemeClr val="tx1"/>
                </a:solidFill>
                <a:latin typeface="Constantia" pitchFamily="18" charset="0"/>
              </a:defRPr>
            </a:lvl3pPr>
            <a:lvl4pPr marL="1600200" indent="-228600" eaLnBrk="0" hangingPunct="0">
              <a:spcBef>
                <a:spcPct val="20000"/>
              </a:spcBef>
              <a:buFont typeface="Arial" pitchFamily="34" charset="0"/>
              <a:buChar char="–"/>
              <a:defRPr sz="2000">
                <a:solidFill>
                  <a:schemeClr val="tx1"/>
                </a:solidFill>
                <a:latin typeface="Constantia" pitchFamily="18" charset="0"/>
              </a:defRPr>
            </a:lvl4pPr>
            <a:lvl5pPr marL="2057400" indent="-228600" eaLnBrk="0" hangingPunct="0">
              <a:spcBef>
                <a:spcPct val="20000"/>
              </a:spcBef>
              <a:buFont typeface="Arial" pitchFamily="34" charset="0"/>
              <a:buChar char="»"/>
              <a:defRPr sz="2000">
                <a:solidFill>
                  <a:schemeClr val="tx1"/>
                </a:solidFill>
                <a:latin typeface="Constanti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onstanti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onstanti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onstanti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onstantia" pitchFamily="18" charset="0"/>
              </a:defRPr>
            </a:lvl9pPr>
          </a:lstStyle>
          <a:p>
            <a:pPr algn="ctr" eaLnBrk="1" hangingPunct="1">
              <a:spcBef>
                <a:spcPct val="0"/>
              </a:spcBef>
              <a:buFontTx/>
              <a:buNone/>
            </a:pPr>
            <a:r>
              <a:rPr lang="kk-KZ" altLang="ru-RU" sz="2000" b="1" dirty="0">
                <a:solidFill>
                  <a:srgbClr val="002060"/>
                </a:solidFill>
                <a:latin typeface="Times New Roman" panose="02020603050405020304" pitchFamily="18" charset="0"/>
                <a:cs typeface="Times New Roman" panose="02020603050405020304" pitchFamily="18" charset="0"/>
              </a:rPr>
              <a:t>КІТАП ҚОРЫН ЖАҢА КІТАПТАРМЕН ТОЛЫҚТЫРЫЛДЫ</a:t>
            </a:r>
          </a:p>
        </p:txBody>
      </p:sp>
      <p:graphicFrame>
        <p:nvGraphicFramePr>
          <p:cNvPr id="8" name="Таблица 7">
            <a:extLst>
              <a:ext uri="{FF2B5EF4-FFF2-40B4-BE49-F238E27FC236}">
                <a16:creationId xmlns="" xmlns:a16="http://schemas.microsoft.com/office/drawing/2014/main" id="{BCAAAEA6-1840-4F2A-AF6A-2E6BB6158CD0}"/>
              </a:ext>
            </a:extLst>
          </p:cNvPr>
          <p:cNvGraphicFramePr>
            <a:graphicFrameLocks noGrp="1"/>
          </p:cNvGraphicFramePr>
          <p:nvPr>
            <p:extLst>
              <p:ext uri="{D42A27DB-BD31-4B8C-83A1-F6EECF244321}">
                <p14:modId xmlns:p14="http://schemas.microsoft.com/office/powerpoint/2010/main" val="4280288230"/>
              </p:ext>
            </p:extLst>
          </p:nvPr>
        </p:nvGraphicFramePr>
        <p:xfrm>
          <a:off x="107504" y="1917704"/>
          <a:ext cx="8946992" cy="4104456"/>
        </p:xfrm>
        <a:graphic>
          <a:graphicData uri="http://schemas.openxmlformats.org/drawingml/2006/table">
            <a:tbl>
              <a:tblPr firstRow="1" bandRow="1">
                <a:tableStyleId>{5C22544A-7EE6-4342-B048-85BDC9FD1C3A}</a:tableStyleId>
              </a:tblPr>
              <a:tblGrid>
                <a:gridCol w="1500543">
                  <a:extLst>
                    <a:ext uri="{9D8B030D-6E8A-4147-A177-3AD203B41FA5}">
                      <a16:colId xmlns="" xmlns:a16="http://schemas.microsoft.com/office/drawing/2014/main" val="20000"/>
                    </a:ext>
                  </a:extLst>
                </a:gridCol>
                <a:gridCol w="1500543">
                  <a:extLst>
                    <a:ext uri="{9D8B030D-6E8A-4147-A177-3AD203B41FA5}">
                      <a16:colId xmlns="" xmlns:a16="http://schemas.microsoft.com/office/drawing/2014/main" val="20001"/>
                    </a:ext>
                  </a:extLst>
                </a:gridCol>
                <a:gridCol w="1669356">
                  <a:extLst>
                    <a:ext uri="{9D8B030D-6E8A-4147-A177-3AD203B41FA5}">
                      <a16:colId xmlns="" xmlns:a16="http://schemas.microsoft.com/office/drawing/2014/main" val="20002"/>
                    </a:ext>
                  </a:extLst>
                </a:gridCol>
                <a:gridCol w="1331732">
                  <a:extLst>
                    <a:ext uri="{9D8B030D-6E8A-4147-A177-3AD203B41FA5}">
                      <a16:colId xmlns="" xmlns:a16="http://schemas.microsoft.com/office/drawing/2014/main" val="20003"/>
                    </a:ext>
                  </a:extLst>
                </a:gridCol>
                <a:gridCol w="1500543">
                  <a:extLst>
                    <a:ext uri="{9D8B030D-6E8A-4147-A177-3AD203B41FA5}">
                      <a16:colId xmlns="" xmlns:a16="http://schemas.microsoft.com/office/drawing/2014/main" val="20004"/>
                    </a:ext>
                  </a:extLst>
                </a:gridCol>
                <a:gridCol w="1444275">
                  <a:extLst>
                    <a:ext uri="{9D8B030D-6E8A-4147-A177-3AD203B41FA5}">
                      <a16:colId xmlns="" xmlns:a16="http://schemas.microsoft.com/office/drawing/2014/main" val="20005"/>
                    </a:ext>
                  </a:extLst>
                </a:gridCol>
              </a:tblGrid>
              <a:tr h="1047027">
                <a:tc>
                  <a:txBody>
                    <a:bodyPr/>
                    <a:lstStyle/>
                    <a:p>
                      <a:pPr algn="ctr"/>
                      <a:r>
                        <a:rPr lang="kk-KZ" sz="1800" dirty="0">
                          <a:latin typeface="Times New Roman" panose="02020603050405020304" pitchFamily="18" charset="0"/>
                          <a:cs typeface="Times New Roman" panose="02020603050405020304" pitchFamily="18" charset="0"/>
                        </a:rPr>
                        <a:t>Оқу жылдары</a:t>
                      </a:r>
                      <a:endParaRPr lang="ru-RU" sz="1800" dirty="0">
                        <a:latin typeface="Times New Roman" panose="02020603050405020304" pitchFamily="18" charset="0"/>
                        <a:cs typeface="Times New Roman" panose="02020603050405020304" pitchFamily="18" charset="0"/>
                      </a:endParaRPr>
                    </a:p>
                  </a:txBody>
                  <a:tcPr marL="68582" marR="68582" marT="45736" marB="45736" anchor="ctr"/>
                </a:tc>
                <a:tc>
                  <a:txBody>
                    <a:bodyPr/>
                    <a:lstStyle/>
                    <a:p>
                      <a:pPr algn="ctr"/>
                      <a:r>
                        <a:rPr lang="kk-KZ" sz="1800" dirty="0">
                          <a:latin typeface="Times New Roman" panose="02020603050405020304" pitchFamily="18" charset="0"/>
                          <a:cs typeface="Times New Roman" panose="02020603050405020304" pitchFamily="18" charset="0"/>
                        </a:rPr>
                        <a:t>Жалпы данасы</a:t>
                      </a:r>
                    </a:p>
                    <a:p>
                      <a:pPr algn="ctr"/>
                      <a:r>
                        <a:rPr lang="kk-KZ" sz="1800" dirty="0">
                          <a:latin typeface="Times New Roman" panose="02020603050405020304" pitchFamily="18" charset="0"/>
                          <a:cs typeface="Times New Roman" panose="02020603050405020304" pitchFamily="18" charset="0"/>
                        </a:rPr>
                        <a:t>(20.12.2021)</a:t>
                      </a:r>
                      <a:endParaRPr lang="ru-RU" sz="1800" dirty="0">
                        <a:latin typeface="Times New Roman" panose="02020603050405020304" pitchFamily="18" charset="0"/>
                        <a:cs typeface="Times New Roman" panose="02020603050405020304" pitchFamily="18" charset="0"/>
                      </a:endParaRPr>
                    </a:p>
                  </a:txBody>
                  <a:tcPr marL="68582" marR="68582" marT="45736" marB="45736" anchor="ctr"/>
                </a:tc>
                <a:tc>
                  <a:txBody>
                    <a:bodyPr/>
                    <a:lstStyle/>
                    <a:p>
                      <a:pPr algn="ctr"/>
                      <a:r>
                        <a:rPr lang="kk-KZ" sz="1800" dirty="0">
                          <a:latin typeface="Times New Roman" panose="02020603050405020304" pitchFamily="18" charset="0"/>
                          <a:cs typeface="Times New Roman" panose="02020603050405020304" pitchFamily="18" charset="0"/>
                        </a:rPr>
                        <a:t>Қазақ</a:t>
                      </a:r>
                      <a:r>
                        <a:rPr lang="kk-KZ" sz="1800" baseline="0" dirty="0">
                          <a:latin typeface="Times New Roman" panose="02020603050405020304" pitchFamily="18" charset="0"/>
                          <a:cs typeface="Times New Roman" panose="02020603050405020304" pitchFamily="18" charset="0"/>
                        </a:rPr>
                        <a:t> тілінде</a:t>
                      </a:r>
                      <a:endParaRPr lang="ru-RU" sz="1800" dirty="0">
                        <a:latin typeface="Times New Roman" panose="02020603050405020304" pitchFamily="18" charset="0"/>
                        <a:cs typeface="Times New Roman" panose="02020603050405020304" pitchFamily="18" charset="0"/>
                      </a:endParaRPr>
                    </a:p>
                  </a:txBody>
                  <a:tcPr marL="68582" marR="68582" marT="45736" marB="4573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kk-KZ" sz="1800" baseline="0" dirty="0">
                          <a:latin typeface="Times New Roman" panose="02020603050405020304" pitchFamily="18" charset="0"/>
                          <a:cs typeface="Times New Roman" panose="02020603050405020304" pitchFamily="18" charset="0"/>
                        </a:rPr>
                        <a:t>Орыс тілінде</a:t>
                      </a:r>
                      <a:endParaRPr lang="ru-RU" sz="1800" dirty="0">
                        <a:latin typeface="Times New Roman" panose="02020603050405020304" pitchFamily="18" charset="0"/>
                        <a:cs typeface="Times New Roman" panose="02020603050405020304" pitchFamily="18" charset="0"/>
                      </a:endParaRPr>
                    </a:p>
                  </a:txBody>
                  <a:tcPr marL="68582" marR="68582" marT="45736" marB="4573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kk-KZ" sz="1800" baseline="0" dirty="0">
                          <a:latin typeface="Times New Roman" panose="02020603050405020304" pitchFamily="18" charset="0"/>
                          <a:cs typeface="Times New Roman" panose="02020603050405020304" pitchFamily="18" charset="0"/>
                        </a:rPr>
                        <a:t>Шет тілінде</a:t>
                      </a:r>
                      <a:endParaRPr lang="ru-RU" sz="1800" dirty="0">
                        <a:latin typeface="Times New Roman" panose="02020603050405020304" pitchFamily="18" charset="0"/>
                        <a:cs typeface="Times New Roman" panose="02020603050405020304" pitchFamily="18" charset="0"/>
                      </a:endParaRPr>
                    </a:p>
                  </a:txBody>
                  <a:tcPr marL="68582" marR="68582" marT="45736" marB="4573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kk-KZ" altLang="ru-RU" sz="1800" b="1" dirty="0">
                          <a:latin typeface="Times New Roman" panose="02020603050405020304" pitchFamily="18" charset="0"/>
                          <a:cs typeface="Times New Roman" panose="02020603050405020304" pitchFamily="18" charset="0"/>
                        </a:rPr>
                        <a:t>Қорының жаңару көрсеткіші</a:t>
                      </a:r>
                      <a:endParaRPr lang="ru-RU" sz="1800" dirty="0">
                        <a:latin typeface="Times New Roman" panose="02020603050405020304" pitchFamily="18" charset="0"/>
                        <a:cs typeface="Times New Roman" panose="02020603050405020304" pitchFamily="18" charset="0"/>
                      </a:endParaRPr>
                    </a:p>
                  </a:txBody>
                  <a:tcPr marL="68582" marR="68582" marT="45736" marB="45736" anchor="ctr"/>
                </a:tc>
                <a:extLst>
                  <a:ext uri="{0D108BD9-81ED-4DB2-BD59-A6C34878D82A}">
                    <a16:rowId xmlns="" xmlns:a16="http://schemas.microsoft.com/office/drawing/2014/main" val="10000"/>
                  </a:ext>
                </a:extLst>
              </a:tr>
              <a:tr h="402720">
                <a:tc>
                  <a:txBody>
                    <a:bodyPr/>
                    <a:lstStyle/>
                    <a:p>
                      <a:pPr algn="ctr"/>
                      <a:r>
                        <a:rPr lang="kk-KZ" sz="1800" dirty="0">
                          <a:latin typeface="Times New Roman" panose="02020603050405020304" pitchFamily="18" charset="0"/>
                          <a:cs typeface="Times New Roman" panose="02020603050405020304" pitchFamily="18" charset="0"/>
                        </a:rPr>
                        <a:t>2021-2022</a:t>
                      </a:r>
                      <a:endParaRPr lang="ru-RU" sz="1800" dirty="0">
                        <a:latin typeface="Times New Roman" panose="02020603050405020304" pitchFamily="18" charset="0"/>
                        <a:cs typeface="Times New Roman" panose="02020603050405020304" pitchFamily="18" charset="0"/>
                      </a:endParaRPr>
                    </a:p>
                  </a:txBody>
                  <a:tcPr marL="68582" marR="68582" marT="45736" marB="45736" anchor="ctr"/>
                </a:tc>
                <a:tc>
                  <a:txBody>
                    <a:bodyPr/>
                    <a:lstStyle/>
                    <a:p>
                      <a:pPr algn="ctr"/>
                      <a:r>
                        <a:rPr lang="kk-KZ" sz="1800" dirty="0">
                          <a:latin typeface="Times New Roman" panose="02020603050405020304" pitchFamily="18" charset="0"/>
                          <a:cs typeface="Times New Roman" panose="02020603050405020304" pitchFamily="18" charset="0"/>
                        </a:rPr>
                        <a:t>8201</a:t>
                      </a:r>
                      <a:endParaRPr lang="ru-RU" sz="1800" dirty="0">
                        <a:latin typeface="Times New Roman" panose="02020603050405020304" pitchFamily="18" charset="0"/>
                        <a:cs typeface="Times New Roman" panose="02020603050405020304" pitchFamily="18" charset="0"/>
                      </a:endParaRPr>
                    </a:p>
                  </a:txBody>
                  <a:tcPr marL="68582" marR="68582" marT="45736" marB="45736" anchor="ctr"/>
                </a:tc>
                <a:tc>
                  <a:txBody>
                    <a:bodyPr/>
                    <a:lstStyle/>
                    <a:p>
                      <a:pPr algn="ctr"/>
                      <a:r>
                        <a:rPr lang="kk-KZ" sz="1800" dirty="0">
                          <a:latin typeface="Times New Roman" panose="02020603050405020304" pitchFamily="18" charset="0"/>
                          <a:cs typeface="Times New Roman" panose="02020603050405020304" pitchFamily="18" charset="0"/>
                        </a:rPr>
                        <a:t>5351</a:t>
                      </a:r>
                      <a:endParaRPr lang="ru-RU" sz="1800" dirty="0">
                        <a:latin typeface="Times New Roman" panose="02020603050405020304" pitchFamily="18" charset="0"/>
                        <a:cs typeface="Times New Roman" panose="02020603050405020304" pitchFamily="18" charset="0"/>
                      </a:endParaRPr>
                    </a:p>
                  </a:txBody>
                  <a:tcPr marL="68582" marR="68582" marT="45736" marB="45736" anchor="ctr"/>
                </a:tc>
                <a:tc>
                  <a:txBody>
                    <a:bodyPr/>
                    <a:lstStyle/>
                    <a:p>
                      <a:pPr algn="ctr"/>
                      <a:r>
                        <a:rPr lang="kk-KZ" sz="1800" dirty="0">
                          <a:latin typeface="Times New Roman" panose="02020603050405020304" pitchFamily="18" charset="0"/>
                          <a:cs typeface="Times New Roman" panose="02020603050405020304" pitchFamily="18" charset="0"/>
                        </a:rPr>
                        <a:t>2443</a:t>
                      </a:r>
                      <a:endParaRPr lang="ru-RU" sz="1800" dirty="0">
                        <a:latin typeface="Times New Roman" panose="02020603050405020304" pitchFamily="18" charset="0"/>
                        <a:cs typeface="Times New Roman" panose="02020603050405020304" pitchFamily="18" charset="0"/>
                      </a:endParaRPr>
                    </a:p>
                  </a:txBody>
                  <a:tcPr marL="68582" marR="68582" marT="45736" marB="45736" anchor="ctr"/>
                </a:tc>
                <a:tc>
                  <a:txBody>
                    <a:bodyPr/>
                    <a:lstStyle/>
                    <a:p>
                      <a:pPr algn="ctr"/>
                      <a:r>
                        <a:rPr lang="kk-KZ" sz="1800" dirty="0">
                          <a:latin typeface="Times New Roman" panose="02020603050405020304" pitchFamily="18" charset="0"/>
                          <a:cs typeface="Times New Roman" panose="02020603050405020304" pitchFamily="18" charset="0"/>
                        </a:rPr>
                        <a:t>407</a:t>
                      </a:r>
                      <a:endParaRPr lang="ru-RU" sz="1800" dirty="0">
                        <a:latin typeface="Times New Roman" panose="02020603050405020304" pitchFamily="18" charset="0"/>
                        <a:cs typeface="Times New Roman" panose="02020603050405020304" pitchFamily="18" charset="0"/>
                      </a:endParaRPr>
                    </a:p>
                  </a:txBody>
                  <a:tcPr marL="68582" marR="68582" marT="45736" marB="45736" anchor="ctr"/>
                </a:tc>
                <a:tc>
                  <a:txBody>
                    <a:bodyPr/>
                    <a:lstStyle/>
                    <a:p>
                      <a:pPr algn="ctr"/>
                      <a:r>
                        <a:rPr lang="kk-KZ" sz="1800" dirty="0">
                          <a:latin typeface="Times New Roman" panose="02020603050405020304" pitchFamily="18" charset="0"/>
                          <a:cs typeface="Times New Roman" panose="02020603050405020304" pitchFamily="18" charset="0"/>
                        </a:rPr>
                        <a:t>1,4</a:t>
                      </a:r>
                      <a:endParaRPr lang="ru-RU" sz="1800" dirty="0">
                        <a:latin typeface="Times New Roman" panose="02020603050405020304" pitchFamily="18" charset="0"/>
                        <a:cs typeface="Times New Roman" panose="02020603050405020304" pitchFamily="18" charset="0"/>
                      </a:endParaRPr>
                    </a:p>
                  </a:txBody>
                  <a:tcPr marL="68582" marR="68582" marT="45736" marB="45736" anchor="ctr"/>
                </a:tc>
                <a:extLst>
                  <a:ext uri="{0D108BD9-81ED-4DB2-BD59-A6C34878D82A}">
                    <a16:rowId xmlns="" xmlns:a16="http://schemas.microsoft.com/office/drawing/2014/main" val="10004"/>
                  </a:ext>
                </a:extLst>
              </a:tr>
              <a:tr h="1369180">
                <a:tc>
                  <a:txBody>
                    <a:bodyPr/>
                    <a:lstStyle/>
                    <a:p>
                      <a:pPr algn="ctr"/>
                      <a:r>
                        <a:rPr lang="kk-KZ" sz="1800" dirty="0">
                          <a:latin typeface="Times New Roman" panose="02020603050405020304" pitchFamily="18" charset="0"/>
                          <a:cs typeface="Times New Roman" panose="02020603050405020304" pitchFamily="18" charset="0"/>
                        </a:rPr>
                        <a:t>Электронды </a:t>
                      </a:r>
                    </a:p>
                    <a:p>
                      <a:pPr algn="ctr"/>
                      <a:r>
                        <a:rPr lang="kk-KZ" sz="1800" dirty="0">
                          <a:latin typeface="Times New Roman" panose="02020603050405020304" pitchFamily="18" charset="0"/>
                          <a:cs typeface="Times New Roman" panose="02020603050405020304" pitchFamily="18" charset="0"/>
                        </a:rPr>
                        <a:t>кітапханалар</a:t>
                      </a:r>
                      <a:endParaRPr lang="ru-RU" sz="1800" dirty="0">
                        <a:latin typeface="Times New Roman" panose="02020603050405020304" pitchFamily="18" charset="0"/>
                        <a:cs typeface="Times New Roman" panose="02020603050405020304" pitchFamily="18" charset="0"/>
                      </a:endParaRPr>
                    </a:p>
                  </a:txBody>
                  <a:tcPr marL="68582" marR="68582" marT="45736" marB="45736" anchor="ctr"/>
                </a:tc>
                <a:tc>
                  <a:txBody>
                    <a:bodyPr/>
                    <a:lstStyle/>
                    <a:p>
                      <a:pPr algn="ctr"/>
                      <a:r>
                        <a:rPr lang="kk-KZ" sz="1800" dirty="0">
                          <a:latin typeface="Times New Roman" panose="02020603050405020304" pitchFamily="18" charset="0"/>
                          <a:cs typeface="Times New Roman" panose="02020603050405020304" pitchFamily="18" charset="0"/>
                        </a:rPr>
                        <a:t>Эпиграф</a:t>
                      </a:r>
                    </a:p>
                    <a:p>
                      <a:pPr algn="ctr"/>
                      <a:r>
                        <a:rPr lang="kk-KZ" sz="1800" dirty="0">
                          <a:latin typeface="Times New Roman" panose="02020603050405020304" pitchFamily="18" charset="0"/>
                          <a:cs typeface="Times New Roman" panose="02020603050405020304" pitchFamily="18" charset="0"/>
                        </a:rPr>
                        <a:t>(медицина)</a:t>
                      </a:r>
                      <a:endParaRPr lang="ru-RU" sz="1800" dirty="0">
                        <a:latin typeface="Times New Roman" panose="02020603050405020304" pitchFamily="18" charset="0"/>
                        <a:cs typeface="Times New Roman" panose="02020603050405020304" pitchFamily="18" charset="0"/>
                      </a:endParaRPr>
                    </a:p>
                  </a:txBody>
                  <a:tcPr marL="68582" marR="68582" marT="45736" marB="45736" anchor="ctr"/>
                </a:tc>
                <a:tc>
                  <a:txBody>
                    <a:bodyPr/>
                    <a:lstStyle/>
                    <a:p>
                      <a:pPr algn="ctr"/>
                      <a:r>
                        <a:rPr lang="kk-KZ" sz="1800" dirty="0">
                          <a:latin typeface="Times New Roman" panose="02020603050405020304" pitchFamily="18" charset="0"/>
                          <a:cs typeface="Times New Roman" panose="02020603050405020304" pitchFamily="18" charset="0"/>
                        </a:rPr>
                        <a:t>Эпиграф</a:t>
                      </a:r>
                    </a:p>
                    <a:p>
                      <a:pPr algn="ctr"/>
                      <a:r>
                        <a:rPr lang="kk-KZ" sz="1800" dirty="0">
                          <a:latin typeface="Times New Roman" panose="02020603050405020304" pitchFamily="18" charset="0"/>
                          <a:cs typeface="Times New Roman" panose="02020603050405020304" pitchFamily="18" charset="0"/>
                        </a:rPr>
                        <a:t>(әлеуметтік-гуманитарлық ғылымдар)</a:t>
                      </a:r>
                      <a:endParaRPr lang="ru-RU" sz="1800" dirty="0">
                        <a:latin typeface="Times New Roman" panose="02020603050405020304" pitchFamily="18" charset="0"/>
                        <a:cs typeface="Times New Roman" panose="02020603050405020304" pitchFamily="18" charset="0"/>
                      </a:endParaRPr>
                    </a:p>
                  </a:txBody>
                  <a:tcPr marL="68582" marR="68582" marT="45736" marB="45736" anchor="ctr"/>
                </a:tc>
                <a:tc>
                  <a:txBody>
                    <a:bodyPr/>
                    <a:lstStyle/>
                    <a:p>
                      <a:pPr algn="ctr"/>
                      <a:r>
                        <a:rPr lang="kk-KZ" sz="1800" dirty="0">
                          <a:latin typeface="Times New Roman" panose="02020603050405020304" pitchFamily="18" charset="0"/>
                          <a:cs typeface="Times New Roman" panose="02020603050405020304" pitchFamily="18" charset="0"/>
                        </a:rPr>
                        <a:t>Параграф</a:t>
                      </a:r>
                    </a:p>
                    <a:p>
                      <a:pPr algn="ctr"/>
                      <a:r>
                        <a:rPr lang="kk-KZ" sz="1800" dirty="0">
                          <a:latin typeface="Times New Roman" panose="02020603050405020304" pitchFamily="18" charset="0"/>
                          <a:cs typeface="Times New Roman" panose="02020603050405020304" pitchFamily="18" charset="0"/>
                        </a:rPr>
                        <a:t>(заң базасы)</a:t>
                      </a:r>
                      <a:endParaRPr lang="ru-RU" sz="1800" dirty="0">
                        <a:latin typeface="Times New Roman" panose="02020603050405020304" pitchFamily="18" charset="0"/>
                        <a:cs typeface="Times New Roman" panose="02020603050405020304" pitchFamily="18" charset="0"/>
                      </a:endParaRPr>
                    </a:p>
                  </a:txBody>
                  <a:tcPr marL="68582" marR="68582" marT="45736" marB="45736" anchor="ctr"/>
                </a:tc>
                <a:tc>
                  <a:txBody>
                    <a:bodyPr/>
                    <a:lstStyle/>
                    <a:p>
                      <a:pPr algn="ctr"/>
                      <a:endParaRPr lang="ru-RU" sz="1800" dirty="0">
                        <a:latin typeface="Times New Roman" panose="02020603050405020304" pitchFamily="18" charset="0"/>
                        <a:cs typeface="Times New Roman" panose="02020603050405020304" pitchFamily="18" charset="0"/>
                      </a:endParaRPr>
                    </a:p>
                  </a:txBody>
                  <a:tcPr marL="68582" marR="68582" marT="45736" marB="45736" anchor="ctr"/>
                </a:tc>
                <a:tc>
                  <a:txBody>
                    <a:bodyPr/>
                    <a:lstStyle/>
                    <a:p>
                      <a:pPr algn="ctr"/>
                      <a:endParaRPr lang="ru-RU" sz="1800" dirty="0">
                        <a:latin typeface="Times New Roman" panose="02020603050405020304" pitchFamily="18" charset="0"/>
                        <a:cs typeface="Times New Roman" panose="02020603050405020304" pitchFamily="18" charset="0"/>
                      </a:endParaRPr>
                    </a:p>
                  </a:txBody>
                  <a:tcPr marL="68582" marR="68582" marT="45736" marB="45736" anchor="ctr"/>
                </a:tc>
                <a:extLst>
                  <a:ext uri="{0D108BD9-81ED-4DB2-BD59-A6C34878D82A}">
                    <a16:rowId xmlns="" xmlns:a16="http://schemas.microsoft.com/office/drawing/2014/main" val="857840212"/>
                  </a:ext>
                </a:extLst>
              </a:tr>
              <a:tr h="1285529">
                <a:tc gridSpan="6">
                  <a:txBody>
                    <a:bodyPr/>
                    <a:lstStyle/>
                    <a:p>
                      <a:pPr algn="ctr"/>
                      <a:r>
                        <a:rPr lang="ru-RU" sz="1800" dirty="0" err="1">
                          <a:latin typeface="Times New Roman" panose="02020603050405020304" pitchFamily="18" charset="0"/>
                          <a:cs typeface="Times New Roman" panose="02020603050405020304" pitchFamily="18" charset="0"/>
                        </a:rPr>
                        <a:t>Жалпы</a:t>
                      </a:r>
                      <a:r>
                        <a:rPr lang="ru-RU" sz="1800" dirty="0">
                          <a:latin typeface="Times New Roman" panose="02020603050405020304" pitchFamily="18" charset="0"/>
                          <a:cs typeface="Times New Roman" panose="02020603050405020304" pitchFamily="18" charset="0"/>
                        </a:rPr>
                        <a:t> </a:t>
                      </a:r>
                      <a:r>
                        <a:rPr lang="ru-RU" sz="1800" b="1" dirty="0">
                          <a:latin typeface="Times New Roman" panose="02020603050405020304" pitchFamily="18" charset="0"/>
                          <a:cs typeface="Times New Roman" panose="02020603050405020304" pitchFamily="18" charset="0"/>
                        </a:rPr>
                        <a:t>37 911 461 </a:t>
                      </a:r>
                      <a:r>
                        <a:rPr lang="ru-RU" sz="1800" b="1" dirty="0" err="1">
                          <a:latin typeface="Times New Roman" panose="02020603050405020304" pitchFamily="18" charset="0"/>
                          <a:cs typeface="Times New Roman" panose="02020603050405020304" pitchFamily="18" charset="0"/>
                        </a:rPr>
                        <a:t>тг</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оқулықтар</a:t>
                      </a:r>
                      <a:r>
                        <a:rPr lang="kk-KZ" sz="1800" dirty="0">
                          <a:latin typeface="Times New Roman" panose="02020603050405020304" pitchFamily="18" charset="0"/>
                          <a:cs typeface="Times New Roman" panose="02020603050405020304" pitchFamily="18" charset="0"/>
                        </a:rPr>
                        <a:t> мен оқу құралдары сатылып алынды, үш электрондық жүйеге тіркелдік, барлығы </a:t>
                      </a:r>
                      <a:r>
                        <a:rPr lang="kk-KZ" sz="1800" b="1" dirty="0">
                          <a:latin typeface="Times New Roman" panose="02020603050405020304" pitchFamily="18" charset="0"/>
                          <a:cs typeface="Times New Roman" panose="02020603050405020304" pitchFamily="18" charset="0"/>
                        </a:rPr>
                        <a:t>кітапхана қорын күшейтуге </a:t>
                      </a:r>
                    </a:p>
                    <a:p>
                      <a:pPr algn="ctr"/>
                      <a:r>
                        <a:rPr lang="ru-RU" sz="1800" b="1" dirty="0">
                          <a:latin typeface="Times New Roman" panose="02020603050405020304" pitchFamily="18" charset="0"/>
                          <a:cs typeface="Times New Roman" panose="02020603050405020304" pitchFamily="18" charset="0"/>
                        </a:rPr>
                        <a:t>61 663 461 </a:t>
                      </a:r>
                      <a:r>
                        <a:rPr lang="ru-RU" sz="1800" b="1" dirty="0" err="1">
                          <a:latin typeface="Times New Roman" panose="02020603050405020304" pitchFamily="18" charset="0"/>
                          <a:cs typeface="Times New Roman" panose="02020603050405020304" pitchFamily="18" charset="0"/>
                        </a:rPr>
                        <a:t>тг</a:t>
                      </a:r>
                      <a:r>
                        <a:rPr lang="ru-RU" sz="1800" b="1" dirty="0">
                          <a:latin typeface="Times New Roman" panose="02020603050405020304" pitchFamily="18" charset="0"/>
                          <a:cs typeface="Times New Roman" panose="02020603050405020304" pitchFamily="18" charset="0"/>
                        </a:rPr>
                        <a:t>. </a:t>
                      </a:r>
                      <a:r>
                        <a:rPr lang="ru-RU" sz="1800" b="1" dirty="0" err="1">
                          <a:latin typeface="Times New Roman" panose="02020603050405020304" pitchFamily="18" charset="0"/>
                          <a:cs typeface="Times New Roman" panose="02020603050405020304" pitchFamily="18" charset="0"/>
                        </a:rPr>
                        <a:t>жұмсалды</a:t>
                      </a:r>
                      <a:r>
                        <a:rPr lang="ru-RU" sz="1800" b="1" dirty="0">
                          <a:latin typeface="Times New Roman" panose="02020603050405020304" pitchFamily="18" charset="0"/>
                          <a:cs typeface="Times New Roman" panose="02020603050405020304" pitchFamily="18" charset="0"/>
                        </a:rPr>
                        <a:t> </a:t>
                      </a:r>
                    </a:p>
                  </a:txBody>
                  <a:tcPr marL="68582" marR="68582" marT="45736" marB="45736" anchor="ctr"/>
                </a:tc>
                <a:tc hMerge="1">
                  <a:txBody>
                    <a:bodyPr/>
                    <a:lstStyle/>
                    <a:p>
                      <a:pPr algn="ctr"/>
                      <a:endParaRPr lang="ru-RU" sz="2400" dirty="0">
                        <a:latin typeface="+mj-lt"/>
                      </a:endParaRPr>
                    </a:p>
                  </a:txBody>
                  <a:tcPr marL="91443" marR="91443" marT="45736" marB="45736" anchor="ctr"/>
                </a:tc>
                <a:tc hMerge="1">
                  <a:txBody>
                    <a:bodyPr/>
                    <a:lstStyle/>
                    <a:p>
                      <a:pPr algn="ctr"/>
                      <a:endParaRPr lang="ru-RU" sz="2400" dirty="0">
                        <a:latin typeface="+mj-lt"/>
                      </a:endParaRPr>
                    </a:p>
                  </a:txBody>
                  <a:tcPr marL="91443" marR="91443" marT="45736" marB="45736" anchor="ctr"/>
                </a:tc>
                <a:tc hMerge="1">
                  <a:txBody>
                    <a:bodyPr/>
                    <a:lstStyle/>
                    <a:p>
                      <a:pPr algn="ctr"/>
                      <a:endParaRPr lang="ru-RU" sz="2400" dirty="0">
                        <a:latin typeface="+mj-lt"/>
                      </a:endParaRPr>
                    </a:p>
                  </a:txBody>
                  <a:tcPr marL="91443" marR="91443" marT="45736" marB="45736" anchor="ctr"/>
                </a:tc>
                <a:tc hMerge="1">
                  <a:txBody>
                    <a:bodyPr/>
                    <a:lstStyle/>
                    <a:p>
                      <a:pPr algn="ctr"/>
                      <a:endParaRPr lang="ru-RU" sz="2400" dirty="0">
                        <a:latin typeface="+mj-lt"/>
                      </a:endParaRPr>
                    </a:p>
                  </a:txBody>
                  <a:tcPr marL="91443" marR="91443" marT="45736" marB="45736" anchor="ctr"/>
                </a:tc>
                <a:tc hMerge="1">
                  <a:txBody>
                    <a:bodyPr/>
                    <a:lstStyle/>
                    <a:p>
                      <a:pPr algn="ctr"/>
                      <a:endParaRPr lang="ru-RU" sz="2400" dirty="0">
                        <a:latin typeface="+mj-lt"/>
                      </a:endParaRPr>
                    </a:p>
                  </a:txBody>
                  <a:tcPr marL="91443" marR="91443" marT="45736" marB="45736" anchor="ctr"/>
                </a:tc>
                <a:extLst>
                  <a:ext uri="{0D108BD9-81ED-4DB2-BD59-A6C34878D82A}">
                    <a16:rowId xmlns="" xmlns:a16="http://schemas.microsoft.com/office/drawing/2014/main" val="4002097547"/>
                  </a:ext>
                </a:extLst>
              </a:tr>
            </a:tbl>
          </a:graphicData>
        </a:graphic>
      </p:graphicFrame>
    </p:spTree>
    <p:extLst>
      <p:ext uri="{BB962C8B-B14F-4D97-AF65-F5344CB8AC3E}">
        <p14:creationId xmlns:p14="http://schemas.microsoft.com/office/powerpoint/2010/main" val="3332095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67544" y="1117193"/>
            <a:ext cx="8208912" cy="1015663"/>
          </a:xfrm>
          <a:prstGeom prst="rect">
            <a:avLst/>
          </a:prstGeom>
        </p:spPr>
        <p:txBody>
          <a:bodyPr wrap="square">
            <a:spAutoFit/>
          </a:bodyPr>
          <a:lstStyle/>
          <a:p>
            <a:pPr algn="ctr"/>
            <a:r>
              <a:rPr lang="ru-RU" sz="2000" b="1" dirty="0">
                <a:solidFill>
                  <a:srgbClr val="002060"/>
                </a:solidFill>
                <a:latin typeface="Times New Roman" panose="02020603050405020304" pitchFamily="18" charset="0"/>
                <a:cs typeface="Times New Roman" panose="02020603050405020304" pitchFamily="18" charset="0"/>
              </a:rPr>
              <a:t>2021-2022 ОҚУ ЖЫЛЫНДА КІТАПХАНА ҚОРЫ ЖАҢА КІТАПТАРМЕН ТОЛЫҚТЫ</a:t>
            </a:r>
          </a:p>
          <a:p>
            <a:pPr algn="ctr"/>
            <a:endParaRPr lang="ru-RU" sz="2000" b="1" dirty="0">
              <a:solidFill>
                <a:srgbClr val="002060"/>
              </a:solidFill>
              <a:latin typeface="Times New Roman" panose="02020603050405020304" pitchFamily="18" charset="0"/>
              <a:cs typeface="Times New Roman" panose="02020603050405020304" pitchFamily="18" charset="0"/>
            </a:endParaRPr>
          </a:p>
        </p:txBody>
      </p:sp>
      <p:pic>
        <p:nvPicPr>
          <p:cNvPr id="1026" name="Picture 2" descr="C:\Users\90C5~1\AppData\Local\Temp\Rar$DRa10636.26387\фотки биб\IMG_927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845410"/>
            <a:ext cx="2935560" cy="239118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90C5~1\AppData\Local\Temp\Rar$DRa10636.28214\фотки биб\IMG_93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293096"/>
            <a:ext cx="2935560" cy="23683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ПК\Desktop\001-scal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1858235"/>
            <a:ext cx="2915755" cy="237552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ПК\Desktop\05-9-scal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0632" y="4310630"/>
            <a:ext cx="2936441" cy="23695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90C5~1\AppData\Local\Temp\Rar$DRa10780.43254\фотки биб\IMG_932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9493" y="1844824"/>
            <a:ext cx="2936441" cy="239190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90C5~1\AppData\Local\Temp\Rar$DRa10780.22123\фотки биб\IMG_937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2193" y="4293096"/>
            <a:ext cx="2936441" cy="2369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94450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2913</TotalTime>
  <Words>3774</Words>
  <Application>Microsoft Office PowerPoint</Application>
  <PresentationFormat>Экран (4:3)</PresentationFormat>
  <Paragraphs>437</Paragraphs>
  <Slides>78</Slides>
  <Notes>3</Notes>
  <HiddenSlides>0</HiddenSlides>
  <MMClips>0</MMClips>
  <ScaleCrop>false</ScaleCrop>
  <HeadingPairs>
    <vt:vector size="4" baseType="variant">
      <vt:variant>
        <vt:lpstr>Тема</vt:lpstr>
      </vt:variant>
      <vt:variant>
        <vt:i4>1</vt:i4>
      </vt:variant>
      <vt:variant>
        <vt:lpstr>Заголовки слайдов</vt:lpstr>
      </vt:variant>
      <vt:variant>
        <vt:i4>78</vt:i4>
      </vt:variant>
    </vt:vector>
  </HeadingPairs>
  <TitlesOfParts>
    <vt:vector size="79" baseType="lpstr">
      <vt:lpstr>Тема Office</vt:lpstr>
      <vt:lpstr>Презентация PowerPoint</vt:lpstr>
      <vt:lpstr>Презентация PowerPoint</vt:lpstr>
      <vt:lpstr>АКАДЕМИЯЛЫҚ МӘСЕЛЕЛЕР БОЙЫНША АТҚАРЫЛҒАН ЖҰМЫСТАР</vt:lpstr>
      <vt:lpstr>АКАДЕМИЯЛЫҚ МӘСЕЛЕЛЕР БОЙЫНШЫ АТҚАРЫЛҒАН ЖҰМЫСТАР</vt:lpstr>
      <vt:lpstr>Презентация PowerPoint</vt:lpstr>
      <vt:lpstr>АКАДЕМИЯЛЫҚ МӘСЕЛЕЛЕР БАҒЫТЫНДА АТҚАРЫЛҒАН ЖҰМЫСТАР</vt:lpstr>
      <vt:lpstr>Презентация PowerPoint</vt:lpstr>
      <vt:lpstr>Презентация PowerPoint</vt:lpstr>
      <vt:lpstr>Презентация PowerPoint</vt:lpstr>
      <vt:lpstr>Презентация PowerPoint</vt:lpstr>
      <vt:lpstr>МАНСАПТЫ ДАМЫТУ ЖӘНЕ ЖҰМЫС БЕРУШІЛЕРМЕН БАЙЛАНЫС ОРТАЛЫҒЫ</vt:lpstr>
      <vt:lpstr>ЛИНГВИСТИКАЛЫҚ ОРТАЛЫҚ</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МЕМОРАНДУМДАР</vt:lpstr>
      <vt:lpstr>Презентация PowerPoint</vt:lpstr>
      <vt:lpstr>Презентация PowerPoint</vt:lpstr>
      <vt:lpstr>«ҒЫЛЫМИ КІТАПХАНА» ҒИМАРАТЫНЫҢ АЛДЫНДАҒЫ АВТОТҰРАҚҚА СУ АҒАР ЛОТОК ОРНАТУ ЖҰМЫСТАРЫ (3 800 000 ТГ.) ТОЛЫҒЫМЕН ОРЫНДАЛДЫ</vt:lpstr>
      <vt:lpstr>«Ғылыми кітапхана» ғимаратының 4-ші қабатындағы балкон мен террасаларға және екі кабинетке ағымдағы жөндеу жұмыстары  (2 600 000 тг.) толығымен орындалды</vt:lpstr>
      <vt:lpstr>№1 бас оқу ғимаратының №113 бөлмесін Жастар орталығына қарасты студенттерге арналып ағымдағы жөндеу жұмыстары  (2 940 000 тг.) толығымен орындалды </vt:lpstr>
      <vt:lpstr>Презентация PowerPoint</vt:lpstr>
      <vt:lpstr>№3 оқу ғимаратының 3-ші және 4-ші қабаттарын қоса алып тұрған лекция және мәжіліс залдары мен дәліздерді, фойелер мен баспалдақтарды әрлеу-сырлау бойынша ағымдағы жөндеу жұмыстары (17 200 000 тг.) аяқталды</vt:lpstr>
      <vt:lpstr>№3 оқу ғимаратының жертөлесіндегі салқын су және өрт сөндіру жүйесі құбырларының жарамсызданған жерлерін ауыстыру бойынша ағымдағы жөндеу жұмыстары (4 817 000 тг.) толығымен орындалды</vt:lpstr>
      <vt:lpstr>№4; №6; №7 және №8 оқу ғимараттарына нұсқама белгілер (тактилді тақталар) орнату жұмыстары (135 000 тг.) толығымен орындалды</vt:lpstr>
      <vt:lpstr>Презентация PowerPoint</vt:lpstr>
      <vt:lpstr>Презентация PowerPoint</vt:lpstr>
      <vt:lpstr>№4 оқу ғимаратының шатырын ауыстыру жұмыстары  (11 088 000 тг.) толығымен орындалды</vt:lpstr>
      <vt:lpstr>№6 оқу ғимаратының кіре беріс қасбетіне және ішкі күрес залына ағымдағы жөндеу жұмыстары (1 295 000 тг.) толығымен орындалды</vt:lpstr>
      <vt:lpstr>№8 оқу ғимаратының алдыңғы қасбеті мен ішкі бөлмелерге ағымдағы жөндеу жұмыстары (3 600 000 тг.) жүргізілді</vt:lpstr>
      <vt:lpstr>Клиника-диагностикалық орталығы ғимаратының алдында орналасқан «Дәрігерлер аллеясына» ағымдағы жөндеу жұмыстары  (2 500 000 тг.) толығымен орындалды</vt:lpstr>
      <vt:lpstr>Презентация PowerPoint</vt:lpstr>
      <vt:lpstr>Презентация PowerPoint</vt:lpstr>
      <vt:lpstr>№2 қыздар жатақханасы ғимаратына (бөлмелер мен дәліздердің қажетті жерлерін әрлеу-сырлау, қажетті душ бөлмелерінің жарамсыз паддондарын ауыстыру, қажетті бөлмелердің еденіндегі линолеумдарды ауыстыру) ағымдағы жөндеу жұмыстары (6 800 000 тг.) толығымен орындалды</vt:lpstr>
      <vt:lpstr>№3 жатақхана ғимаратындағы әр қабаттардағы әжетханалар, жуынатын және ас дайындайтын бөлмелерге, сондай-ақ су және кәріз жүйелерін ауыстыру бойынша ағымдағы жөндеу жұмыстары (38 528 000 тг.) жүргізілді.</vt:lpstr>
      <vt:lpstr>Презентация PowerPoint</vt:lpstr>
      <vt:lpstr>«Самал» жанұялық жатақханасының 12 пәтеріне толықтай ағымдағы жөндеу жұмыстары (22 000 000 тг.) жүргізілді.</vt:lpstr>
      <vt:lpstr>«Яссы» қонақ үйі ғимаратының  3-ші қабатындағы 19 дана қонақ бөлмелері мен санитарлық тораптарына және дәлізіне ағымдағы жөндеу жұмыстары (17 200 000 тг) жүргізілді</vt:lpstr>
      <vt:lpstr>«Яссы» ғалымдар үйі мен Қазыбек би көшесі бойындағы нысандарды газдандыру жұмыстары (42 883 156,7 тг.) толығымен орындалды</vt:lpstr>
      <vt:lpstr>Презентация PowerPoint</vt:lpstr>
      <vt:lpstr>Презентация PowerPoint</vt:lpstr>
      <vt:lpstr>Университетімізге қарасты Түркістан қаласы, Тәуке хан даңғылы бойында орналасқан №8 оқу ғимаратының сыртқы жылу жүйесін жаңадан жер үстімен жүргізу және Қазыбек би көшесі бойында орналасқан №6 оқу ғимаратының сыртқы жылу жүйесіндегі жылу оқшаулау қаптамаларын ауыстыру бойынша ағымдағы жөндеу жұмыстары  (7 504 000 тг.) жүргізілді</vt:lpstr>
      <vt:lpstr>№4 оқу ғимараты мен №6 жатақхана ғимаратының ішкі өрт крандарының құбырларын ауыстыру жұмыстары (2 700 000 тг.) жүргізілді</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ПК</dc:creator>
  <cp:lastModifiedBy>ПК</cp:lastModifiedBy>
  <cp:revision>244</cp:revision>
  <cp:lastPrinted>2022-09-16T09:17:51Z</cp:lastPrinted>
  <dcterms:modified xsi:type="dcterms:W3CDTF">2023-06-12T03:42:57Z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2022-09-20T04:09:43Z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27bd01c3-2202-437d-bbde-0c68a77ffd80</vt:lpwstr>
  </property>
  <property fmtid="{D5CDD505-2E9C-101B-9397-08002B2CF9AE}" pid="7" name="MSIP_Label_defa4170-0d19-0005-0004-bc88714345d2_ActionId">
    <vt:lpwstr>340b3759-7b0b-4cc3-baef-664b2d17d4cb</vt:lpwstr>
  </property>
  <property fmtid="{D5CDD505-2E9C-101B-9397-08002B2CF9AE}" pid="8" name="MSIP_Label_defa4170-0d19-0005-0004-bc88714345d2_ContentBits">
    <vt:lpwstr>0</vt:lpwstr>
  </property>
</Properties>
</file>