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811" r:id="rId1"/>
  </p:sldMasterIdLst>
  <p:notesMasterIdLst>
    <p:notesMasterId r:id="rId24"/>
  </p:notesMasterIdLst>
  <p:handoutMasterIdLst>
    <p:handoutMasterId r:id="rId25"/>
  </p:handoutMasterIdLst>
  <p:sldIdLst>
    <p:sldId id="350" r:id="rId2"/>
    <p:sldId id="397" r:id="rId3"/>
    <p:sldId id="399" r:id="rId4"/>
    <p:sldId id="401" r:id="rId5"/>
    <p:sldId id="403" r:id="rId6"/>
    <p:sldId id="405" r:id="rId7"/>
    <p:sldId id="407" r:id="rId8"/>
    <p:sldId id="409" r:id="rId9"/>
    <p:sldId id="411" r:id="rId10"/>
    <p:sldId id="413" r:id="rId11"/>
    <p:sldId id="417" r:id="rId12"/>
    <p:sldId id="419" r:id="rId13"/>
    <p:sldId id="415" r:id="rId14"/>
    <p:sldId id="374" r:id="rId15"/>
    <p:sldId id="382" r:id="rId16"/>
    <p:sldId id="383" r:id="rId17"/>
    <p:sldId id="421" r:id="rId18"/>
    <p:sldId id="387" r:id="rId19"/>
    <p:sldId id="388" r:id="rId20"/>
    <p:sldId id="389" r:id="rId21"/>
    <p:sldId id="368" r:id="rId22"/>
    <p:sldId id="372" r:id="rId23"/>
  </p:sldIdLst>
  <p:sldSz cx="9144000" cy="5143500" type="screen16x9"/>
  <p:notesSz cx="6761163" cy="9942513"/>
  <p:custDataLst>
    <p:tags r:id="rId26"/>
  </p:custDataLst>
  <p:defaultTextStyle>
    <a:defPPr>
      <a:defRPr lang="ru-RU"/>
    </a:defPPr>
    <a:lvl1pPr algn="l" defTabSz="912813" rtl="0" fontAlgn="base">
      <a:spcBef>
        <a:spcPct val="0"/>
      </a:spcBef>
      <a:spcAft>
        <a:spcPct val="0"/>
      </a:spcAft>
      <a:defRPr kern="1200">
        <a:solidFill>
          <a:schemeClr val="tx1"/>
        </a:solidFill>
        <a:latin typeface="Arial" charset="0"/>
        <a:ea typeface="+mn-ea"/>
        <a:cs typeface="+mn-cs"/>
      </a:defRPr>
    </a:lvl1pPr>
    <a:lvl2pPr marL="455613" indent="1588" algn="l" defTabSz="912813" rtl="0" fontAlgn="base">
      <a:spcBef>
        <a:spcPct val="0"/>
      </a:spcBef>
      <a:spcAft>
        <a:spcPct val="0"/>
      </a:spcAft>
      <a:defRPr kern="1200">
        <a:solidFill>
          <a:schemeClr val="tx1"/>
        </a:solidFill>
        <a:latin typeface="Arial" charset="0"/>
        <a:ea typeface="+mn-ea"/>
        <a:cs typeface="+mn-cs"/>
      </a:defRPr>
    </a:lvl2pPr>
    <a:lvl3pPr marL="912813" indent="1588" algn="l" defTabSz="912813" rtl="0" fontAlgn="base">
      <a:spcBef>
        <a:spcPct val="0"/>
      </a:spcBef>
      <a:spcAft>
        <a:spcPct val="0"/>
      </a:spcAft>
      <a:defRPr kern="1200">
        <a:solidFill>
          <a:schemeClr val="tx1"/>
        </a:solidFill>
        <a:latin typeface="Arial" charset="0"/>
        <a:ea typeface="+mn-ea"/>
        <a:cs typeface="+mn-cs"/>
      </a:defRPr>
    </a:lvl3pPr>
    <a:lvl4pPr marL="1370013" indent="1588" algn="l" defTabSz="912813" rtl="0" fontAlgn="base">
      <a:spcBef>
        <a:spcPct val="0"/>
      </a:spcBef>
      <a:spcAft>
        <a:spcPct val="0"/>
      </a:spcAft>
      <a:defRPr kern="1200">
        <a:solidFill>
          <a:schemeClr val="tx1"/>
        </a:solidFill>
        <a:latin typeface="Arial" charset="0"/>
        <a:ea typeface="+mn-ea"/>
        <a:cs typeface="+mn-cs"/>
      </a:defRPr>
    </a:lvl4pPr>
    <a:lvl5pPr marL="1827213" indent="1588" algn="l" defTabSz="912813"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Раздел по умолчанию" id="{7A6E5739-0EF5-470E-B020-B8B15E9979B0}">
          <p14:sldIdLst>
            <p14:sldId id="350"/>
            <p14:sldId id="397"/>
            <p14:sldId id="399"/>
            <p14:sldId id="401"/>
            <p14:sldId id="403"/>
            <p14:sldId id="405"/>
            <p14:sldId id="407"/>
            <p14:sldId id="409"/>
            <p14:sldId id="411"/>
            <p14:sldId id="413"/>
            <p14:sldId id="417"/>
            <p14:sldId id="419"/>
            <p14:sldId id="415"/>
            <p14:sldId id="374"/>
            <p14:sldId id="382"/>
            <p14:sldId id="383"/>
            <p14:sldId id="421"/>
            <p14:sldId id="387"/>
            <p14:sldId id="388"/>
            <p14:sldId id="389"/>
            <p14:sldId id="368"/>
            <p14:sldId id="372"/>
          </p14:sldIdLst>
        </p14:section>
        <p14:section name="Раздел без заголовка" id="{8D593B63-1DC8-4010-8E65-CC765F07F7B4}">
          <p14:sldIdLst/>
        </p14:section>
      </p14:sectionLst>
    </p:ex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5379" autoAdjust="0"/>
    <p:restoredTop sz="98703" autoAdjust="0"/>
  </p:normalViewPr>
  <p:slideViewPr>
    <p:cSldViewPr>
      <p:cViewPr>
        <p:scale>
          <a:sx n="87" d="100"/>
          <a:sy n="87" d="100"/>
        </p:scale>
        <p:origin x="-1260" y="-5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6650"/>
          </a:xfrm>
          <a:prstGeom prst="rect">
            <a:avLst/>
          </a:prstGeom>
        </p:spPr>
        <p:txBody>
          <a:bodyPr vert="horz" lIns="90882" tIns="45441" rIns="90882" bIns="45441" rtlCol="0"/>
          <a:lstStyle>
            <a:lvl1pPr algn="l">
              <a:defRPr sz="1200"/>
            </a:lvl1pPr>
          </a:lstStyle>
          <a:p>
            <a:endParaRPr lang="ru-RU"/>
          </a:p>
        </p:txBody>
      </p:sp>
      <p:sp>
        <p:nvSpPr>
          <p:cNvPr id="3" name="Дата 2"/>
          <p:cNvSpPr>
            <a:spLocks noGrp="1"/>
          </p:cNvSpPr>
          <p:nvPr>
            <p:ph type="dt" sz="quarter" idx="1"/>
          </p:nvPr>
        </p:nvSpPr>
        <p:spPr>
          <a:xfrm>
            <a:off x="3829761" y="0"/>
            <a:ext cx="2929837" cy="496650"/>
          </a:xfrm>
          <a:prstGeom prst="rect">
            <a:avLst/>
          </a:prstGeom>
        </p:spPr>
        <p:txBody>
          <a:bodyPr vert="horz" lIns="90882" tIns="45441" rIns="90882" bIns="45441" rtlCol="0"/>
          <a:lstStyle>
            <a:lvl1pPr algn="r">
              <a:defRPr sz="1200"/>
            </a:lvl1pPr>
          </a:lstStyle>
          <a:p>
            <a:fld id="{157BF40D-C730-4264-8184-2AA299886CE7}" type="datetimeFigureOut">
              <a:rPr lang="ru-RU" smtClean="0"/>
              <a:pPr/>
              <a:t>01.12.2022</a:t>
            </a:fld>
            <a:endParaRPr lang="ru-RU"/>
          </a:p>
        </p:txBody>
      </p:sp>
      <p:sp>
        <p:nvSpPr>
          <p:cNvPr id="4" name="Нижний колонтитул 3"/>
          <p:cNvSpPr>
            <a:spLocks noGrp="1"/>
          </p:cNvSpPr>
          <p:nvPr>
            <p:ph type="ftr" sz="quarter" idx="2"/>
          </p:nvPr>
        </p:nvSpPr>
        <p:spPr>
          <a:xfrm>
            <a:off x="0" y="9444277"/>
            <a:ext cx="2929837" cy="496650"/>
          </a:xfrm>
          <a:prstGeom prst="rect">
            <a:avLst/>
          </a:prstGeom>
        </p:spPr>
        <p:txBody>
          <a:bodyPr vert="horz" lIns="90882" tIns="45441" rIns="90882" bIns="45441" rtlCol="0" anchor="b"/>
          <a:lstStyle>
            <a:lvl1pPr algn="l">
              <a:defRPr sz="1200"/>
            </a:lvl1pPr>
          </a:lstStyle>
          <a:p>
            <a:endParaRPr lang="ru-RU"/>
          </a:p>
        </p:txBody>
      </p:sp>
      <p:sp>
        <p:nvSpPr>
          <p:cNvPr id="5" name="Номер слайда 4"/>
          <p:cNvSpPr>
            <a:spLocks noGrp="1"/>
          </p:cNvSpPr>
          <p:nvPr>
            <p:ph type="sldNum" sz="quarter" idx="3"/>
          </p:nvPr>
        </p:nvSpPr>
        <p:spPr>
          <a:xfrm>
            <a:off x="3829761" y="9444277"/>
            <a:ext cx="2929837" cy="496650"/>
          </a:xfrm>
          <a:prstGeom prst="rect">
            <a:avLst/>
          </a:prstGeom>
        </p:spPr>
        <p:txBody>
          <a:bodyPr vert="horz" lIns="90882" tIns="45441" rIns="90882" bIns="45441" rtlCol="0" anchor="b"/>
          <a:lstStyle>
            <a:lvl1pPr algn="r">
              <a:defRPr sz="1200"/>
            </a:lvl1pPr>
          </a:lstStyle>
          <a:p>
            <a:fld id="{8F72EF15-C846-45C4-B5AC-A2F76C82FA17}" type="slidenum">
              <a:rPr lang="ru-RU" smtClean="0"/>
              <a:pPr/>
              <a:t>‹#›</a:t>
            </a:fld>
            <a:endParaRPr lang="ru-RU"/>
          </a:p>
        </p:txBody>
      </p:sp>
    </p:spTree>
    <p:extLst>
      <p:ext uri="{BB962C8B-B14F-4D97-AF65-F5344CB8AC3E}">
        <p14:creationId xmlns:p14="http://schemas.microsoft.com/office/powerpoint/2010/main" val="33001387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7126"/>
          </a:xfrm>
          <a:prstGeom prst="rect">
            <a:avLst/>
          </a:prstGeom>
        </p:spPr>
        <p:txBody>
          <a:bodyPr vert="horz" lIns="90882" tIns="45441" rIns="90882" bIns="45441" rtlCol="0"/>
          <a:lstStyle>
            <a:lvl1pPr algn="l" defTabSz="908554"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29761" y="0"/>
            <a:ext cx="2929837" cy="497126"/>
          </a:xfrm>
          <a:prstGeom prst="rect">
            <a:avLst/>
          </a:prstGeom>
        </p:spPr>
        <p:txBody>
          <a:bodyPr vert="horz" lIns="90882" tIns="45441" rIns="90882" bIns="45441" rtlCol="0"/>
          <a:lstStyle>
            <a:lvl1pPr algn="r" defTabSz="908554" fontAlgn="auto">
              <a:spcBef>
                <a:spcPts val="0"/>
              </a:spcBef>
              <a:spcAft>
                <a:spcPts val="0"/>
              </a:spcAft>
              <a:defRPr sz="1200" smtClean="0">
                <a:latin typeface="+mn-lt"/>
              </a:defRPr>
            </a:lvl1pPr>
          </a:lstStyle>
          <a:p>
            <a:pPr>
              <a:defRPr/>
            </a:pPr>
            <a:fld id="{D222BB4D-8A08-4198-A735-2F3332EDFD94}" type="datetimeFigureOut">
              <a:rPr lang="ru-RU"/>
              <a:pPr>
                <a:defRPr/>
              </a:pPr>
              <a:t>01.12.2022</a:t>
            </a:fld>
            <a:endParaRPr lang="ru-RU"/>
          </a:p>
        </p:txBody>
      </p:sp>
      <p:sp>
        <p:nvSpPr>
          <p:cNvPr id="4" name="Образ слайда 3"/>
          <p:cNvSpPr>
            <a:spLocks noGrp="1" noRot="1" noChangeAspect="1"/>
          </p:cNvSpPr>
          <p:nvPr>
            <p:ph type="sldImg" idx="2"/>
          </p:nvPr>
        </p:nvSpPr>
        <p:spPr>
          <a:xfrm>
            <a:off x="66675" y="746125"/>
            <a:ext cx="6627813" cy="3729038"/>
          </a:xfrm>
          <a:prstGeom prst="rect">
            <a:avLst/>
          </a:prstGeom>
          <a:noFill/>
          <a:ln w="12700">
            <a:solidFill>
              <a:prstClr val="black"/>
            </a:solidFill>
          </a:ln>
        </p:spPr>
        <p:txBody>
          <a:bodyPr vert="horz" lIns="90882" tIns="45441" rIns="90882" bIns="45441" rtlCol="0" anchor="ctr"/>
          <a:lstStyle/>
          <a:p>
            <a:pPr lvl="0"/>
            <a:endParaRPr lang="ru-RU" noProof="0"/>
          </a:p>
        </p:txBody>
      </p:sp>
      <p:sp>
        <p:nvSpPr>
          <p:cNvPr id="5" name="Заметки 4"/>
          <p:cNvSpPr>
            <a:spLocks noGrp="1"/>
          </p:cNvSpPr>
          <p:nvPr>
            <p:ph type="body" sz="quarter" idx="3"/>
          </p:nvPr>
        </p:nvSpPr>
        <p:spPr>
          <a:xfrm>
            <a:off x="676117" y="4722694"/>
            <a:ext cx="5408930" cy="4474131"/>
          </a:xfrm>
          <a:prstGeom prst="rect">
            <a:avLst/>
          </a:prstGeom>
        </p:spPr>
        <p:txBody>
          <a:bodyPr vert="horz" lIns="90882" tIns="45441" rIns="90882" bIns="45441"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43662"/>
            <a:ext cx="2929837" cy="497126"/>
          </a:xfrm>
          <a:prstGeom prst="rect">
            <a:avLst/>
          </a:prstGeom>
        </p:spPr>
        <p:txBody>
          <a:bodyPr vert="horz" lIns="90882" tIns="45441" rIns="90882" bIns="45441" rtlCol="0" anchor="b"/>
          <a:lstStyle>
            <a:lvl1pPr algn="l" defTabSz="908554"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29761" y="9443662"/>
            <a:ext cx="2929837" cy="497126"/>
          </a:xfrm>
          <a:prstGeom prst="rect">
            <a:avLst/>
          </a:prstGeom>
        </p:spPr>
        <p:txBody>
          <a:bodyPr vert="horz" lIns="90882" tIns="45441" rIns="90882" bIns="45441" rtlCol="0" anchor="b"/>
          <a:lstStyle>
            <a:lvl1pPr algn="r" defTabSz="908554" fontAlgn="auto">
              <a:spcBef>
                <a:spcPts val="0"/>
              </a:spcBef>
              <a:spcAft>
                <a:spcPts val="0"/>
              </a:spcAft>
              <a:defRPr sz="1200" smtClean="0">
                <a:latin typeface="+mn-lt"/>
              </a:defRPr>
            </a:lvl1pPr>
          </a:lstStyle>
          <a:p>
            <a:pPr>
              <a:defRPr/>
            </a:pPr>
            <a:fld id="{EF6DE7CF-8920-485E-B436-926616CCF3BC}" type="slidenum">
              <a:rPr lang="ru-RU"/>
              <a:pPr>
                <a:defRPr/>
              </a:pPr>
              <a:t>‹#›</a:t>
            </a:fld>
            <a:endParaRPr lang="ru-RU"/>
          </a:p>
        </p:txBody>
      </p:sp>
    </p:spTree>
    <p:extLst>
      <p:ext uri="{BB962C8B-B14F-4D97-AF65-F5344CB8AC3E}">
        <p14:creationId xmlns:p14="http://schemas.microsoft.com/office/powerpoint/2010/main" val="1119824699"/>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487" algn="l" defTabSz="914198" rtl="0" eaLnBrk="1" latinLnBrk="0" hangingPunct="1">
      <a:defRPr sz="1200" kern="1200">
        <a:solidFill>
          <a:schemeClr val="tx1"/>
        </a:solidFill>
        <a:latin typeface="+mn-lt"/>
        <a:ea typeface="+mn-ea"/>
        <a:cs typeface="+mn-cs"/>
      </a:defRPr>
    </a:lvl6pPr>
    <a:lvl7pPr marL="2742581" algn="l" defTabSz="914198" rtl="0" eaLnBrk="1" latinLnBrk="0" hangingPunct="1">
      <a:defRPr sz="1200" kern="1200">
        <a:solidFill>
          <a:schemeClr val="tx1"/>
        </a:solidFill>
        <a:latin typeface="+mn-lt"/>
        <a:ea typeface="+mn-ea"/>
        <a:cs typeface="+mn-cs"/>
      </a:defRPr>
    </a:lvl7pPr>
    <a:lvl8pPr marL="3199680" algn="l" defTabSz="914198" rtl="0" eaLnBrk="1" latinLnBrk="0" hangingPunct="1">
      <a:defRPr sz="1200" kern="1200">
        <a:solidFill>
          <a:schemeClr val="tx1"/>
        </a:solidFill>
        <a:latin typeface="+mn-lt"/>
        <a:ea typeface="+mn-ea"/>
        <a:cs typeface="+mn-cs"/>
      </a:defRPr>
    </a:lvl8pPr>
    <a:lvl9pPr marL="3656777" algn="l" defTabSz="91419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23F276F-00C5-4BA6-8AD3-5FF30A954031}" type="slidenum">
              <a:rPr lang="ru-RU" smtClean="0"/>
              <a:pPr/>
              <a:t>1</a:t>
            </a:fld>
            <a:endParaRPr lang="ru-RU"/>
          </a:p>
        </p:txBody>
      </p:sp>
    </p:spTree>
    <p:extLst>
      <p:ext uri="{BB962C8B-B14F-4D97-AF65-F5344CB8AC3E}">
        <p14:creationId xmlns:p14="http://schemas.microsoft.com/office/powerpoint/2010/main" val="4264897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3200400"/>
          </a:xfrm>
        </p:spPr>
        <p:txBody>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3714750"/>
            <a:ext cx="6400800" cy="9144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fld id="{01CFC171-42BE-4287-9EF3-CAD65FDC7C41}" type="datetime1">
              <a:rPr lang="ru-RU" smtClean="0"/>
              <a:pPr>
                <a:defRPr/>
              </a:pPr>
              <a:t>01.12.2022</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72CEBFE0-918D-47E0-A26F-2CB4E9493916}" type="slidenum">
              <a:rPr lang="ru-RU" smtClean="0"/>
              <a:pPr>
                <a:defRPr/>
              </a:pPr>
              <a:t>‹#›</a:t>
            </a:fld>
            <a:endParaRPr lang="ru-RU"/>
          </a:p>
        </p:txBody>
      </p:sp>
    </p:spTree>
    <p:extLst>
      <p:ext uri="{BB962C8B-B14F-4D97-AF65-F5344CB8AC3E}">
        <p14:creationId xmlns:p14="http://schemas.microsoft.com/office/powerpoint/2010/main" val="2459135092"/>
      </p:ext>
    </p:extLst>
  </p:cSld>
  <p:clrMapOvr>
    <a:masterClrMapping/>
  </p:clrMapOvr>
  <p:transition spd="slow">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E32D25C4-6870-42EC-9621-E2544FC8E304}" type="datetime1">
              <a:rPr lang="ru-RU" smtClean="0"/>
              <a:pPr>
                <a:defRPr/>
              </a:pPr>
              <a:t>01.12.2022</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1400D2F9-94B0-436D-8FCB-F9DB8C50EAE5}" type="slidenum">
              <a:rPr lang="ru-RU" smtClean="0"/>
              <a:pPr>
                <a:defRPr/>
              </a:pPr>
              <a:t>‹#›</a:t>
            </a:fld>
            <a:endParaRPr lang="ru-RU"/>
          </a:p>
        </p:txBody>
      </p:sp>
    </p:spTree>
    <p:extLst>
      <p:ext uri="{BB962C8B-B14F-4D97-AF65-F5344CB8AC3E}">
        <p14:creationId xmlns:p14="http://schemas.microsoft.com/office/powerpoint/2010/main" val="905329523"/>
      </p:ext>
    </p:extLst>
  </p:cSld>
  <p:clrMapOvr>
    <a:masterClrMapping/>
  </p:clrMapOvr>
  <p:transition spd="slow">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B7A453F0-F1A2-4E18-983C-C66363ED1056}" type="datetime1">
              <a:rPr lang="ru-RU" smtClean="0"/>
              <a:pPr>
                <a:defRPr/>
              </a:pPr>
              <a:t>01.12.2022</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F26FC341-1CB2-46A6-8AF9-BC344C17A2A4}" type="slidenum">
              <a:rPr lang="ru-RU" smtClean="0"/>
              <a:pPr>
                <a:defRPr/>
              </a:pPr>
              <a:t>‹#›</a:t>
            </a:fld>
            <a:endParaRPr lang="ru-RU"/>
          </a:p>
        </p:txBody>
      </p:sp>
    </p:spTree>
    <p:extLst>
      <p:ext uri="{BB962C8B-B14F-4D97-AF65-F5344CB8AC3E}">
        <p14:creationId xmlns:p14="http://schemas.microsoft.com/office/powerpoint/2010/main" val="779195425"/>
      </p:ext>
    </p:extLst>
  </p:cSld>
  <p:clrMapOvr>
    <a:masterClrMapping/>
  </p:clrMapOvr>
  <p:transition spd="slow">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lvl1pPr>
              <a:defRPr/>
            </a:lvl1pPr>
          </a:lstStyle>
          <a:p>
            <a:pPr>
              <a:defRPr/>
            </a:pPr>
            <a:fld id="{F56FF8F2-A20A-44AC-8F0A-39AC1B0A0466}" type="datetime1">
              <a:rPr lang="ru-RU" smtClean="0"/>
              <a:pPr>
                <a:defRPr/>
              </a:pPr>
              <a:t>01.12.2022</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BD9853B2-1BF2-48EE-80A1-EECB46EF597D}" type="slidenum">
              <a:rPr lang="ru-RU" smtClean="0"/>
              <a:pPr>
                <a:defRPr/>
              </a:pPr>
              <a:t>‹#›</a:t>
            </a:fld>
            <a:endParaRPr lang="ru-RU"/>
          </a:p>
        </p:txBody>
      </p:sp>
    </p:spTree>
    <p:extLst>
      <p:ext uri="{BB962C8B-B14F-4D97-AF65-F5344CB8AC3E}">
        <p14:creationId xmlns:p14="http://schemas.microsoft.com/office/powerpoint/2010/main" val="1437923701"/>
      </p:ext>
    </p:extLst>
  </p:cSld>
  <p:clrMapOvr>
    <a:masterClrMapping/>
  </p:clrMapOvr>
  <p:transition spd="slow">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Oval 6"/>
          <p:cNvSpPr/>
          <p:nvPr/>
        </p:nvSpPr>
        <p:spPr>
          <a:xfrm>
            <a:off x="4495800" y="2943225"/>
            <a:ext cx="84138" cy="63104"/>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val 7"/>
          <p:cNvSpPr/>
          <p:nvPr/>
        </p:nvSpPr>
        <p:spPr>
          <a:xfrm>
            <a:off x="4695825" y="2943225"/>
            <a:ext cx="84138" cy="63104"/>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8"/>
          <p:cNvSpPr/>
          <p:nvPr/>
        </p:nvSpPr>
        <p:spPr>
          <a:xfrm>
            <a:off x="4297364" y="2943225"/>
            <a:ext cx="84137" cy="63104"/>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1028701"/>
            <a:ext cx="7772400" cy="1878806"/>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3051573"/>
            <a:ext cx="7772400" cy="848915"/>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0"/>
          </p:nvPr>
        </p:nvSpPr>
        <p:spPr/>
        <p:txBody>
          <a:bodyPr/>
          <a:lstStyle>
            <a:lvl1pPr>
              <a:defRPr smtClean="0"/>
            </a:lvl1pPr>
          </a:lstStyle>
          <a:p>
            <a:pPr>
              <a:defRPr/>
            </a:pPr>
            <a:fld id="{8E50D3D5-C232-4FD8-9860-7271737B8D39}" type="datetime1">
              <a:rPr lang="ru-RU" smtClean="0"/>
              <a:pPr>
                <a:defRPr/>
              </a:pPr>
              <a:t>01.12.2022</a:t>
            </a:fld>
            <a:endParaRPr lang="ru-RU"/>
          </a:p>
        </p:txBody>
      </p:sp>
      <p:sp>
        <p:nvSpPr>
          <p:cNvPr id="8" name="Footer Placeholder 4"/>
          <p:cNvSpPr>
            <a:spLocks noGrp="1"/>
          </p:cNvSpPr>
          <p:nvPr>
            <p:ph type="ftr" sz="quarter" idx="11"/>
          </p:nvPr>
        </p:nvSpPr>
        <p:spPr/>
        <p:txBody>
          <a:bodyPr/>
          <a:lstStyle>
            <a:lvl1pPr>
              <a:defRPr smtClean="0"/>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2C749F8B-261D-4C8E-9777-31A5E42E1249}" type="slidenum">
              <a:rPr lang="ru-RU" smtClean="0"/>
              <a:pPr>
                <a:defRPr/>
              </a:pPr>
              <a:t>‹#›</a:t>
            </a:fld>
            <a:endParaRPr lang="ru-RU"/>
          </a:p>
        </p:txBody>
      </p:sp>
    </p:spTree>
    <p:extLst>
      <p:ext uri="{BB962C8B-B14F-4D97-AF65-F5344CB8AC3E}">
        <p14:creationId xmlns:p14="http://schemas.microsoft.com/office/powerpoint/2010/main" val="1164652647"/>
      </p:ext>
    </p:extLst>
  </p:cSld>
  <p:clrMapOvr>
    <a:masterClrMapping/>
  </p:clrMapOvr>
  <p:transition spd="slow">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200151"/>
            <a:ext cx="4038600" cy="3394472"/>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9" name="Content Placeholder 8"/>
          <p:cNvSpPr>
            <a:spLocks noGrp="1"/>
          </p:cNvSpPr>
          <p:nvPr>
            <p:ph sz="quarter" idx="13"/>
          </p:nvPr>
        </p:nvSpPr>
        <p:spPr>
          <a:xfrm>
            <a:off x="365760" y="1200150"/>
            <a:ext cx="4041648" cy="339471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4"/>
          </p:nvPr>
        </p:nvSpPr>
        <p:spPr/>
        <p:txBody>
          <a:bodyPr/>
          <a:lstStyle>
            <a:lvl1pPr>
              <a:defRPr/>
            </a:lvl1pPr>
          </a:lstStyle>
          <a:p>
            <a:pPr>
              <a:defRPr/>
            </a:pPr>
            <a:fld id="{BCD109D6-4DD0-4317-8BB5-31694DA266C3}" type="datetime1">
              <a:rPr lang="ru-RU" smtClean="0"/>
              <a:pPr>
                <a:defRPr/>
              </a:pPr>
              <a:t>01.12.2022</a:t>
            </a:fld>
            <a:endParaRPr lang="ru-RU"/>
          </a:p>
        </p:txBody>
      </p:sp>
      <p:sp>
        <p:nvSpPr>
          <p:cNvPr id="6" name="Footer Placeholder 4"/>
          <p:cNvSpPr>
            <a:spLocks noGrp="1"/>
          </p:cNvSpPr>
          <p:nvPr>
            <p:ph type="ftr" sz="quarter" idx="15"/>
          </p:nvPr>
        </p:nvSpPr>
        <p:spPr/>
        <p:txBody>
          <a:bodyPr/>
          <a:lstStyle>
            <a:lvl1pPr>
              <a:defRPr/>
            </a:lvl1pPr>
          </a:lstStyle>
          <a:p>
            <a:pPr>
              <a:defRPr/>
            </a:pPr>
            <a:endParaRPr lang="ru-RU"/>
          </a:p>
        </p:txBody>
      </p:sp>
      <p:sp>
        <p:nvSpPr>
          <p:cNvPr id="7" name="Slide Number Placeholder 5"/>
          <p:cNvSpPr>
            <a:spLocks noGrp="1"/>
          </p:cNvSpPr>
          <p:nvPr>
            <p:ph type="sldNum" sz="quarter" idx="16"/>
          </p:nvPr>
        </p:nvSpPr>
        <p:spPr/>
        <p:txBody>
          <a:bodyPr/>
          <a:lstStyle>
            <a:lvl1pPr>
              <a:defRPr/>
            </a:lvl1pPr>
          </a:lstStyle>
          <a:p>
            <a:pPr>
              <a:defRPr/>
            </a:pPr>
            <a:fld id="{8C50B2C7-8577-40CB-9C94-61E82DAC51E3}" type="slidenum">
              <a:rPr lang="ru-RU" smtClean="0"/>
              <a:pPr>
                <a:defRPr/>
              </a:pPr>
              <a:t>‹#›</a:t>
            </a:fld>
            <a:endParaRPr lang="ru-RU"/>
          </a:p>
        </p:txBody>
      </p:sp>
    </p:spTree>
    <p:extLst>
      <p:ext uri="{BB962C8B-B14F-4D97-AF65-F5344CB8AC3E}">
        <p14:creationId xmlns:p14="http://schemas.microsoft.com/office/powerpoint/2010/main" val="2930539335"/>
      </p:ext>
    </p:extLst>
  </p:cSld>
  <p:clrMapOvr>
    <a:masterClrMapping/>
  </p:clrMapOvr>
  <p:transition spd="slow">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200150"/>
            <a:ext cx="4040188" cy="4572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1" y="1200150"/>
            <a:ext cx="4041775" cy="4572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1" name="Content Placeholder 10"/>
          <p:cNvSpPr>
            <a:spLocks noGrp="1"/>
          </p:cNvSpPr>
          <p:nvPr>
            <p:ph sz="quarter" idx="13"/>
          </p:nvPr>
        </p:nvSpPr>
        <p:spPr>
          <a:xfrm>
            <a:off x="457200" y="1659636"/>
            <a:ext cx="4041648" cy="293522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1659637"/>
            <a:ext cx="4041648" cy="293489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5"/>
          </p:nvPr>
        </p:nvSpPr>
        <p:spPr/>
        <p:txBody>
          <a:bodyPr/>
          <a:lstStyle>
            <a:lvl1pPr>
              <a:defRPr/>
            </a:lvl1pPr>
          </a:lstStyle>
          <a:p>
            <a:pPr>
              <a:defRPr/>
            </a:pPr>
            <a:fld id="{00BF4F88-D080-4562-B94D-39B40556BFFE}" type="datetime1">
              <a:rPr lang="ru-RU" smtClean="0"/>
              <a:pPr>
                <a:defRPr/>
              </a:pPr>
              <a:t>01.12.2022</a:t>
            </a:fld>
            <a:endParaRPr lang="ru-RU"/>
          </a:p>
        </p:txBody>
      </p:sp>
      <p:sp>
        <p:nvSpPr>
          <p:cNvPr id="8" name="Footer Placeholder 4"/>
          <p:cNvSpPr>
            <a:spLocks noGrp="1"/>
          </p:cNvSpPr>
          <p:nvPr>
            <p:ph type="ftr" sz="quarter" idx="16"/>
          </p:nvPr>
        </p:nvSpPr>
        <p:spPr/>
        <p:txBody>
          <a:bodyPr/>
          <a:lstStyle>
            <a:lvl1pPr>
              <a:defRPr/>
            </a:lvl1pPr>
          </a:lstStyle>
          <a:p>
            <a:pPr>
              <a:defRPr/>
            </a:pPr>
            <a:endParaRPr lang="ru-RU"/>
          </a:p>
        </p:txBody>
      </p:sp>
      <p:sp>
        <p:nvSpPr>
          <p:cNvPr id="9" name="Slide Number Placeholder 5"/>
          <p:cNvSpPr>
            <a:spLocks noGrp="1"/>
          </p:cNvSpPr>
          <p:nvPr>
            <p:ph type="sldNum" sz="quarter" idx="17"/>
          </p:nvPr>
        </p:nvSpPr>
        <p:spPr/>
        <p:txBody>
          <a:bodyPr/>
          <a:lstStyle>
            <a:lvl1pPr>
              <a:defRPr/>
            </a:lvl1pPr>
          </a:lstStyle>
          <a:p>
            <a:pPr>
              <a:defRPr/>
            </a:pPr>
            <a:fld id="{F0633262-E67A-4F2E-AA9F-DADE0D0AFEB6}" type="slidenum">
              <a:rPr lang="ru-RU" smtClean="0"/>
              <a:pPr>
                <a:defRPr/>
              </a:pPr>
              <a:t>‹#›</a:t>
            </a:fld>
            <a:endParaRPr lang="ru-RU"/>
          </a:p>
        </p:txBody>
      </p:sp>
    </p:spTree>
    <p:extLst>
      <p:ext uri="{BB962C8B-B14F-4D97-AF65-F5344CB8AC3E}">
        <p14:creationId xmlns:p14="http://schemas.microsoft.com/office/powerpoint/2010/main" val="4212285380"/>
      </p:ext>
    </p:extLst>
  </p:cSld>
  <p:clrMapOvr>
    <a:masterClrMapping/>
  </p:clrMapOvr>
  <p:transition spd="slow">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5FE60226-873A-4EAF-BE69-570119EDB19D}" type="datetime1">
              <a:rPr lang="ru-RU" smtClean="0"/>
              <a:pPr>
                <a:defRPr/>
              </a:pPr>
              <a:t>01.12.2022</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1FBAD9FA-4DF6-46C9-AC79-6A89AD191F6E}" type="slidenum">
              <a:rPr lang="ru-RU" smtClean="0"/>
              <a:pPr>
                <a:defRPr/>
              </a:pPr>
              <a:t>‹#›</a:t>
            </a:fld>
            <a:endParaRPr lang="ru-RU"/>
          </a:p>
        </p:txBody>
      </p:sp>
    </p:spTree>
    <p:extLst>
      <p:ext uri="{BB962C8B-B14F-4D97-AF65-F5344CB8AC3E}">
        <p14:creationId xmlns:p14="http://schemas.microsoft.com/office/powerpoint/2010/main" val="3220896104"/>
      </p:ext>
    </p:extLst>
  </p:cSld>
  <p:clrMapOvr>
    <a:masterClrMapping/>
  </p:clrMapOvr>
  <p:transition spd="slow">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B2C7FB5-1530-4602-8213-4D5B7C8CC0E2}" type="datetime1">
              <a:rPr lang="ru-RU" smtClean="0"/>
              <a:pPr>
                <a:defRPr/>
              </a:pPr>
              <a:t>01.12.2022</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CF7D8D6E-6711-4AFF-A2C4-7FD5345411C1}" type="slidenum">
              <a:rPr lang="ru-RU" smtClean="0"/>
              <a:pPr>
                <a:defRPr/>
              </a:pPr>
              <a:t>‹#›</a:t>
            </a:fld>
            <a:endParaRPr lang="ru-RU"/>
          </a:p>
        </p:txBody>
      </p:sp>
    </p:spTree>
    <p:extLst>
      <p:ext uri="{BB962C8B-B14F-4D97-AF65-F5344CB8AC3E}">
        <p14:creationId xmlns:p14="http://schemas.microsoft.com/office/powerpoint/2010/main" val="698098976"/>
      </p:ext>
    </p:extLst>
  </p:cSld>
  <p:clrMapOvr>
    <a:masterClrMapping/>
  </p:clrMapOvr>
  <p:transition spd="slow">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8" y="200025"/>
            <a:ext cx="3008313" cy="1571625"/>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8" y="204788"/>
            <a:ext cx="4995863"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8" y="1828801"/>
            <a:ext cx="3008313" cy="2765822"/>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1A7CA7D9-5B36-4CF4-AD4F-524F9181988C}" type="datetime1">
              <a:rPr lang="ru-RU" smtClean="0"/>
              <a:pPr>
                <a:defRPr/>
              </a:pPr>
              <a:t>01.12.2022</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646C532B-A4F6-412A-A3E1-710A338AD14B}" type="slidenum">
              <a:rPr lang="ru-RU" smtClean="0"/>
              <a:pPr>
                <a:defRPr/>
              </a:pPr>
              <a:t>‹#›</a:t>
            </a:fld>
            <a:endParaRPr lang="ru-RU"/>
          </a:p>
        </p:txBody>
      </p:sp>
    </p:spTree>
    <p:extLst>
      <p:ext uri="{BB962C8B-B14F-4D97-AF65-F5344CB8AC3E}">
        <p14:creationId xmlns:p14="http://schemas.microsoft.com/office/powerpoint/2010/main" val="2877160154"/>
      </p:ext>
    </p:extLst>
  </p:cSld>
  <p:clrMapOvr>
    <a:masterClrMapping/>
  </p:clrMapOvr>
  <p:transition spd="slow">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171450"/>
            <a:ext cx="5711824" cy="671513"/>
          </a:xfrm>
        </p:spPr>
        <p:txBody>
          <a:bodyPr/>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857250"/>
            <a:ext cx="6054724" cy="3405783"/>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679576" y="4357688"/>
            <a:ext cx="5711824" cy="40005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D80C7333-F031-4AAA-8B17-48D6F714EE64}" type="datetime1">
              <a:rPr lang="ru-RU" smtClean="0"/>
              <a:pPr>
                <a:defRPr/>
              </a:pPr>
              <a:t>01.12.2022</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13612733-CA2A-4AF5-B049-7C6EF81F5192}" type="slidenum">
              <a:rPr lang="ru-RU" smtClean="0"/>
              <a:pPr>
                <a:defRPr/>
              </a:pPr>
              <a:t>‹#›</a:t>
            </a:fld>
            <a:endParaRPr lang="ru-RU"/>
          </a:p>
        </p:txBody>
      </p:sp>
    </p:spTree>
    <p:extLst>
      <p:ext uri="{BB962C8B-B14F-4D97-AF65-F5344CB8AC3E}">
        <p14:creationId xmlns:p14="http://schemas.microsoft.com/office/powerpoint/2010/main" val="712567884"/>
      </p:ext>
    </p:extLst>
  </p:cSld>
  <p:clrMapOvr>
    <a:masterClrMapping/>
  </p:clrMapOvr>
  <p:transition spd="slow">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20015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1027"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362701" y="4767263"/>
            <a:ext cx="2085975" cy="273844"/>
          </a:xfrm>
          <a:prstGeom prst="rect">
            <a:avLst/>
          </a:prstGeom>
        </p:spPr>
        <p:txBody>
          <a:bodyPr vert="horz" lIns="91440" tIns="45720" rIns="45720" bIns="45720" rtlCol="0" anchor="ctr"/>
          <a:lstStyle>
            <a:lvl1pPr algn="r" fontAlgn="auto">
              <a:spcBef>
                <a:spcPts val="0"/>
              </a:spcBef>
              <a:spcAft>
                <a:spcPts val="0"/>
              </a:spcAft>
              <a:defRPr sz="1200" smtClean="0">
                <a:solidFill>
                  <a:schemeClr val="tx1">
                    <a:lumMod val="65000"/>
                    <a:lumOff val="35000"/>
                  </a:schemeClr>
                </a:solidFill>
                <a:latin typeface="Century Gothic" pitchFamily="34" charset="0"/>
                <a:cs typeface="+mn-cs"/>
              </a:defRPr>
            </a:lvl1pPr>
          </a:lstStyle>
          <a:p>
            <a:fld id="{B8BDE001-8A7A-4908-BD2B-9ACA7F162B56}" type="datetime1">
              <a:rPr lang="ru-RU" smtClean="0"/>
              <a:pPr/>
              <a:t>01.12.2022</a:t>
            </a:fld>
            <a:endParaRPr lang="ru-RU"/>
          </a:p>
        </p:txBody>
      </p:sp>
      <p:sp>
        <p:nvSpPr>
          <p:cNvPr id="5" name="Footer Placeholder 4"/>
          <p:cNvSpPr>
            <a:spLocks noGrp="1"/>
          </p:cNvSpPr>
          <p:nvPr>
            <p:ph type="ftr" sz="quarter" idx="3"/>
          </p:nvPr>
        </p:nvSpPr>
        <p:spPr>
          <a:xfrm>
            <a:off x="658813" y="4767263"/>
            <a:ext cx="2847975" cy="273844"/>
          </a:xfrm>
          <a:prstGeom prst="rect">
            <a:avLst/>
          </a:prstGeom>
        </p:spPr>
        <p:txBody>
          <a:bodyPr vert="horz" lIns="45720" tIns="45720" rIns="91440" bIns="45720" rtlCol="0" anchor="ctr"/>
          <a:lstStyle>
            <a:lvl1pPr algn="l" fontAlgn="auto">
              <a:spcBef>
                <a:spcPts val="0"/>
              </a:spcBef>
              <a:spcAft>
                <a:spcPts val="0"/>
              </a:spcAft>
              <a:defRPr sz="1200" smtClean="0">
                <a:solidFill>
                  <a:schemeClr val="tx1">
                    <a:lumMod val="65000"/>
                    <a:lumOff val="35000"/>
                  </a:schemeClr>
                </a:solidFill>
                <a:latin typeface="Century Gothic" pitchFamily="34" charset="0"/>
                <a:cs typeface="+mn-cs"/>
              </a:defRPr>
            </a:lvl1pPr>
          </a:lstStyle>
          <a:p>
            <a:endParaRPr lang="ru-RU"/>
          </a:p>
        </p:txBody>
      </p:sp>
      <p:sp>
        <p:nvSpPr>
          <p:cNvPr id="6" name="Slide Number Placeholder 5"/>
          <p:cNvSpPr>
            <a:spLocks noGrp="1"/>
          </p:cNvSpPr>
          <p:nvPr>
            <p:ph type="sldNum" sz="quarter" idx="4"/>
          </p:nvPr>
        </p:nvSpPr>
        <p:spPr>
          <a:xfrm>
            <a:off x="8543926" y="4767263"/>
            <a:ext cx="561975" cy="273844"/>
          </a:xfrm>
          <a:prstGeom prst="rect">
            <a:avLst/>
          </a:prstGeom>
        </p:spPr>
        <p:txBody>
          <a:bodyPr vert="horz" lIns="27432" tIns="45720" rIns="45720" bIns="45720" rtlCol="0" anchor="ctr"/>
          <a:lstStyle>
            <a:lvl1pPr algn="l" fontAlgn="auto">
              <a:spcBef>
                <a:spcPts val="0"/>
              </a:spcBef>
              <a:spcAft>
                <a:spcPts val="0"/>
              </a:spcAft>
              <a:defRPr sz="1200">
                <a:solidFill>
                  <a:schemeClr val="tx1">
                    <a:lumMod val="65000"/>
                    <a:lumOff val="35000"/>
                  </a:schemeClr>
                </a:solidFill>
                <a:latin typeface="Century Gothic" pitchFamily="34" charset="0"/>
                <a:cs typeface="+mn-cs"/>
              </a:defRPr>
            </a:lvl1pPr>
          </a:lstStyle>
          <a:p>
            <a:fld id="{7582DAA7-F05D-4FE3-B8C3-6C7C326B70D8}" type="slidenum">
              <a:rPr lang="ru-RU" smtClean="0"/>
              <a:pPr/>
              <a:t>‹#›</a:t>
            </a:fld>
            <a:endParaRPr lang="ru-RU"/>
          </a:p>
        </p:txBody>
      </p:sp>
      <p:sp>
        <p:nvSpPr>
          <p:cNvPr id="7" name="Oval 6"/>
          <p:cNvSpPr/>
          <p:nvPr/>
        </p:nvSpPr>
        <p:spPr>
          <a:xfrm>
            <a:off x="8458200" y="4874419"/>
            <a:ext cx="84138" cy="63104"/>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p:nvPr/>
        </p:nvSpPr>
        <p:spPr>
          <a:xfrm>
            <a:off x="569914" y="4874419"/>
            <a:ext cx="84137" cy="63104"/>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transition spd="slow">
    <p:split orient="vert"/>
  </p:transition>
  <p:timing>
    <p:tnLst>
      <p:par>
        <p:cTn id="1" dur="indefinite" restart="never" nodeType="tmRoot"/>
      </p:par>
    </p:tnLst>
  </p:timing>
  <p:hf sldNum="0" hdr="0" dt="0"/>
  <p:txStyles>
    <p:titleStyle>
      <a:lvl1pPr algn="ctr" rtl="0" eaLnBrk="1" fontAlgn="base" hangingPunct="1">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1" fontAlgn="base" hangingPunct="1">
        <a:lnSpc>
          <a:spcPts val="5800"/>
        </a:lnSpc>
        <a:spcBef>
          <a:spcPct val="0"/>
        </a:spcBef>
        <a:spcAft>
          <a:spcPct val="0"/>
        </a:spcAft>
        <a:defRPr sz="5400">
          <a:solidFill>
            <a:schemeClr val="tx2"/>
          </a:solidFill>
          <a:latin typeface="Palatino Linotype" pitchFamily="18" charset="0"/>
        </a:defRPr>
      </a:lvl2pPr>
      <a:lvl3pPr algn="ctr" rtl="0" eaLnBrk="1" fontAlgn="base" hangingPunct="1">
        <a:lnSpc>
          <a:spcPts val="5800"/>
        </a:lnSpc>
        <a:spcBef>
          <a:spcPct val="0"/>
        </a:spcBef>
        <a:spcAft>
          <a:spcPct val="0"/>
        </a:spcAft>
        <a:defRPr sz="5400">
          <a:solidFill>
            <a:schemeClr val="tx2"/>
          </a:solidFill>
          <a:latin typeface="Palatino Linotype" pitchFamily="18" charset="0"/>
        </a:defRPr>
      </a:lvl3pPr>
      <a:lvl4pPr algn="ctr" rtl="0" eaLnBrk="1" fontAlgn="base" hangingPunct="1">
        <a:lnSpc>
          <a:spcPts val="5800"/>
        </a:lnSpc>
        <a:spcBef>
          <a:spcPct val="0"/>
        </a:spcBef>
        <a:spcAft>
          <a:spcPct val="0"/>
        </a:spcAft>
        <a:defRPr sz="5400">
          <a:solidFill>
            <a:schemeClr val="tx2"/>
          </a:solidFill>
          <a:latin typeface="Palatino Linotype" pitchFamily="18" charset="0"/>
        </a:defRPr>
      </a:lvl4pPr>
      <a:lvl5pPr algn="ctr" rtl="0" eaLnBrk="1" fontAlgn="base" hangingPunct="1">
        <a:lnSpc>
          <a:spcPts val="5800"/>
        </a:lnSpc>
        <a:spcBef>
          <a:spcPct val="0"/>
        </a:spcBef>
        <a:spcAft>
          <a:spcPct val="0"/>
        </a:spcAft>
        <a:defRPr sz="5400">
          <a:solidFill>
            <a:schemeClr val="tx2"/>
          </a:solidFill>
          <a:latin typeface="Palatino Linotype" pitchFamily="18" charset="0"/>
        </a:defRPr>
      </a:lvl5pPr>
      <a:lvl6pPr marL="457200" algn="ctr" rtl="0" eaLnBrk="1" fontAlgn="base" hangingPunct="1">
        <a:lnSpc>
          <a:spcPts val="5800"/>
        </a:lnSpc>
        <a:spcBef>
          <a:spcPct val="0"/>
        </a:spcBef>
        <a:spcAft>
          <a:spcPct val="0"/>
        </a:spcAft>
        <a:defRPr sz="5400">
          <a:solidFill>
            <a:schemeClr val="tx2"/>
          </a:solidFill>
          <a:latin typeface="Palatino Linotype" pitchFamily="18" charset="0"/>
        </a:defRPr>
      </a:lvl6pPr>
      <a:lvl7pPr marL="914400" algn="ctr" rtl="0" eaLnBrk="1" fontAlgn="base" hangingPunct="1">
        <a:lnSpc>
          <a:spcPts val="5800"/>
        </a:lnSpc>
        <a:spcBef>
          <a:spcPct val="0"/>
        </a:spcBef>
        <a:spcAft>
          <a:spcPct val="0"/>
        </a:spcAft>
        <a:defRPr sz="5400">
          <a:solidFill>
            <a:schemeClr val="tx2"/>
          </a:solidFill>
          <a:latin typeface="Palatino Linotype" pitchFamily="18" charset="0"/>
        </a:defRPr>
      </a:lvl7pPr>
      <a:lvl8pPr marL="1371600" algn="ctr" rtl="0" eaLnBrk="1" fontAlgn="base" hangingPunct="1">
        <a:lnSpc>
          <a:spcPts val="5800"/>
        </a:lnSpc>
        <a:spcBef>
          <a:spcPct val="0"/>
        </a:spcBef>
        <a:spcAft>
          <a:spcPct val="0"/>
        </a:spcAft>
        <a:defRPr sz="5400">
          <a:solidFill>
            <a:schemeClr val="tx2"/>
          </a:solidFill>
          <a:latin typeface="Palatino Linotype" pitchFamily="18" charset="0"/>
        </a:defRPr>
      </a:lvl8pPr>
      <a:lvl9pPr marL="1828800" algn="ctr" rtl="0" eaLnBrk="1" fontAlgn="base" hangingPunct="1">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1" fontAlgn="base" hangingPunct="1">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1" fontAlgn="base" hangingPunct="1">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1" fontAlgn="base" hangingPunct="1">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1" fontAlgn="base" hangingPunct="1">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1" fontAlgn="base" hangingPunct="1">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flipH="1" flipV="1">
            <a:off x="0" y="1420930"/>
            <a:ext cx="9143999" cy="1078812"/>
          </a:xfrm>
          <a:prstGeom prst="rect">
            <a:avLst/>
          </a:prstGeom>
          <a:solidFill>
            <a:srgbClr val="0068B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013">
              <a:solidFill>
                <a:prstClr val="white"/>
              </a:solidFill>
            </a:endParaRPr>
          </a:p>
        </p:txBody>
      </p:sp>
      <p:sp>
        <p:nvSpPr>
          <p:cNvPr id="18" name="Прямоугольник 17"/>
          <p:cNvSpPr/>
          <p:nvPr/>
        </p:nvSpPr>
        <p:spPr>
          <a:xfrm>
            <a:off x="1259632" y="1629569"/>
            <a:ext cx="7209147" cy="692497"/>
          </a:xfrm>
          <a:prstGeom prst="rect">
            <a:avLst/>
          </a:prstGeom>
        </p:spPr>
        <p:txBody>
          <a:bodyPr wrap="square">
            <a:spAutoFit/>
          </a:bodyPr>
          <a:lstStyle/>
          <a:p>
            <a:pPr algn="ctr"/>
            <a:r>
              <a:rPr lang="kk-KZ" sz="1950" b="1" dirty="0" smtClean="0">
                <a:solidFill>
                  <a:schemeClr val="bg1"/>
                </a:solidFill>
                <a:latin typeface="Verdana" pitchFamily="34" charset="0"/>
                <a:ea typeface="Verdana" pitchFamily="34" charset="0"/>
                <a:cs typeface="Verdana" pitchFamily="34" charset="0"/>
              </a:rPr>
              <a:t>ҚОЖА АХМЕТ ЯСАУИ АТЫНДАҒЫ ХАЛЫҚАРАЛЫҚ ҚАЗАҚ-ТҮРІК УНИВЕРСИТЕТІ</a:t>
            </a:r>
            <a:endParaRPr lang="ru-RU" sz="1950" dirty="0">
              <a:solidFill>
                <a:schemeClr val="bg1"/>
              </a:solidFill>
              <a:latin typeface="Verdana" pitchFamily="34" charset="0"/>
              <a:ea typeface="Verdana" pitchFamily="34" charset="0"/>
              <a:cs typeface="Verdana" pitchFamily="34" charset="0"/>
            </a:endParaRPr>
          </a:p>
        </p:txBody>
      </p:sp>
      <p:pic>
        <p:nvPicPr>
          <p:cNvPr id="14" name="Picture 2" descr="logo_kz"/>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68654" y="11642"/>
            <a:ext cx="1043204" cy="1041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4"/>
          <p:cNvSpPr txBox="1"/>
          <p:nvPr/>
        </p:nvSpPr>
        <p:spPr>
          <a:xfrm>
            <a:off x="3194847" y="4580675"/>
            <a:ext cx="2754306" cy="369332"/>
          </a:xfrm>
          <a:prstGeom prst="rect">
            <a:avLst/>
          </a:prstGeom>
          <a:noFill/>
        </p:spPr>
        <p:txBody>
          <a:bodyPr wrap="square" rtlCol="0">
            <a:spAutoFit/>
          </a:bodyPr>
          <a:lstStyle/>
          <a:p>
            <a:pPr algn="ctr"/>
            <a:r>
              <a:rPr lang="kk-KZ" dirty="0" smtClean="0">
                <a:solidFill>
                  <a:srgbClr val="002060"/>
                </a:solidFill>
                <a:latin typeface="Verdana" pitchFamily="34" charset="0"/>
                <a:ea typeface="Verdana" pitchFamily="34" charset="0"/>
                <a:cs typeface="Verdana" pitchFamily="34" charset="0"/>
              </a:rPr>
              <a:t>Түркістан - </a:t>
            </a:r>
            <a:r>
              <a:rPr lang="kk-KZ" smtClean="0">
                <a:solidFill>
                  <a:srgbClr val="002060"/>
                </a:solidFill>
                <a:latin typeface="Verdana" pitchFamily="34" charset="0"/>
                <a:ea typeface="Verdana" pitchFamily="34" charset="0"/>
                <a:cs typeface="Verdana" pitchFamily="34" charset="0"/>
              </a:rPr>
              <a:t>20</a:t>
            </a:r>
            <a:r>
              <a:rPr lang="en-US" smtClean="0">
                <a:solidFill>
                  <a:srgbClr val="002060"/>
                </a:solidFill>
                <a:latin typeface="Verdana" pitchFamily="34" charset="0"/>
                <a:ea typeface="Verdana" pitchFamily="34" charset="0"/>
                <a:cs typeface="Verdana" pitchFamily="34" charset="0"/>
              </a:rPr>
              <a:t>2</a:t>
            </a:r>
            <a:r>
              <a:rPr lang="kk-KZ" dirty="0">
                <a:solidFill>
                  <a:srgbClr val="002060"/>
                </a:solidFill>
                <a:latin typeface="Verdana" pitchFamily="34" charset="0"/>
                <a:ea typeface="Verdana" pitchFamily="34" charset="0"/>
                <a:cs typeface="Verdana" pitchFamily="34" charset="0"/>
              </a:rPr>
              <a:t>2</a:t>
            </a:r>
            <a:r>
              <a:rPr lang="kk-KZ" smtClean="0">
                <a:solidFill>
                  <a:srgbClr val="002060"/>
                </a:solidFill>
                <a:latin typeface="Verdana" pitchFamily="34" charset="0"/>
                <a:ea typeface="Verdana" pitchFamily="34" charset="0"/>
                <a:cs typeface="Verdana" pitchFamily="34" charset="0"/>
              </a:rPr>
              <a:t> </a:t>
            </a:r>
            <a:endParaRPr lang="ru-RU" dirty="0">
              <a:solidFill>
                <a:srgbClr val="002060"/>
              </a:solidFill>
              <a:latin typeface="Verdana" pitchFamily="34" charset="0"/>
              <a:ea typeface="Verdana" pitchFamily="34" charset="0"/>
              <a:cs typeface="Verdana" pitchFamily="34" charset="0"/>
            </a:endParaRPr>
          </a:p>
        </p:txBody>
      </p:sp>
      <p:sp>
        <p:nvSpPr>
          <p:cNvPr id="8" name="Прямоугольник 18"/>
          <p:cNvSpPr/>
          <p:nvPr/>
        </p:nvSpPr>
        <p:spPr>
          <a:xfrm flipH="1" flipV="1">
            <a:off x="36513" y="2540176"/>
            <a:ext cx="9180512" cy="81111"/>
          </a:xfrm>
          <a:prstGeom prst="rect">
            <a:avLst/>
          </a:prstGeom>
          <a:solidFill>
            <a:srgbClr val="025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013">
              <a:solidFill>
                <a:prstClr val="white"/>
              </a:solidFill>
            </a:endParaRPr>
          </a:p>
        </p:txBody>
      </p:sp>
      <p:sp>
        <p:nvSpPr>
          <p:cNvPr id="4" name="TextBox 3"/>
          <p:cNvSpPr txBox="1"/>
          <p:nvPr/>
        </p:nvSpPr>
        <p:spPr>
          <a:xfrm>
            <a:off x="539552" y="3075806"/>
            <a:ext cx="8064896" cy="1323439"/>
          </a:xfrm>
          <a:prstGeom prst="rect">
            <a:avLst/>
          </a:prstGeom>
          <a:noFill/>
        </p:spPr>
        <p:txBody>
          <a:bodyPr wrap="square" rtlCol="0">
            <a:spAutoFit/>
          </a:bodyPr>
          <a:lstStyle/>
          <a:p>
            <a:pPr algn="ctr"/>
            <a:r>
              <a:rPr lang="kk-KZ" sz="1600" b="1" smtClean="0"/>
              <a:t> Академиялық комитет семинарлары</a:t>
            </a:r>
          </a:p>
          <a:p>
            <a:pPr algn="ctr"/>
            <a:r>
              <a:rPr lang="kk-KZ" sz="1600" b="1"/>
              <a:t>2</a:t>
            </a:r>
            <a:r>
              <a:rPr lang="kk-KZ" sz="1600" b="1" smtClean="0"/>
              <a:t>. ББ ішкі аудитін ұйымдастыру. ББ мақсаты мен оқыту нәтижелерін қайта тұжырымдау</a:t>
            </a:r>
            <a:endParaRPr lang="kk-KZ" sz="1600" dirty="0" smtClean="0"/>
          </a:p>
          <a:p>
            <a:pPr algn="ctr"/>
            <a:r>
              <a:rPr lang="kk-KZ" sz="1600" i="1" dirty="0" smtClean="0">
                <a:solidFill>
                  <a:schemeClr val="tx2"/>
                </a:solidFill>
              </a:rPr>
              <a:t>Баяндамашы: Білім беру бағдарламалары және әдістемелік </a:t>
            </a:r>
          </a:p>
          <a:p>
            <a:pPr algn="ctr"/>
            <a:r>
              <a:rPr lang="kk-KZ" sz="1600" i="1" dirty="0" smtClean="0">
                <a:solidFill>
                  <a:schemeClr val="tx2"/>
                </a:solidFill>
              </a:rPr>
              <a:t>орталық  басшысы Е.Шахабаев </a:t>
            </a:r>
            <a:endParaRPr lang="ru-RU" sz="1600" i="1" dirty="0">
              <a:solidFill>
                <a:schemeClr val="tx2"/>
              </a:solidFill>
            </a:endParaRPr>
          </a:p>
        </p:txBody>
      </p:sp>
    </p:spTree>
    <p:extLst>
      <p:ext uri="{BB962C8B-B14F-4D97-AF65-F5344CB8AC3E}">
        <p14:creationId xmlns:p14="http://schemas.microsoft.com/office/powerpoint/2010/main" val="3306529576"/>
      </p:ext>
    </p:extLst>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755576" y="699542"/>
            <a:ext cx="8136904" cy="3888432"/>
          </a:xfrm>
        </p:spPr>
        <p:txBody>
          <a:bodyPr/>
          <a:lstStyle/>
          <a:p>
            <a:pPr algn="ctr">
              <a:defRPr/>
            </a:pPr>
            <a:r>
              <a:rPr lang="ru-RU" sz="1800" b="1" smtClean="0">
                <a:solidFill>
                  <a:srgbClr val="FF0000"/>
                </a:solidFill>
                <a:latin typeface="Times New Roman" panose="02020603050405020304" pitchFamily="18" charset="0"/>
                <a:cs typeface="Times New Roman" panose="02020603050405020304" pitchFamily="18" charset="0"/>
              </a:rPr>
              <a:t>Білімгерлердің\ түлектердің атрибуттары</a:t>
            </a:r>
          </a:p>
          <a:p>
            <a:endParaRPr lang="kk-KZ" sz="1800" smtClean="0">
              <a:latin typeface="Times New Roman" panose="02020603050405020304" pitchFamily="18" charset="0"/>
              <a:cs typeface="Times New Roman" panose="02020603050405020304" pitchFamily="18" charset="0"/>
            </a:endParaRPr>
          </a:p>
          <a:p>
            <a:pPr algn="ctr"/>
            <a:r>
              <a:rPr lang="kk-KZ" sz="1800" b="1">
                <a:solidFill>
                  <a:schemeClr val="tx1"/>
                </a:solidFill>
                <a:latin typeface="Times New Roman" panose="02020603050405020304" pitchFamily="18" charset="0"/>
                <a:cs typeface="Times New Roman" panose="02020603050405020304" pitchFamily="18" charset="0"/>
              </a:rPr>
              <a:t>Қ</a:t>
            </a:r>
            <a:r>
              <a:rPr lang="ru-RU" sz="1800" b="1">
                <a:solidFill>
                  <a:schemeClr val="tx1"/>
                </a:solidFill>
                <a:latin typeface="Times New Roman" panose="02020603050405020304" pitchFamily="18" charset="0"/>
                <a:cs typeface="Times New Roman" panose="02020603050405020304" pitchFamily="18" charset="0"/>
              </a:rPr>
              <a:t>ожа </a:t>
            </a:r>
            <a:r>
              <a:rPr lang="ru-RU" sz="1800" b="1" smtClean="0">
                <a:solidFill>
                  <a:schemeClr val="tx1"/>
                </a:solidFill>
                <a:latin typeface="Times New Roman" panose="02020603050405020304" pitchFamily="18" charset="0"/>
                <a:cs typeface="Times New Roman" panose="02020603050405020304" pitchFamily="18" charset="0"/>
              </a:rPr>
              <a:t>Ах</a:t>
            </a:r>
            <a:r>
              <a:rPr lang="ru-RU" sz="1800" b="1" smtClean="0">
                <a:solidFill>
                  <a:schemeClr val="tx1"/>
                </a:solidFill>
                <a:latin typeface="Times New Roman" panose="02020603050405020304" pitchFamily="18" charset="0"/>
                <a:cs typeface="Times New Roman" panose="02020603050405020304" pitchFamily="18" charset="0"/>
              </a:rPr>
              <a:t>мет </a:t>
            </a:r>
            <a:r>
              <a:rPr lang="ru-RU" sz="1800" b="1">
                <a:solidFill>
                  <a:schemeClr val="tx1"/>
                </a:solidFill>
                <a:latin typeface="Times New Roman" panose="02020603050405020304" pitchFamily="18" charset="0"/>
                <a:cs typeface="Times New Roman" panose="02020603050405020304" pitchFamily="18" charset="0"/>
              </a:rPr>
              <a:t>Я</a:t>
            </a:r>
            <a:r>
              <a:rPr lang="ru-RU" sz="1800" b="1" smtClean="0">
                <a:solidFill>
                  <a:schemeClr val="tx1"/>
                </a:solidFill>
                <a:latin typeface="Times New Roman" panose="02020603050405020304" pitchFamily="18" charset="0"/>
                <a:cs typeface="Times New Roman" panose="02020603050405020304" pitchFamily="18" charset="0"/>
              </a:rPr>
              <a:t>сауи </a:t>
            </a:r>
            <a:r>
              <a:rPr lang="ru-RU" sz="1800" b="1">
                <a:solidFill>
                  <a:schemeClr val="tx1"/>
                </a:solidFill>
                <a:latin typeface="Times New Roman" panose="02020603050405020304" pitchFamily="18" charset="0"/>
                <a:cs typeface="Times New Roman" panose="02020603050405020304" pitchFamily="18" charset="0"/>
              </a:rPr>
              <a:t>атындағы халықаралық қазақ-түрік университетінің </a:t>
            </a:r>
            <a:r>
              <a:rPr lang="ru-RU" sz="1800" b="1">
                <a:solidFill>
                  <a:srgbClr val="FF0000"/>
                </a:solidFill>
                <a:latin typeface="Times New Roman" panose="02020603050405020304" pitchFamily="18" charset="0"/>
                <a:cs typeface="Times New Roman" panose="02020603050405020304" pitchFamily="18" charset="0"/>
              </a:rPr>
              <a:t>түлектерінің </a:t>
            </a:r>
            <a:r>
              <a:rPr lang="ru-RU" sz="1800" b="1" smtClean="0">
                <a:solidFill>
                  <a:srgbClr val="FF0000"/>
                </a:solidFill>
                <a:latin typeface="Times New Roman" panose="02020603050405020304" pitchFamily="18" charset="0"/>
                <a:cs typeface="Times New Roman" panose="02020603050405020304" pitchFamily="18" charset="0"/>
              </a:rPr>
              <a:t>атрибуттарын университет миссиясы мен құндылықтары негізінде</a:t>
            </a:r>
            <a:r>
              <a:rPr lang="ru-RU" sz="1800" b="1">
                <a:solidFill>
                  <a:srgbClr val="FF0000"/>
                </a:solidFill>
                <a:latin typeface="Times New Roman" panose="02020603050405020304" pitchFamily="18" charset="0"/>
                <a:cs typeface="Times New Roman" panose="02020603050405020304" pitchFamily="18" charset="0"/>
              </a:rPr>
              <a:t> </a:t>
            </a:r>
            <a:r>
              <a:rPr lang="kk-KZ" sz="1800" b="1">
                <a:solidFill>
                  <a:srgbClr val="FF0000"/>
                </a:solidFill>
                <a:latin typeface="Times New Roman" panose="02020603050405020304" pitchFamily="18" charset="0"/>
                <a:cs typeface="Times New Roman" panose="02020603050405020304" pitchFamily="18" charset="0"/>
              </a:rPr>
              <a:t>б</a:t>
            </a:r>
            <a:r>
              <a:rPr lang="kk-KZ" sz="1800" b="1" smtClean="0">
                <a:solidFill>
                  <a:srgbClr val="FF0000"/>
                </a:solidFill>
                <a:latin typeface="Times New Roman" panose="02020603050405020304" pitchFamily="18" charset="0"/>
                <a:cs typeface="Times New Roman" panose="02020603050405020304" pitchFamily="18" charset="0"/>
              </a:rPr>
              <a:t>ірігіп </a:t>
            </a:r>
            <a:r>
              <a:rPr lang="kk-KZ" sz="1800" b="1">
                <a:solidFill>
                  <a:srgbClr val="FF0000"/>
                </a:solidFill>
                <a:latin typeface="Times New Roman" panose="02020603050405020304" pitchFamily="18" charset="0"/>
                <a:cs typeface="Times New Roman" panose="02020603050405020304" pitchFamily="18" charset="0"/>
              </a:rPr>
              <a:t>жасауымыз қажет</a:t>
            </a:r>
            <a:r>
              <a:rPr lang="kk-KZ" sz="1800" b="1" smtClean="0">
                <a:solidFill>
                  <a:srgbClr val="FF0000"/>
                </a:solidFill>
                <a:latin typeface="Times New Roman" panose="02020603050405020304" pitchFamily="18" charset="0"/>
                <a:cs typeface="Times New Roman" panose="02020603050405020304" pitchFamily="18" charset="0"/>
              </a:rPr>
              <a:t>!</a:t>
            </a:r>
          </a:p>
          <a:p>
            <a:r>
              <a:rPr lang="kk-KZ" sz="1800" b="1" smtClean="0">
                <a:solidFill>
                  <a:srgbClr val="FF0000"/>
                </a:solidFill>
                <a:latin typeface="Times New Roman" panose="02020603050405020304" pitchFamily="18" charset="0"/>
                <a:cs typeface="Times New Roman" panose="02020603050405020304" pitchFamily="18" charset="0"/>
              </a:rPr>
              <a:t>:</a:t>
            </a:r>
          </a:p>
          <a:p>
            <a:endParaRPr lang="ru-RU" sz="1800" b="1">
              <a:solidFill>
                <a:srgbClr val="FF0000"/>
              </a:solidFill>
              <a:latin typeface="Times New Roman" panose="02020603050405020304" pitchFamily="18" charset="0"/>
              <a:cs typeface="Times New Roman" panose="02020603050405020304" pitchFamily="18" charset="0"/>
            </a:endParaRPr>
          </a:p>
          <a:p>
            <a:endParaRPr lang="kk-KZ" sz="1800">
              <a:solidFill>
                <a:schemeClr val="tx1"/>
              </a:solidFill>
              <a:latin typeface="Times New Roman" panose="02020603050405020304" pitchFamily="18" charset="0"/>
              <a:cs typeface="Times New Roman" panose="02020603050405020304" pitchFamily="18" charset="0"/>
            </a:endParaRPr>
          </a:p>
          <a:p>
            <a:endParaRPr lang="kk-KZ" sz="1800">
              <a:solidFill>
                <a:schemeClr val="tx1"/>
              </a:solidFill>
              <a:latin typeface="Times New Roman" panose="02020603050405020304" pitchFamily="18" charset="0"/>
              <a:cs typeface="Times New Roman" panose="02020603050405020304" pitchFamily="18" charset="0"/>
            </a:endParaRPr>
          </a:p>
          <a:p>
            <a:pPr algn="ctr">
              <a:defRPr/>
            </a:pPr>
            <a:endParaRPr lang="ru-RU" sz="1800" b="1" smtClean="0">
              <a:solidFill>
                <a:srgbClr val="FF0000"/>
              </a:solidFill>
              <a:latin typeface="Times New Roman" panose="02020603050405020304" pitchFamily="18" charset="0"/>
              <a:cs typeface="Times New Roman" panose="02020603050405020304" pitchFamily="18" charset="0"/>
            </a:endParaRPr>
          </a:p>
          <a:p>
            <a:pPr algn="ctr">
              <a:defRPr/>
            </a:pPr>
            <a:endParaRPr lang="ru-RU" sz="1800" b="1"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7136812"/>
      </p:ext>
    </p:extLst>
  </p:cSld>
  <p:clrMapOvr>
    <a:masterClrMapping/>
  </p:clrMapOvr>
  <p:transition spd="slow">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755576" y="699542"/>
            <a:ext cx="8136904" cy="3888432"/>
          </a:xfrm>
        </p:spPr>
        <p:txBody>
          <a:bodyPr/>
          <a:lstStyle/>
          <a:p>
            <a:pPr algn="ctr">
              <a:defRPr/>
            </a:pPr>
            <a:r>
              <a:rPr lang="ru-RU" sz="1800" b="1" smtClean="0">
                <a:solidFill>
                  <a:srgbClr val="FF0000"/>
                </a:solidFill>
                <a:latin typeface="Times New Roman" panose="02020603050405020304" pitchFamily="18" charset="0"/>
                <a:cs typeface="Times New Roman" panose="02020603050405020304" pitchFamily="18" charset="0"/>
              </a:rPr>
              <a:t>Білімгерлердің\ түлектердің атрибуттарын құрастыруда ескеретін мәселелер</a:t>
            </a:r>
          </a:p>
          <a:p>
            <a:pPr marL="342900" indent="-342900">
              <a:buAutoNum type="arabicPeriod"/>
              <a:defRPr/>
            </a:pPr>
            <a:r>
              <a:rPr lang="ru-RU" sz="1800" smtClean="0">
                <a:solidFill>
                  <a:schemeClr val="tx1"/>
                </a:solidFill>
                <a:latin typeface="Times New Roman" panose="02020603050405020304" pitchFamily="18" charset="0"/>
                <a:cs typeface="Times New Roman" panose="02020603050405020304" pitchFamily="18" charset="0"/>
              </a:rPr>
              <a:t>Сіздің </a:t>
            </a:r>
            <a:r>
              <a:rPr lang="ru-RU" sz="1800">
                <a:solidFill>
                  <a:schemeClr val="tx1"/>
                </a:solidFill>
                <a:latin typeface="Times New Roman" panose="02020603050405020304" pitchFamily="18" charset="0"/>
                <a:cs typeface="Times New Roman" panose="02020603050405020304" pitchFamily="18" charset="0"/>
              </a:rPr>
              <a:t>ойыңызша қоғам жастар бойына сіңіреді деп күтіп </a:t>
            </a:r>
            <a:r>
              <a:rPr lang="ru-RU" sz="1800" smtClean="0">
                <a:solidFill>
                  <a:schemeClr val="tx1"/>
                </a:solidFill>
                <a:latin typeface="Times New Roman" panose="02020603050405020304" pitchFamily="18" charset="0"/>
                <a:cs typeface="Times New Roman" panose="02020603050405020304" pitchFamily="18" charset="0"/>
              </a:rPr>
              <a:t>отырған, Университеттің </a:t>
            </a:r>
            <a:r>
              <a:rPr lang="ru-RU" sz="1800">
                <a:solidFill>
                  <a:schemeClr val="tx1"/>
                </a:solidFill>
                <a:latin typeface="Times New Roman" panose="02020603050405020304" pitchFamily="18" charset="0"/>
                <a:cs typeface="Times New Roman" panose="02020603050405020304" pitchFamily="18" charset="0"/>
              </a:rPr>
              <a:t>стратегиялық құжаттарында көрсетілген </a:t>
            </a:r>
            <a:r>
              <a:rPr lang="ru-RU" sz="1800" smtClean="0">
                <a:solidFill>
                  <a:schemeClr val="tx1"/>
                </a:solidFill>
                <a:latin typeface="Times New Roman" panose="02020603050405020304" pitchFamily="18" charset="0"/>
                <a:cs typeface="Times New Roman" panose="02020603050405020304" pitchFamily="18" charset="0"/>
              </a:rPr>
              <a:t>құндылықтар </a:t>
            </a:r>
            <a:r>
              <a:rPr lang="ru-RU" sz="1800">
                <a:solidFill>
                  <a:schemeClr val="tx1"/>
                </a:solidFill>
                <a:latin typeface="Times New Roman" panose="02020603050405020304" pitchFamily="18" charset="0"/>
                <a:cs typeface="Times New Roman" panose="02020603050405020304" pitchFamily="18" charset="0"/>
              </a:rPr>
              <a:t>мен қазіргі студент буынның көзқарасы </a:t>
            </a:r>
            <a:r>
              <a:rPr lang="ru-RU" sz="1800" smtClean="0">
                <a:solidFill>
                  <a:schemeClr val="tx1"/>
                </a:solidFill>
                <a:latin typeface="Times New Roman" panose="02020603050405020304" pitchFamily="18" charset="0"/>
                <a:cs typeface="Times New Roman" panose="02020603050405020304" pitchFamily="18" charset="0"/>
              </a:rPr>
              <a:t>арасында </a:t>
            </a:r>
            <a:r>
              <a:rPr lang="ru-RU" sz="1800">
                <a:solidFill>
                  <a:schemeClr val="tx1"/>
                </a:solidFill>
                <a:latin typeface="Times New Roman" panose="02020603050405020304" pitchFamily="18" charset="0"/>
                <a:cs typeface="Times New Roman" panose="02020603050405020304" pitchFamily="18" charset="0"/>
              </a:rPr>
              <a:t>қайшылықтар бар ма? </a:t>
            </a:r>
            <a:r>
              <a:rPr lang="ru-RU" sz="1800" smtClean="0">
                <a:solidFill>
                  <a:schemeClr val="tx1"/>
                </a:solidFill>
                <a:latin typeface="Times New Roman" panose="02020603050405020304" pitchFamily="18" charset="0"/>
                <a:cs typeface="Times New Roman" panose="02020603050405020304" pitchFamily="18" charset="0"/>
              </a:rPr>
              <a:t>Қандай </a:t>
            </a:r>
            <a:r>
              <a:rPr lang="ru-RU" sz="1800">
                <a:solidFill>
                  <a:schemeClr val="tx1"/>
                </a:solidFill>
                <a:latin typeface="Times New Roman" panose="02020603050405020304" pitchFamily="18" charset="0"/>
                <a:cs typeface="Times New Roman" panose="02020603050405020304" pitchFamily="18" charset="0"/>
              </a:rPr>
              <a:t>ұстанымдар бойынша сәйкес келеді, қайсысымен шешілмеген қайшылықтары бар? </a:t>
            </a:r>
            <a:r>
              <a:rPr lang="ru-RU" sz="1800" smtClean="0">
                <a:solidFill>
                  <a:schemeClr val="tx1"/>
                </a:solidFill>
                <a:latin typeface="Times New Roman" panose="02020603050405020304" pitchFamily="18" charset="0"/>
                <a:cs typeface="Times New Roman" panose="02020603050405020304" pitchFamily="18" charset="0"/>
              </a:rPr>
              <a:t>Деректер </a:t>
            </a:r>
            <a:r>
              <a:rPr lang="ru-RU" sz="1800">
                <a:solidFill>
                  <a:schemeClr val="tx1"/>
                </a:solidFill>
                <a:latin typeface="Times New Roman" panose="02020603050405020304" pitchFamily="18" charset="0"/>
                <a:cs typeface="Times New Roman" panose="02020603050405020304" pitchFamily="18" charset="0"/>
              </a:rPr>
              <a:t>мен дәлелдер келтіріңіз. </a:t>
            </a:r>
            <a:endParaRPr lang="ru-RU" sz="1800" smtClean="0">
              <a:solidFill>
                <a:schemeClr val="tx1"/>
              </a:solidFill>
              <a:latin typeface="Times New Roman" panose="02020603050405020304" pitchFamily="18" charset="0"/>
              <a:cs typeface="Times New Roman" panose="02020603050405020304" pitchFamily="18" charset="0"/>
            </a:endParaRPr>
          </a:p>
          <a:p>
            <a:pPr marL="342900" indent="-342900">
              <a:buAutoNum type="arabicPeriod"/>
              <a:defRPr/>
            </a:pPr>
            <a:r>
              <a:rPr lang="ru-RU" sz="1800" smtClean="0">
                <a:solidFill>
                  <a:schemeClr val="tx1"/>
                </a:solidFill>
                <a:latin typeface="Times New Roman" panose="02020603050405020304" pitchFamily="18" charset="0"/>
                <a:cs typeface="Times New Roman" panose="02020603050405020304" pitchFamily="18" charset="0"/>
              </a:rPr>
              <a:t> </a:t>
            </a:r>
            <a:r>
              <a:rPr lang="ru-RU" sz="1800">
                <a:solidFill>
                  <a:schemeClr val="tx1"/>
                </a:solidFill>
                <a:latin typeface="Times New Roman" panose="02020603050405020304" pitchFamily="18" charset="0"/>
                <a:cs typeface="Times New Roman" panose="02020603050405020304" pitchFamily="18" charset="0"/>
              </a:rPr>
              <a:t>Қандай </a:t>
            </a:r>
            <a:r>
              <a:rPr lang="ru-RU" sz="1800" smtClean="0">
                <a:solidFill>
                  <a:schemeClr val="tx1"/>
                </a:solidFill>
                <a:latin typeface="Times New Roman" panose="02020603050405020304" pitchFamily="18" charset="0"/>
                <a:cs typeface="Times New Roman" panose="02020603050405020304" pitchFamily="18" charset="0"/>
              </a:rPr>
              <a:t>құндылықтар </a:t>
            </a:r>
            <a:r>
              <a:rPr lang="ru-RU" sz="1800">
                <a:solidFill>
                  <a:schemeClr val="tx1"/>
                </a:solidFill>
                <a:latin typeface="Times New Roman" panose="02020603050405020304" pitchFamily="18" charset="0"/>
                <a:cs typeface="Times New Roman" panose="02020603050405020304" pitchFamily="18" charset="0"/>
              </a:rPr>
              <a:t>жеке пәндер </a:t>
            </a:r>
            <a:r>
              <a:rPr lang="ru-RU" sz="1800" smtClean="0">
                <a:solidFill>
                  <a:schemeClr val="tx1"/>
                </a:solidFill>
                <a:latin typeface="Times New Roman" panose="02020603050405020304" pitchFamily="18" charset="0"/>
                <a:cs typeface="Times New Roman" panose="02020603050405020304" pitchFamily="18" charset="0"/>
              </a:rPr>
              <a:t>арқылы немесе барлық </a:t>
            </a:r>
            <a:r>
              <a:rPr lang="ru-RU" sz="1800">
                <a:solidFill>
                  <a:schemeClr val="tx1"/>
                </a:solidFill>
                <a:latin typeface="Times New Roman" panose="02020603050405020304" pitchFamily="18" charset="0"/>
                <a:cs typeface="Times New Roman" panose="02020603050405020304" pitchFamily="18" charset="0"/>
              </a:rPr>
              <a:t>пәндер </a:t>
            </a:r>
            <a:r>
              <a:rPr lang="ru-RU" sz="1800" smtClean="0">
                <a:solidFill>
                  <a:schemeClr val="tx1"/>
                </a:solidFill>
                <a:latin typeface="Times New Roman" panose="02020603050405020304" pitchFamily="18" charset="0"/>
                <a:cs typeface="Times New Roman" panose="02020603050405020304" pitchFamily="18" charset="0"/>
              </a:rPr>
              <a:t>арқылы, оқытуды </a:t>
            </a:r>
            <a:r>
              <a:rPr lang="ru-RU" sz="1800">
                <a:solidFill>
                  <a:schemeClr val="tx1"/>
                </a:solidFill>
                <a:latin typeface="Times New Roman" panose="02020603050405020304" pitchFamily="18" charset="0"/>
                <a:cs typeface="Times New Roman" panose="02020603050405020304" pitchFamily="18" charset="0"/>
              </a:rPr>
              <a:t>және сабақтан тыс жұмыстарды ұйымдастыру </a:t>
            </a:r>
            <a:r>
              <a:rPr lang="ru-RU" sz="1800" smtClean="0">
                <a:solidFill>
                  <a:schemeClr val="tx1"/>
                </a:solidFill>
                <a:latin typeface="Times New Roman" panose="02020603050405020304" pitchFamily="18" charset="0"/>
                <a:cs typeface="Times New Roman" panose="02020603050405020304" pitchFamily="18" charset="0"/>
              </a:rPr>
              <a:t>арқылы немесе университеттің </a:t>
            </a:r>
            <a:r>
              <a:rPr lang="ru-RU" sz="1800">
                <a:solidFill>
                  <a:schemeClr val="tx1"/>
                </a:solidFill>
                <a:latin typeface="Times New Roman" panose="02020603050405020304" pitchFamily="18" charset="0"/>
                <a:cs typeface="Times New Roman" panose="02020603050405020304" pitchFamily="18" charset="0"/>
              </a:rPr>
              <a:t>жалпы экожүйесі арқылы </a:t>
            </a:r>
            <a:r>
              <a:rPr lang="ru-RU" sz="1800" smtClean="0">
                <a:solidFill>
                  <a:schemeClr val="tx1"/>
                </a:solidFill>
                <a:latin typeface="Times New Roman" panose="02020603050405020304" pitchFamily="18" charset="0"/>
                <a:cs typeface="Times New Roman" panose="02020603050405020304" pitchFamily="18" charset="0"/>
              </a:rPr>
              <a:t>игеріледі, дамытылады</a:t>
            </a:r>
            <a:r>
              <a:rPr lang="ru-RU" sz="1800">
                <a:solidFill>
                  <a:schemeClr val="tx1"/>
                </a:solidFill>
                <a:latin typeface="Times New Roman" panose="02020603050405020304" pitchFamily="18" charset="0"/>
                <a:cs typeface="Times New Roman" panose="02020603050405020304" pitchFamily="18" charset="0"/>
              </a:rPr>
              <a:t>? </a:t>
            </a:r>
            <a:endParaRPr lang="ru-RU" sz="1800" smtClean="0">
              <a:solidFill>
                <a:schemeClr val="tx1"/>
              </a:solidFill>
              <a:latin typeface="Times New Roman" panose="02020603050405020304" pitchFamily="18" charset="0"/>
              <a:cs typeface="Times New Roman" panose="02020603050405020304" pitchFamily="18" charset="0"/>
            </a:endParaRPr>
          </a:p>
          <a:p>
            <a:pPr marL="342900" indent="-342900">
              <a:buAutoNum type="arabicPeriod"/>
              <a:defRPr/>
            </a:pPr>
            <a:r>
              <a:rPr lang="ru-RU" sz="1800" smtClean="0">
                <a:solidFill>
                  <a:schemeClr val="tx1"/>
                </a:solidFill>
                <a:latin typeface="Times New Roman" panose="02020603050405020304" pitchFamily="18" charset="0"/>
                <a:cs typeface="Times New Roman" panose="02020603050405020304" pitchFamily="18" charset="0"/>
              </a:rPr>
              <a:t> </a:t>
            </a:r>
            <a:r>
              <a:rPr lang="ru-RU" sz="1800">
                <a:solidFill>
                  <a:schemeClr val="tx1"/>
                </a:solidFill>
                <a:latin typeface="Times New Roman" panose="02020603050405020304" pitchFamily="18" charset="0"/>
                <a:cs typeface="Times New Roman" panose="02020603050405020304" pitchFamily="18" charset="0"/>
              </a:rPr>
              <a:t>Өзіңіздің білім беру мекемеңізді бітірген түлектің бойындағы ерекшеліктеріне (атрибуттарына) талдау жасаңыз. Олар </a:t>
            </a:r>
            <a:r>
              <a:rPr lang="ru-RU" sz="1800" smtClean="0">
                <a:solidFill>
                  <a:schemeClr val="tx1"/>
                </a:solidFill>
                <a:latin typeface="Times New Roman" panose="02020603050405020304" pitchFamily="18" charset="0"/>
                <a:cs typeface="Times New Roman" panose="02020603050405020304" pitchFamily="18" charset="0"/>
              </a:rPr>
              <a:t>академиялық </a:t>
            </a:r>
            <a:r>
              <a:rPr lang="ru-RU" sz="1800">
                <a:solidFill>
                  <a:schemeClr val="tx1"/>
                </a:solidFill>
                <a:latin typeface="Times New Roman" panose="02020603050405020304" pitchFamily="18" charset="0"/>
                <a:cs typeface="Times New Roman" panose="02020603050405020304" pitchFamily="18" charset="0"/>
              </a:rPr>
              <a:t>және ғылыми әлемдік қоғамдастықтың негізгі </a:t>
            </a:r>
            <a:r>
              <a:rPr lang="ru-RU" sz="1800" smtClean="0">
                <a:solidFill>
                  <a:schemeClr val="tx1"/>
                </a:solidFill>
                <a:latin typeface="Times New Roman" panose="02020603050405020304" pitchFamily="18" charset="0"/>
                <a:cs typeface="Times New Roman" panose="02020603050405020304" pitchFamily="18" charset="0"/>
              </a:rPr>
              <a:t>құзыреттер </a:t>
            </a:r>
            <a:r>
              <a:rPr lang="ru-RU" sz="1800">
                <a:solidFill>
                  <a:schemeClr val="tx1"/>
                </a:solidFill>
                <a:latin typeface="Times New Roman" panose="02020603050405020304" pitchFamily="18" charset="0"/>
                <a:cs typeface="Times New Roman" panose="02020603050405020304" pitchFamily="18" charset="0"/>
              </a:rPr>
              <a:t>жиынтығына деген қазіргі көзқарастарымен </a:t>
            </a:r>
            <a:r>
              <a:rPr lang="ru-RU" sz="1800" smtClean="0">
                <a:solidFill>
                  <a:schemeClr val="tx1"/>
                </a:solidFill>
                <a:latin typeface="Times New Roman" panose="02020603050405020304" pitchFamily="18" charset="0"/>
                <a:cs typeface="Times New Roman" panose="02020603050405020304" pitchFamily="18" charset="0"/>
              </a:rPr>
              <a:t>қаншалықты </a:t>
            </a:r>
            <a:r>
              <a:rPr lang="ru-RU" sz="1800">
                <a:solidFill>
                  <a:schemeClr val="tx1"/>
                </a:solidFill>
                <a:latin typeface="Times New Roman" panose="02020603050405020304" pitchFamily="18" charset="0"/>
                <a:cs typeface="Times New Roman" panose="02020603050405020304" pitchFamily="18" charset="0"/>
              </a:rPr>
              <a:t>үйлеседі? </a:t>
            </a:r>
            <a:endParaRPr lang="ru-RU" sz="1800" b="1" smtClean="0">
              <a:solidFill>
                <a:schemeClr val="tx1"/>
              </a:solidFill>
              <a:latin typeface="Times New Roman" panose="02020603050405020304" pitchFamily="18" charset="0"/>
              <a:cs typeface="Times New Roman" panose="02020603050405020304" pitchFamily="18" charset="0"/>
            </a:endParaRPr>
          </a:p>
          <a:p>
            <a:endParaRPr lang="kk-KZ" sz="1800" smtClean="0">
              <a:latin typeface="Times New Roman" panose="02020603050405020304" pitchFamily="18" charset="0"/>
              <a:cs typeface="Times New Roman" panose="02020603050405020304" pitchFamily="18" charset="0"/>
            </a:endParaRPr>
          </a:p>
          <a:p>
            <a:pPr algn="ctr">
              <a:defRPr/>
            </a:pPr>
            <a:endParaRPr lang="ru-RU" sz="1800" b="1" smtClean="0">
              <a:solidFill>
                <a:srgbClr val="FF0000"/>
              </a:solidFill>
              <a:latin typeface="Times New Roman" panose="02020603050405020304" pitchFamily="18" charset="0"/>
              <a:cs typeface="Times New Roman" panose="02020603050405020304" pitchFamily="18" charset="0"/>
            </a:endParaRPr>
          </a:p>
          <a:p>
            <a:pPr algn="ctr">
              <a:defRPr/>
            </a:pPr>
            <a:endParaRPr lang="ru-RU" sz="1800" b="1"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2675202"/>
      </p:ext>
    </p:extLst>
  </p:cSld>
  <p:clrMapOvr>
    <a:masterClrMapping/>
  </p:clrMapOvr>
  <p:transition spd="slow">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755576" y="699542"/>
            <a:ext cx="8136904" cy="3888432"/>
          </a:xfrm>
        </p:spPr>
        <p:txBody>
          <a:bodyPr/>
          <a:lstStyle/>
          <a:p>
            <a:pPr algn="ctr">
              <a:defRPr/>
            </a:pPr>
            <a:r>
              <a:rPr lang="ru-RU" sz="1800" b="1" smtClean="0">
                <a:solidFill>
                  <a:srgbClr val="FF0000"/>
                </a:solidFill>
                <a:latin typeface="Times New Roman" panose="02020603050405020304" pitchFamily="18" charset="0"/>
                <a:cs typeface="Times New Roman" panose="02020603050405020304" pitchFamily="18" charset="0"/>
              </a:rPr>
              <a:t>Білімгерлердің\ түлектердің атрибуттарын құрастыруда ескеретін мәселелер</a:t>
            </a:r>
          </a:p>
          <a:p>
            <a:pPr>
              <a:defRPr/>
            </a:pPr>
            <a:r>
              <a:rPr lang="ru-RU" sz="1800" smtClean="0">
                <a:solidFill>
                  <a:schemeClr val="tx1"/>
                </a:solidFill>
                <a:latin typeface="Times New Roman" panose="02020603050405020304" pitchFamily="18" charset="0"/>
                <a:cs typeface="Times New Roman" panose="02020603050405020304" pitchFamily="18" charset="0"/>
              </a:rPr>
              <a:t>4. Қосымша </a:t>
            </a:r>
            <a:r>
              <a:rPr lang="ru-RU" sz="1800">
                <a:solidFill>
                  <a:schemeClr val="tx1"/>
                </a:solidFill>
                <a:latin typeface="Times New Roman" panose="02020603050405020304" pitchFamily="18" charset="0"/>
                <a:cs typeface="Times New Roman" panose="02020603050405020304" pitchFamily="18" charset="0"/>
              </a:rPr>
              <a:t>білім беру жобаларының, нақты пән, білім беру бағдарламасының мазмұны арқылы құндылықтарды, </a:t>
            </a:r>
            <a:r>
              <a:rPr lang="ru-RU" sz="1800" smtClean="0">
                <a:solidFill>
                  <a:schemeClr val="tx1"/>
                </a:solidFill>
                <a:latin typeface="Times New Roman" panose="02020603050405020304" pitchFamily="18" charset="0"/>
                <a:cs typeface="Times New Roman" panose="02020603050405020304" pitchFamily="18" charset="0"/>
              </a:rPr>
              <a:t>білім-дағдыларды </a:t>
            </a:r>
            <a:r>
              <a:rPr lang="ru-RU" sz="1800">
                <a:solidFill>
                  <a:schemeClr val="tx1"/>
                </a:solidFill>
                <a:latin typeface="Times New Roman" panose="02020603050405020304" pitchFamily="18" charset="0"/>
                <a:cs typeface="Times New Roman" panose="02020603050405020304" pitchFamily="18" charset="0"/>
              </a:rPr>
              <a:t>және негізгі құзыреттерді құрылымдық үйлестіру </a:t>
            </a:r>
            <a:r>
              <a:rPr lang="ru-RU" sz="1800" smtClean="0">
                <a:solidFill>
                  <a:schemeClr val="tx1"/>
                </a:solidFill>
                <a:latin typeface="Times New Roman" panose="02020603050405020304" pitchFamily="18" charset="0"/>
                <a:cs typeface="Times New Roman" panose="02020603050405020304" pitchFamily="18" charset="0"/>
              </a:rPr>
              <a:t>сызбасын </a:t>
            </a:r>
            <a:r>
              <a:rPr lang="ru-RU" sz="1800">
                <a:solidFill>
                  <a:schemeClr val="tx1"/>
                </a:solidFill>
                <a:latin typeface="Times New Roman" panose="02020603050405020304" pitchFamily="18" charset="0"/>
                <a:cs typeface="Times New Roman" panose="02020603050405020304" pitchFamily="18" charset="0"/>
              </a:rPr>
              <a:t>ұсыныңыз. </a:t>
            </a:r>
            <a:endParaRPr lang="ru-RU" sz="1800" smtClean="0">
              <a:solidFill>
                <a:schemeClr val="tx1"/>
              </a:solidFill>
              <a:latin typeface="Times New Roman" panose="02020603050405020304" pitchFamily="18" charset="0"/>
              <a:cs typeface="Times New Roman" panose="02020603050405020304" pitchFamily="18" charset="0"/>
            </a:endParaRPr>
          </a:p>
          <a:p>
            <a:pPr>
              <a:defRPr/>
            </a:pPr>
            <a:r>
              <a:rPr lang="ru-RU" sz="1800" smtClean="0">
                <a:solidFill>
                  <a:schemeClr val="tx1"/>
                </a:solidFill>
                <a:latin typeface="Times New Roman" panose="02020603050405020304" pitchFamily="18" charset="0"/>
                <a:cs typeface="Times New Roman" panose="02020603050405020304" pitchFamily="18" charset="0"/>
              </a:rPr>
              <a:t>5. </a:t>
            </a:r>
            <a:r>
              <a:rPr lang="ru-RU" sz="1800">
                <a:solidFill>
                  <a:schemeClr val="tx1"/>
                </a:solidFill>
                <a:latin typeface="Times New Roman" panose="02020603050405020304" pitchFamily="18" charset="0"/>
                <a:cs typeface="Times New Roman" panose="02020603050405020304" pitchFamily="18" charset="0"/>
              </a:rPr>
              <a:t>Сіздің оқу орныңыздың түлектерінің атрибуттарын шетелдік серіктес жоғары оқу орындарының немесе басқа да ЖОО-ның, мысалы түрлі жаһандық рейтингтердің үздік 100-дігіне кіретін түрлі университеттердің атрибуттарымен салыстырыңыз. </a:t>
            </a:r>
            <a:r>
              <a:rPr lang="ru-RU" sz="1800" smtClean="0">
                <a:solidFill>
                  <a:schemeClr val="tx1"/>
                </a:solidFill>
                <a:latin typeface="Times New Roman" panose="02020603050405020304" pitchFamily="18" charset="0"/>
                <a:cs typeface="Times New Roman" panose="02020603050405020304" pitchFamily="18" charset="0"/>
              </a:rPr>
              <a:t>Ұқсастықтар </a:t>
            </a:r>
            <a:r>
              <a:rPr lang="ru-RU" sz="1800">
                <a:solidFill>
                  <a:schemeClr val="tx1"/>
                </a:solidFill>
                <a:latin typeface="Times New Roman" panose="02020603050405020304" pitchFamily="18" charset="0"/>
                <a:cs typeface="Times New Roman" panose="02020603050405020304" pitchFamily="18" charset="0"/>
              </a:rPr>
              <a:t>мен айырмашылықтарының белгілері қандай? Олар туралы қандай өзгерістер ұсынар едіңіз? </a:t>
            </a:r>
            <a:endParaRPr lang="ru-RU" sz="1800" smtClean="0">
              <a:solidFill>
                <a:schemeClr val="tx1"/>
              </a:solidFill>
              <a:latin typeface="Times New Roman" panose="02020603050405020304" pitchFamily="18" charset="0"/>
              <a:cs typeface="Times New Roman" panose="02020603050405020304" pitchFamily="18" charset="0"/>
            </a:endParaRPr>
          </a:p>
          <a:p>
            <a:pPr>
              <a:defRPr/>
            </a:pPr>
            <a:r>
              <a:rPr lang="ru-RU" sz="1800" smtClean="0">
                <a:solidFill>
                  <a:schemeClr val="tx1"/>
                </a:solidFill>
                <a:latin typeface="Times New Roman" panose="02020603050405020304" pitchFamily="18" charset="0"/>
                <a:cs typeface="Times New Roman" panose="02020603050405020304" pitchFamily="18" charset="0"/>
              </a:rPr>
              <a:t>6. </a:t>
            </a:r>
            <a:r>
              <a:rPr lang="ru-RU" sz="1800">
                <a:solidFill>
                  <a:schemeClr val="tx1"/>
                </a:solidFill>
                <a:latin typeface="Times New Roman" panose="02020603050405020304" pitchFamily="18" charset="0"/>
                <a:cs typeface="Times New Roman" panose="02020603050405020304" pitchFamily="18" charset="0"/>
              </a:rPr>
              <a:t>Студенттердің құндылықтарын, дағдылары мен құзыреттерін тең дәрежеде қалыптастыру мақсатында оқу үрдісін жүзеге асыру арқылы білім мен тәрбиенің біртұтастығын қалай </a:t>
            </a:r>
            <a:r>
              <a:rPr lang="ru-RU" sz="1800" smtClean="0">
                <a:solidFill>
                  <a:schemeClr val="tx1"/>
                </a:solidFill>
                <a:latin typeface="Times New Roman" panose="02020603050405020304" pitchFamily="18" charset="0"/>
                <a:cs typeface="Times New Roman" panose="02020603050405020304" pitchFamily="18" charset="0"/>
              </a:rPr>
              <a:t>қамтамасыз </a:t>
            </a:r>
            <a:r>
              <a:rPr lang="ru-RU" sz="1800">
                <a:solidFill>
                  <a:schemeClr val="tx1"/>
                </a:solidFill>
                <a:latin typeface="Times New Roman" panose="02020603050405020304" pitchFamily="18" charset="0"/>
                <a:cs typeface="Times New Roman" panose="02020603050405020304" pitchFamily="18" charset="0"/>
              </a:rPr>
              <a:t>етуге болады</a:t>
            </a:r>
            <a:r>
              <a:rPr lang="ru-RU" sz="1800"/>
              <a:t>?</a:t>
            </a:r>
            <a:endParaRPr lang="ru-RU" sz="1800" b="1" smtClean="0">
              <a:solidFill>
                <a:srgbClr val="FF0000"/>
              </a:solidFill>
              <a:latin typeface="Times New Roman" panose="02020603050405020304" pitchFamily="18" charset="0"/>
              <a:cs typeface="Times New Roman" panose="02020603050405020304" pitchFamily="18" charset="0"/>
            </a:endParaRPr>
          </a:p>
          <a:p>
            <a:pPr algn="ctr">
              <a:defRPr/>
            </a:pPr>
            <a:endParaRPr lang="ru-RU" sz="1800" b="1"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4003156"/>
      </p:ext>
    </p:extLst>
  </p:cSld>
  <p:clrMapOvr>
    <a:masterClrMapping/>
  </p:clrMapOvr>
  <p:transition spd="slow">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323528" y="267494"/>
            <a:ext cx="8496944" cy="4464496"/>
          </a:xfrm>
        </p:spPr>
        <p:txBody>
          <a:bodyPr/>
          <a:lstStyle/>
          <a:p>
            <a:pPr algn="ctr">
              <a:defRPr/>
            </a:pPr>
            <a:r>
              <a:rPr lang="kk-KZ" sz="2000" b="1">
                <a:solidFill>
                  <a:srgbClr val="FF0000"/>
                </a:solidFill>
                <a:latin typeface="Times New Roman" panose="02020603050405020304" pitchFamily="18" charset="0"/>
                <a:cs typeface="Times New Roman" panose="02020603050405020304" pitchFamily="18" charset="0"/>
              </a:rPr>
              <a:t>Бірінші ұсыныс  9. Гуманитарлық ғылымдар даярлау бағытының Академиялық </a:t>
            </a:r>
            <a:r>
              <a:rPr lang="kk-KZ" sz="2000" b="1">
                <a:solidFill>
                  <a:srgbClr val="FF0000"/>
                </a:solidFill>
                <a:latin typeface="Times New Roman" panose="02020603050405020304" pitchFamily="18" charset="0"/>
                <a:cs typeface="Times New Roman" panose="02020603050405020304" pitchFamily="18" charset="0"/>
              </a:rPr>
              <a:t>комитетінен </a:t>
            </a:r>
            <a:r>
              <a:rPr lang="kk-KZ" sz="2000" b="1" smtClean="0">
                <a:solidFill>
                  <a:srgbClr val="FF0000"/>
                </a:solidFill>
                <a:latin typeface="Times New Roman" panose="02020603050405020304" pitchFamily="18" charset="0"/>
                <a:cs typeface="Times New Roman" panose="02020603050405020304" pitchFamily="18" charset="0"/>
              </a:rPr>
              <a:t>түсті</a:t>
            </a:r>
          </a:p>
          <a:p>
            <a:pPr algn="ctr">
              <a:defRPr/>
            </a:pPr>
            <a:endParaRPr lang="ru-RU" sz="2000">
              <a:latin typeface="Times New Roman" panose="02020603050405020304" pitchFamily="18" charset="0"/>
              <a:cs typeface="Times New Roman" panose="02020603050405020304" pitchFamily="18" charset="0"/>
            </a:endParaRPr>
          </a:p>
          <a:p>
            <a:pPr algn="ctr">
              <a:defRPr/>
            </a:pPr>
            <a:r>
              <a:rPr lang="ru-RU" sz="1800" b="1" smtClean="0">
                <a:solidFill>
                  <a:schemeClr val="tx1"/>
                </a:solidFill>
                <a:latin typeface="Times New Roman" panose="02020603050405020304" pitchFamily="18" charset="0"/>
                <a:cs typeface="Times New Roman" panose="02020603050405020304" pitchFamily="18" charset="0"/>
              </a:rPr>
              <a:t>ҚОЖА </a:t>
            </a:r>
            <a:r>
              <a:rPr lang="ru-RU" sz="1800" b="1">
                <a:solidFill>
                  <a:schemeClr val="tx1"/>
                </a:solidFill>
                <a:latin typeface="Times New Roman" panose="02020603050405020304" pitchFamily="18" charset="0"/>
                <a:cs typeface="Times New Roman" panose="02020603050405020304" pitchFamily="18" charset="0"/>
              </a:rPr>
              <a:t>АХМЕТ ЯСАУИ АТЫНДАҒЫ </a:t>
            </a:r>
            <a:r>
              <a:rPr lang="ru-RU" sz="1800" b="1">
                <a:solidFill>
                  <a:schemeClr val="tx1"/>
                </a:solidFill>
                <a:latin typeface="Times New Roman" panose="02020603050405020304" pitchFamily="18" charset="0"/>
                <a:cs typeface="Times New Roman" panose="02020603050405020304" pitchFamily="18" charset="0"/>
              </a:rPr>
              <a:t>ХАЛЫҚАРАЛЫҚ </a:t>
            </a:r>
            <a:r>
              <a:rPr lang="ru-RU" sz="1800" b="1" smtClean="0">
                <a:solidFill>
                  <a:schemeClr val="tx1"/>
                </a:solidFill>
                <a:latin typeface="Times New Roman" panose="02020603050405020304" pitchFamily="18" charset="0"/>
                <a:cs typeface="Times New Roman" panose="02020603050405020304" pitchFamily="18" charset="0"/>
              </a:rPr>
              <a:t>ҚАЗАҚ-ТҮРІК УНИВЕРСИТЕТІ </a:t>
            </a:r>
          </a:p>
          <a:p>
            <a:pPr algn="ctr">
              <a:defRPr/>
            </a:pPr>
            <a:r>
              <a:rPr lang="ru-RU" sz="1800" b="1" smtClean="0">
                <a:solidFill>
                  <a:schemeClr val="tx1"/>
                </a:solidFill>
                <a:latin typeface="Times New Roman" panose="02020603050405020304" pitchFamily="18" charset="0"/>
                <a:cs typeface="Times New Roman" panose="02020603050405020304" pitchFamily="18" charset="0"/>
              </a:rPr>
              <a:t>ТҮЛЕК </a:t>
            </a:r>
            <a:r>
              <a:rPr lang="ru-RU" sz="1800" b="1">
                <a:solidFill>
                  <a:schemeClr val="tx1"/>
                </a:solidFill>
                <a:latin typeface="Times New Roman" panose="02020603050405020304" pitchFamily="18" charset="0"/>
                <a:cs typeface="Times New Roman" panose="02020603050405020304" pitchFamily="18" charset="0"/>
              </a:rPr>
              <a:t>АТРИБУТТАРЫ</a:t>
            </a:r>
          </a:p>
          <a:p>
            <a:pPr>
              <a:defRPr/>
            </a:pPr>
            <a:endParaRPr lang="ru-RU" sz="2000" b="1">
              <a:solidFill>
                <a:schemeClr val="tx1"/>
              </a:solidFill>
              <a:latin typeface="Times New Roman" panose="02020603050405020304" pitchFamily="18" charset="0"/>
              <a:cs typeface="Times New Roman" panose="02020603050405020304" pitchFamily="18" charset="0"/>
            </a:endParaRPr>
          </a:p>
          <a:p>
            <a:pPr>
              <a:defRPr/>
            </a:pPr>
            <a:r>
              <a:rPr lang="ru-RU" sz="2000" b="1">
                <a:solidFill>
                  <a:schemeClr val="tx1"/>
                </a:solidFill>
                <a:latin typeface="Times New Roman" panose="02020603050405020304" pitchFamily="18" charset="0"/>
                <a:cs typeface="Times New Roman" panose="02020603050405020304" pitchFamily="18" charset="0"/>
              </a:rPr>
              <a:t>- </a:t>
            </a:r>
            <a:r>
              <a:rPr lang="ru-RU" sz="1800" b="1">
                <a:solidFill>
                  <a:schemeClr val="tx1"/>
                </a:solidFill>
                <a:latin typeface="Times New Roman" panose="02020603050405020304" pitchFamily="18" charset="0"/>
                <a:cs typeface="Times New Roman" panose="02020603050405020304" pitchFamily="18" charset="0"/>
              </a:rPr>
              <a:t>кәсіби қызметінде ұйымдастыру және басқаруда </a:t>
            </a:r>
            <a:r>
              <a:rPr lang="ru-RU" sz="1800" b="1">
                <a:solidFill>
                  <a:schemeClr val="tx1"/>
                </a:solidFill>
                <a:latin typeface="Times New Roman" panose="02020603050405020304" pitchFamily="18" charset="0"/>
                <a:cs typeface="Times New Roman" panose="02020603050405020304" pitchFamily="18" charset="0"/>
              </a:rPr>
              <a:t>инновациялық </a:t>
            </a:r>
            <a:r>
              <a:rPr lang="ru-RU" sz="1800" b="1" smtClean="0">
                <a:solidFill>
                  <a:schemeClr val="tx1"/>
                </a:solidFill>
                <a:latin typeface="Times New Roman" panose="02020603050405020304" pitchFamily="18" charset="0"/>
                <a:cs typeface="Times New Roman" panose="02020603050405020304" pitchFamily="18" charset="0"/>
              </a:rPr>
              <a:t>технологияларды қолдануға </a:t>
            </a:r>
            <a:r>
              <a:rPr lang="ru-RU" sz="1800" b="1">
                <a:solidFill>
                  <a:schemeClr val="tx1"/>
                </a:solidFill>
                <a:latin typeface="Times New Roman" panose="02020603050405020304" pitchFamily="18" charset="0"/>
                <a:cs typeface="Times New Roman" panose="02020603050405020304" pitchFamily="18" charset="0"/>
              </a:rPr>
              <a:t>қабілетті</a:t>
            </a:r>
          </a:p>
          <a:p>
            <a:pPr>
              <a:defRPr/>
            </a:pPr>
            <a:r>
              <a:rPr lang="ru-RU" sz="1800" b="1">
                <a:solidFill>
                  <a:schemeClr val="tx1"/>
                </a:solidFill>
                <a:latin typeface="Times New Roman" panose="02020603050405020304" pitchFamily="18" charset="0"/>
                <a:cs typeface="Times New Roman" panose="02020603050405020304" pitchFamily="18" charset="0"/>
              </a:rPr>
              <a:t>- күрделі мәселелерді шешуде сыни ойлау мен шығармашылықты көрсетеді.</a:t>
            </a:r>
          </a:p>
          <a:p>
            <a:pPr>
              <a:defRPr/>
            </a:pPr>
            <a:r>
              <a:rPr lang="ru-RU" sz="1800" b="1">
                <a:solidFill>
                  <a:schemeClr val="tx1"/>
                </a:solidFill>
                <a:latin typeface="Times New Roman" panose="02020603050405020304" pitchFamily="18" charset="0"/>
                <a:cs typeface="Times New Roman" panose="02020603050405020304" pitchFamily="18" charset="0"/>
              </a:rPr>
              <a:t>- мәдениетаралық, этносаралық, </a:t>
            </a:r>
            <a:r>
              <a:rPr lang="ru-RU" sz="1800" b="1">
                <a:solidFill>
                  <a:schemeClr val="tx1"/>
                </a:solidFill>
                <a:latin typeface="Times New Roman" panose="02020603050405020304" pitchFamily="18" charset="0"/>
                <a:cs typeface="Times New Roman" panose="02020603050405020304" pitchFamily="18" charset="0"/>
              </a:rPr>
              <a:t>конфессияаралық </a:t>
            </a:r>
            <a:r>
              <a:rPr lang="ru-RU" sz="1800" b="1" smtClean="0">
                <a:solidFill>
                  <a:schemeClr val="tx1"/>
                </a:solidFill>
                <a:latin typeface="Times New Roman" panose="02020603050405020304" pitchFamily="18" charset="0"/>
                <a:cs typeface="Times New Roman" panose="02020603050405020304" pitchFamily="18" charset="0"/>
              </a:rPr>
              <a:t>қатынастарда толерантты</a:t>
            </a:r>
            <a:r>
              <a:rPr lang="ru-RU" sz="1800" b="1">
                <a:solidFill>
                  <a:schemeClr val="tx1"/>
                </a:solidFill>
                <a:latin typeface="Times New Roman" panose="02020603050405020304" pitchFamily="18" charset="0"/>
                <a:cs typeface="Times New Roman" panose="02020603050405020304" pitchFamily="18" charset="0"/>
              </a:rPr>
              <a:t>.</a:t>
            </a:r>
          </a:p>
          <a:p>
            <a:pPr>
              <a:defRPr/>
            </a:pPr>
            <a:r>
              <a:rPr lang="ru-RU" sz="1800" b="1">
                <a:solidFill>
                  <a:schemeClr val="tx1"/>
                </a:solidFill>
                <a:latin typeface="Times New Roman" panose="02020603050405020304" pitchFamily="18" charset="0"/>
                <a:cs typeface="Times New Roman" panose="02020603050405020304" pitchFamily="18" charset="0"/>
              </a:rPr>
              <a:t>- отансүйгіш, рухани һәм ұлттық құндылықтарды бойына сіңірген азамат.</a:t>
            </a:r>
          </a:p>
          <a:p>
            <a:pPr marL="285750" indent="-285750">
              <a:buFontTx/>
              <a:buChar char="-"/>
              <a:defRPr/>
            </a:pPr>
            <a:r>
              <a:rPr lang="ru-RU" sz="1800" b="1" smtClean="0">
                <a:solidFill>
                  <a:schemeClr val="tx1"/>
                </a:solidFill>
                <a:latin typeface="Times New Roman" panose="02020603050405020304" pitchFamily="18" charset="0"/>
                <a:cs typeface="Times New Roman" panose="02020603050405020304" pitchFamily="18" charset="0"/>
              </a:rPr>
              <a:t>арлы</a:t>
            </a:r>
            <a:r>
              <a:rPr lang="ru-RU" sz="1800" b="1">
                <a:solidFill>
                  <a:schemeClr val="tx1"/>
                </a:solidFill>
                <a:latin typeface="Times New Roman" panose="02020603050405020304" pitchFamily="18" charset="0"/>
                <a:cs typeface="Times New Roman" panose="02020603050405020304" pitchFamily="18" charset="0"/>
              </a:rPr>
              <a:t>, мейірімді және мақсатшыл </a:t>
            </a:r>
            <a:r>
              <a:rPr lang="ru-RU" sz="1800" b="1">
                <a:solidFill>
                  <a:schemeClr val="tx1"/>
                </a:solidFill>
                <a:latin typeface="Times New Roman" panose="02020603050405020304" pitchFamily="18" charset="0"/>
                <a:cs typeface="Times New Roman" panose="02020603050405020304" pitchFamily="18" charset="0"/>
              </a:rPr>
              <a:t>әрі </a:t>
            </a:r>
            <a:r>
              <a:rPr lang="ru-RU" sz="1800" b="1" smtClean="0">
                <a:solidFill>
                  <a:schemeClr val="tx1"/>
                </a:solidFill>
                <a:latin typeface="Times New Roman" panose="02020603050405020304" pitchFamily="18" charset="0"/>
                <a:cs typeface="Times New Roman" panose="02020603050405020304" pitchFamily="18" charset="0"/>
              </a:rPr>
              <a:t>еңбекқор </a:t>
            </a:r>
          </a:p>
          <a:p>
            <a:pPr>
              <a:defRPr/>
            </a:pPr>
            <a:r>
              <a:rPr lang="kk-KZ" sz="1800" b="1" smtClean="0">
                <a:latin typeface="Times New Roman" panose="02020603050405020304" pitchFamily="18" charset="0"/>
                <a:cs typeface="Times New Roman" panose="02020603050405020304" pitchFamily="18" charset="0"/>
              </a:rPr>
              <a:t>ТҮЛЕК АТРИБУТТАРЫН ӘЗІРЛЕУГЕ, ТАЛДАУҒА АТ САЛЫСАЙЫҚ!</a:t>
            </a:r>
            <a:endParaRPr lang="ru-RU" sz="18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8953895"/>
      </p:ext>
    </p:extLst>
  </p:cSld>
  <p:clrMapOvr>
    <a:masterClrMapping/>
  </p:clrMapOvr>
  <p:transition spd="slow">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1043608" y="339502"/>
            <a:ext cx="7776864" cy="369332"/>
          </a:xfrm>
          <a:prstGeom prst="rect">
            <a:avLst/>
          </a:prstGeom>
        </p:spPr>
        <p:txBody>
          <a:bodyPr wrap="square">
            <a:spAutoFit/>
          </a:bodyPr>
          <a:lstStyle/>
          <a:p>
            <a:pPr algn="ctr"/>
            <a:r>
              <a:rPr lang="kk-KZ" smtClean="0"/>
              <a:t>2.  ББ </a:t>
            </a:r>
            <a:r>
              <a:rPr lang="kk-KZ" smtClean="0"/>
              <a:t>ішкі </a:t>
            </a:r>
            <a:r>
              <a:rPr lang="kk-KZ" smtClean="0"/>
              <a:t>аудиті мазмұны</a:t>
            </a:r>
            <a:endParaRPr lang="ru-RU"/>
          </a:p>
        </p:txBody>
      </p:sp>
      <p:pic>
        <p:nvPicPr>
          <p:cNvPr id="6" name="Picture 2" descr="logo_k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1"/>
            <a:ext cx="827584" cy="901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Прямая соединительная линия 8"/>
          <p:cNvCxnSpPr/>
          <p:nvPr/>
        </p:nvCxnSpPr>
        <p:spPr>
          <a:xfrm>
            <a:off x="971600" y="915566"/>
            <a:ext cx="7992888"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Прямоугольник 3"/>
          <p:cNvSpPr/>
          <p:nvPr/>
        </p:nvSpPr>
        <p:spPr>
          <a:xfrm>
            <a:off x="578316" y="1059582"/>
            <a:ext cx="8190655" cy="3539430"/>
          </a:xfrm>
          <a:prstGeom prst="rect">
            <a:avLst/>
          </a:prstGeom>
        </p:spPr>
        <p:txBody>
          <a:bodyPr wrap="square">
            <a:spAutoFit/>
          </a:bodyPr>
          <a:lstStyle/>
          <a:p>
            <a:pPr lvl="0"/>
            <a:r>
              <a:rPr lang="kk-KZ" sz="1600" smtClean="0">
                <a:latin typeface="Times New Roman" panose="02020603050405020304" pitchFamily="18" charset="0"/>
                <a:cs typeface="Times New Roman" panose="02020603050405020304" pitchFamily="18" charset="0"/>
              </a:rPr>
              <a:t>- ББ </a:t>
            </a:r>
            <a:r>
              <a:rPr lang="kk-KZ" sz="1600">
                <a:latin typeface="Times New Roman" panose="02020603050405020304" pitchFamily="18" charset="0"/>
                <a:cs typeface="Times New Roman" panose="02020603050405020304" pitchFamily="18" charset="0"/>
              </a:rPr>
              <a:t>сипаттамалары;</a:t>
            </a:r>
            <a:endParaRPr lang="ru-RU" sz="1600">
              <a:latin typeface="Times New Roman" panose="02020603050405020304" pitchFamily="18" charset="0"/>
              <a:cs typeface="Times New Roman" panose="02020603050405020304" pitchFamily="18" charset="0"/>
            </a:endParaRPr>
          </a:p>
          <a:p>
            <a:pPr lvl="0"/>
            <a:r>
              <a:rPr lang="kk-KZ" sz="1600" smtClean="0">
                <a:latin typeface="Times New Roman" panose="02020603050405020304" pitchFamily="18" charset="0"/>
                <a:cs typeface="Times New Roman" panose="02020603050405020304" pitchFamily="18" charset="0"/>
              </a:rPr>
              <a:t>- Қазақстандағы</a:t>
            </a:r>
            <a:r>
              <a:rPr lang="kk-KZ" sz="1600">
                <a:latin typeface="Times New Roman" panose="02020603050405020304" pitchFamily="18" charset="0"/>
                <a:cs typeface="Times New Roman" panose="02020603050405020304" pitchFamily="18" charset="0"/>
              </a:rPr>
              <a:t>, шет елдегі ең үздік ББ жүргізілген бенчмаркинг нәтижелері;</a:t>
            </a:r>
            <a:endParaRPr lang="ru-RU" sz="1600">
              <a:latin typeface="Times New Roman" panose="02020603050405020304" pitchFamily="18" charset="0"/>
              <a:cs typeface="Times New Roman" panose="02020603050405020304" pitchFamily="18" charset="0"/>
            </a:endParaRPr>
          </a:p>
          <a:p>
            <a:pPr lvl="0"/>
            <a:r>
              <a:rPr lang="kk-KZ" sz="1600" smtClean="0">
                <a:latin typeface="Times New Roman" panose="02020603050405020304" pitchFamily="18" charset="0"/>
                <a:cs typeface="Times New Roman" panose="02020603050405020304" pitchFamily="18" charset="0"/>
              </a:rPr>
              <a:t>- соңғы </a:t>
            </a:r>
            <a:r>
              <a:rPr lang="kk-KZ" sz="1600">
                <a:latin typeface="Times New Roman" panose="02020603050405020304" pitchFamily="18" charset="0"/>
                <a:cs typeface="Times New Roman" panose="02020603050405020304" pitchFamily="18" charset="0"/>
              </a:rPr>
              <a:t>3-5 жылда ББ қатысқан рейтинг нәтижелері;</a:t>
            </a:r>
            <a:endParaRPr lang="ru-RU" sz="1600">
              <a:latin typeface="Times New Roman" panose="02020603050405020304" pitchFamily="18" charset="0"/>
              <a:cs typeface="Times New Roman" panose="02020603050405020304" pitchFamily="18" charset="0"/>
            </a:endParaRPr>
          </a:p>
          <a:p>
            <a:pPr lvl="0"/>
            <a:r>
              <a:rPr lang="kk-KZ" sz="1600" smtClean="0">
                <a:latin typeface="Times New Roman" panose="02020603050405020304" pitchFamily="18" charset="0"/>
                <a:cs typeface="Times New Roman" panose="02020603050405020304" pitchFamily="18" charset="0"/>
              </a:rPr>
              <a:t>- Қазақстандық</a:t>
            </a:r>
            <a:r>
              <a:rPr lang="kk-KZ" sz="1600">
                <a:latin typeface="Times New Roman" panose="02020603050405020304" pitchFamily="18" charset="0"/>
                <a:cs typeface="Times New Roman" panose="02020603050405020304" pitchFamily="18" charset="0"/>
              </a:rPr>
              <a:t>, шетелдік жетекші университеттермен серіктестік жұмыстар нәтижелері;</a:t>
            </a:r>
            <a:endParaRPr lang="ru-RU" sz="1600">
              <a:latin typeface="Times New Roman" panose="02020603050405020304" pitchFamily="18" charset="0"/>
              <a:cs typeface="Times New Roman" panose="02020603050405020304" pitchFamily="18" charset="0"/>
            </a:endParaRPr>
          </a:p>
          <a:p>
            <a:pPr lvl="0"/>
            <a:r>
              <a:rPr lang="kk-KZ" sz="1600" smtClean="0">
                <a:latin typeface="Times New Roman" panose="02020603050405020304" pitchFamily="18" charset="0"/>
                <a:cs typeface="Times New Roman" panose="02020603050405020304" pitchFamily="18" charset="0"/>
              </a:rPr>
              <a:t>- жұмыс </a:t>
            </a:r>
            <a:r>
              <a:rPr lang="kk-KZ" sz="1600">
                <a:latin typeface="Times New Roman" panose="02020603050405020304" pitchFamily="18" charset="0"/>
                <a:cs typeface="Times New Roman" panose="02020603050405020304" pitchFamily="18" charset="0"/>
              </a:rPr>
              <a:t>берушілермен, мемлекеттік билік органдарымен, бизнес өкілдерімен байланыс нәтижелері;</a:t>
            </a:r>
            <a:endParaRPr lang="ru-RU" sz="1600">
              <a:latin typeface="Times New Roman" panose="02020603050405020304" pitchFamily="18" charset="0"/>
              <a:cs typeface="Times New Roman" panose="02020603050405020304" pitchFamily="18" charset="0"/>
            </a:endParaRPr>
          </a:p>
          <a:p>
            <a:pPr lvl="0"/>
            <a:r>
              <a:rPr lang="kk-KZ" sz="1600" smtClean="0">
                <a:latin typeface="Times New Roman" panose="02020603050405020304" pitchFamily="18" charset="0"/>
                <a:cs typeface="Times New Roman" panose="02020603050405020304" pitchFamily="18" charset="0"/>
              </a:rPr>
              <a:t>- сауалнамалар </a:t>
            </a:r>
            <a:r>
              <a:rPr lang="kk-KZ" sz="1600">
                <a:latin typeface="Times New Roman" panose="02020603050405020304" pitchFamily="18" charset="0"/>
                <a:cs typeface="Times New Roman" panose="02020603050405020304" pitchFamily="18" charset="0"/>
              </a:rPr>
              <a:t>(білімгерлердің, жұмысберушілердің, түлектердің, басқа да қызығушы тараптардың) нәтижелері;</a:t>
            </a:r>
            <a:endParaRPr lang="ru-RU" sz="1600">
              <a:latin typeface="Times New Roman" panose="02020603050405020304" pitchFamily="18" charset="0"/>
              <a:cs typeface="Times New Roman" panose="02020603050405020304" pitchFamily="18" charset="0"/>
            </a:endParaRPr>
          </a:p>
          <a:p>
            <a:pPr lvl="0"/>
            <a:r>
              <a:rPr lang="kk-KZ" sz="1600" smtClean="0">
                <a:latin typeface="Times New Roman" panose="02020603050405020304" pitchFamily="18" charset="0"/>
                <a:cs typeface="Times New Roman" panose="02020603050405020304" pitchFamily="18" charset="0"/>
              </a:rPr>
              <a:t>- білімгерлердің </a:t>
            </a:r>
            <a:r>
              <a:rPr lang="kk-KZ" sz="1600">
                <a:latin typeface="Times New Roman" panose="02020603050405020304" pitchFamily="18" charset="0"/>
                <a:cs typeface="Times New Roman" panose="02020603050405020304" pitchFamily="18" charset="0"/>
              </a:rPr>
              <a:t>контингентін қалыптастыру нәтижелері;</a:t>
            </a:r>
            <a:endParaRPr lang="ru-RU" sz="1600">
              <a:latin typeface="Times New Roman" panose="02020603050405020304" pitchFamily="18" charset="0"/>
              <a:cs typeface="Times New Roman" panose="02020603050405020304" pitchFamily="18" charset="0"/>
            </a:endParaRPr>
          </a:p>
          <a:p>
            <a:pPr lvl="0"/>
            <a:r>
              <a:rPr lang="kk-KZ" sz="1600" smtClean="0">
                <a:latin typeface="Times New Roman" panose="02020603050405020304" pitchFamily="18" charset="0"/>
                <a:cs typeface="Times New Roman" panose="02020603050405020304" pitchFamily="18" charset="0"/>
              </a:rPr>
              <a:t>- тулектердің </a:t>
            </a:r>
            <a:r>
              <a:rPr lang="kk-KZ" sz="1600">
                <a:latin typeface="Times New Roman" panose="02020603050405020304" pitchFamily="18" charset="0"/>
                <a:cs typeface="Times New Roman" panose="02020603050405020304" pitchFamily="18" charset="0"/>
              </a:rPr>
              <a:t>жұмысқа орналасу нәтижелері;</a:t>
            </a:r>
            <a:endParaRPr lang="ru-RU" sz="1600">
              <a:latin typeface="Times New Roman" panose="02020603050405020304" pitchFamily="18" charset="0"/>
              <a:cs typeface="Times New Roman" panose="02020603050405020304" pitchFamily="18" charset="0"/>
            </a:endParaRPr>
          </a:p>
          <a:p>
            <a:pPr lvl="0"/>
            <a:r>
              <a:rPr lang="kk-KZ" sz="1600" smtClean="0">
                <a:latin typeface="Times New Roman" panose="02020603050405020304" pitchFamily="18" charset="0"/>
                <a:cs typeface="Times New Roman" panose="02020603050405020304" pitchFamily="18" charset="0"/>
              </a:rPr>
              <a:t>- ББ </a:t>
            </a:r>
            <a:r>
              <a:rPr lang="kk-KZ" sz="1600">
                <a:latin typeface="Times New Roman" panose="02020603050405020304" pitchFamily="18" charset="0"/>
                <a:cs typeface="Times New Roman" panose="02020603050405020304" pitchFamily="18" charset="0"/>
              </a:rPr>
              <a:t>білікті оқытушылармен қамтамасыз етілуі;</a:t>
            </a:r>
            <a:endParaRPr lang="ru-RU" sz="1600">
              <a:latin typeface="Times New Roman" panose="02020603050405020304" pitchFamily="18" charset="0"/>
              <a:cs typeface="Times New Roman" panose="02020603050405020304" pitchFamily="18" charset="0"/>
            </a:endParaRPr>
          </a:p>
          <a:p>
            <a:pPr lvl="0"/>
            <a:r>
              <a:rPr lang="kk-KZ" sz="1600" smtClean="0">
                <a:latin typeface="Times New Roman" panose="02020603050405020304" pitchFamily="18" charset="0"/>
                <a:cs typeface="Times New Roman" panose="02020603050405020304" pitchFamily="18" charset="0"/>
              </a:rPr>
              <a:t>- ББ </a:t>
            </a:r>
            <a:r>
              <a:rPr lang="kk-KZ" sz="1600">
                <a:latin typeface="Times New Roman" panose="02020603050405020304" pitchFamily="18" charset="0"/>
                <a:cs typeface="Times New Roman" panose="02020603050405020304" pitchFamily="18" charset="0"/>
              </a:rPr>
              <a:t>оқу-әдістемелік қамтамасыз етілуі;</a:t>
            </a:r>
            <a:endParaRPr lang="ru-RU" sz="1600">
              <a:latin typeface="Times New Roman" panose="02020603050405020304" pitchFamily="18" charset="0"/>
              <a:cs typeface="Times New Roman" panose="02020603050405020304" pitchFamily="18" charset="0"/>
            </a:endParaRPr>
          </a:p>
          <a:p>
            <a:pPr lvl="0"/>
            <a:r>
              <a:rPr lang="kk-KZ" sz="1600" smtClean="0">
                <a:latin typeface="Times New Roman" panose="02020603050405020304" pitchFamily="18" charset="0"/>
                <a:cs typeface="Times New Roman" panose="02020603050405020304" pitchFamily="18" charset="0"/>
              </a:rPr>
              <a:t>- ББ </a:t>
            </a:r>
            <a:r>
              <a:rPr lang="kk-KZ" sz="1600">
                <a:latin typeface="Times New Roman" panose="02020603050405020304" pitchFamily="18" charset="0"/>
                <a:cs typeface="Times New Roman" panose="02020603050405020304" pitchFamily="18" charset="0"/>
              </a:rPr>
              <a:t>инфраструктурамен қамтамасыз етілуі;</a:t>
            </a:r>
            <a:endParaRPr lang="ru-RU" sz="1600">
              <a:latin typeface="Times New Roman" panose="02020603050405020304" pitchFamily="18" charset="0"/>
              <a:cs typeface="Times New Roman" panose="02020603050405020304" pitchFamily="18" charset="0"/>
            </a:endParaRPr>
          </a:p>
          <a:p>
            <a:pPr algn="just"/>
            <a:endParaRPr lang="ru-RU" sz="16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51357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179512" y="411510"/>
            <a:ext cx="8712968" cy="4425396"/>
          </a:xfrm>
        </p:spPr>
        <p:txBody>
          <a:bodyPr/>
          <a:lstStyle/>
          <a:p>
            <a:pPr algn="ctr"/>
            <a:r>
              <a:rPr lang="kk-KZ" sz="1800" b="1" smtClean="0"/>
              <a:t>3. Оқыту </a:t>
            </a:r>
            <a:r>
              <a:rPr lang="kk-KZ" sz="1800" b="1" smtClean="0"/>
              <a:t>нәтижелері</a:t>
            </a:r>
          </a:p>
          <a:p>
            <a:r>
              <a:rPr lang="kk-KZ" sz="1800" b="1" smtClean="0"/>
              <a:t>Оқыту нәтижелерін тұжырымдауға қойылатын талаптар: (</a:t>
            </a:r>
            <a:r>
              <a:rPr lang="kk-KZ" sz="1800" b="1" smtClean="0"/>
              <a:t>Білім </a:t>
            </a:r>
            <a:r>
              <a:rPr lang="kk-KZ" sz="1800" b="1"/>
              <a:t>беру бағдарламасын әзірлеу және жаңарту </a:t>
            </a:r>
            <a:r>
              <a:rPr lang="kk-KZ" sz="1800" b="1" smtClean="0"/>
              <a:t>ережесі)</a:t>
            </a:r>
            <a:r>
              <a:rPr lang="kk-KZ" sz="1800" smtClean="0"/>
              <a:t> </a:t>
            </a:r>
            <a:r>
              <a:rPr lang="kk-KZ" sz="1800" smtClean="0"/>
              <a:t>:</a:t>
            </a:r>
            <a:endParaRPr lang="kk-KZ" sz="1800" b="1" smtClean="0"/>
          </a:p>
          <a:p>
            <a:endParaRPr lang="kk-KZ" smtClean="0"/>
          </a:p>
          <a:p>
            <a:r>
              <a:rPr lang="en-US" sz="1600" smtClean="0">
                <a:latin typeface="Times New Roman" panose="02020603050405020304" pitchFamily="18" charset="0"/>
                <a:cs typeface="Times New Roman" panose="02020603050405020304" pitchFamily="18" charset="0"/>
              </a:rPr>
              <a:t>6</a:t>
            </a:r>
            <a:r>
              <a:rPr lang="kk-KZ" sz="1600" smtClean="0">
                <a:latin typeface="Times New Roman" panose="02020603050405020304" pitchFamily="18" charset="0"/>
                <a:cs typeface="Times New Roman" panose="02020603050405020304" pitchFamily="18" charset="0"/>
              </a:rPr>
              <a:t>.3.4 </a:t>
            </a:r>
            <a:r>
              <a:rPr lang="kk-KZ" sz="1600">
                <a:latin typeface="Times New Roman" panose="02020603050405020304" pitchFamily="18" charset="0"/>
                <a:cs typeface="Times New Roman" panose="02020603050405020304" pitchFamily="18" charset="0"/>
              </a:rPr>
              <a:t>ОН оқыту деңгейімен, кәсіптік стандарттардың талаптарымен және (немесе) жұмыс берушілердің талаптарымен/үміттерімен тоғыстырылған құзыреттерге байланысты қалыптастырылады.</a:t>
            </a:r>
            <a:endParaRPr lang="ru-RU" sz="1600">
              <a:latin typeface="Times New Roman" panose="02020603050405020304" pitchFamily="18" charset="0"/>
              <a:cs typeface="Times New Roman" panose="02020603050405020304" pitchFamily="18" charset="0"/>
            </a:endParaRPr>
          </a:p>
          <a:p>
            <a:r>
              <a:rPr lang="kk-KZ" sz="1600" smtClean="0">
                <a:latin typeface="Times New Roman" panose="02020603050405020304" pitchFamily="18" charset="0"/>
                <a:cs typeface="Times New Roman" panose="02020603050405020304" pitchFamily="18" charset="0"/>
              </a:rPr>
              <a:t>6.3.7 </a:t>
            </a:r>
            <a:r>
              <a:rPr lang="kk-KZ" sz="1600">
                <a:latin typeface="Times New Roman" panose="02020603050405020304" pitchFamily="18" charset="0"/>
                <a:cs typeface="Times New Roman" panose="02020603050405020304" pitchFamily="18" charset="0"/>
              </a:rPr>
              <a:t>ОН жобалау кезінде ББ түлектердің келесі негізгі құзыреттерін қалыптастыруын ескеру қажет:</a:t>
            </a:r>
            <a:endParaRPr lang="ru-RU" sz="1600">
              <a:latin typeface="Times New Roman" panose="02020603050405020304" pitchFamily="18" charset="0"/>
              <a:cs typeface="Times New Roman" panose="02020603050405020304" pitchFamily="18" charset="0"/>
            </a:endParaRPr>
          </a:p>
          <a:p>
            <a:pPr marL="342900" indent="-342900">
              <a:buAutoNum type="arabicParenR"/>
            </a:pPr>
            <a:r>
              <a:rPr lang="kk-KZ" sz="1600" smtClean="0">
                <a:latin typeface="Times New Roman" panose="02020603050405020304" pitchFamily="18" charset="0"/>
                <a:cs typeface="Times New Roman" panose="02020603050405020304" pitchFamily="18" charset="0"/>
              </a:rPr>
              <a:t>мінез-құлық </a:t>
            </a:r>
            <a:r>
              <a:rPr lang="kk-KZ" sz="1600">
                <a:latin typeface="Times New Roman" panose="02020603050405020304" pitchFamily="18" charset="0"/>
                <a:cs typeface="Times New Roman" panose="02020603050405020304" pitchFamily="18" charset="0"/>
              </a:rPr>
              <a:t>дағдылары мен жеке қасиеттері (өзін-өзі оқыту және жүйелі ойлау; трансдисциплинарлық (пәнаралық) және кроссфункционалдылық; акт-және тілдік құзыреттер; технологиялық сауаттылық; креативтілік; тапқырлық; әлеуметтік интеллект, команда мүшелерімен ынтымақтастық; клиентке бағдарлану, тұтынушының сұрау салуларымен жұмыс істей білу; жоғары белгісіздік және міндеттер шарттарының жылдам өзгеруі режиміндегі жұмыс (тез шешім қабылдай білу, жұмыс жағдайларының өзгеруіне ден қоя білу, қорларды бөле білу және өз уақытын басқара білу) - soft skills</a:t>
            </a:r>
            <a:r>
              <a:rPr lang="kk-KZ" sz="1600" smtClean="0">
                <a:latin typeface="Times New Roman" panose="02020603050405020304" pitchFamily="18" charset="0"/>
                <a:cs typeface="Times New Roman" panose="02020603050405020304" pitchFamily="18" charset="0"/>
              </a:rPr>
              <a:t>).</a:t>
            </a:r>
          </a:p>
          <a:p>
            <a:pPr marL="342900" indent="-342900">
              <a:buFontTx/>
              <a:buAutoNum type="arabicParenR"/>
            </a:pPr>
            <a:r>
              <a:rPr lang="kk-KZ" sz="1600">
                <a:latin typeface="Times New Roman" panose="02020603050405020304" pitchFamily="18" charset="0"/>
                <a:cs typeface="Times New Roman" panose="02020603050405020304" pitchFamily="18" charset="0"/>
              </a:rPr>
              <a:t>2) әрбір маманға кез келген жағдайда нақты әрекет етуге және шешім қабылдауға мүмкіндік беретін кәсіби дағдылар (hard skills).</a:t>
            </a:r>
            <a:endParaRPr lang="ru-RU" sz="1600">
              <a:latin typeface="Times New Roman" panose="02020603050405020304" pitchFamily="18" charset="0"/>
              <a:cs typeface="Times New Roman" panose="02020603050405020304" pitchFamily="18" charset="0"/>
            </a:endParaRPr>
          </a:p>
          <a:p>
            <a:pPr marL="342900" indent="-342900">
              <a:buAutoNum type="arabicParenR"/>
            </a:pPr>
            <a:endParaRPr lang="ru-RU" sz="1600">
              <a:latin typeface="Times New Roman" panose="02020603050405020304" pitchFamily="18" charset="0"/>
              <a:cs typeface="Times New Roman" panose="02020603050405020304" pitchFamily="18" charset="0"/>
            </a:endParaRPr>
          </a:p>
          <a:p>
            <a:pPr>
              <a:defRPr/>
            </a:pPr>
            <a:endParaRPr lang="ru-RU"/>
          </a:p>
        </p:txBody>
      </p:sp>
    </p:spTree>
    <p:extLst>
      <p:ext uri="{BB962C8B-B14F-4D97-AF65-F5344CB8AC3E}">
        <p14:creationId xmlns:p14="http://schemas.microsoft.com/office/powerpoint/2010/main" val="2665716275"/>
      </p:ext>
    </p:extLst>
  </p:cSld>
  <p:clrMapOvr>
    <a:masterClrMapping/>
  </p:clrMapOvr>
  <p:transition spd="slow">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107504" y="0"/>
            <a:ext cx="9036496" cy="5280422"/>
          </a:xfrm>
        </p:spPr>
        <p:txBody>
          <a:bodyPr/>
          <a:lstStyle/>
          <a:p>
            <a:pPr algn="ctr"/>
            <a:r>
              <a:rPr lang="kk-KZ" sz="2000" b="1">
                <a:latin typeface="Times New Roman" panose="02020603050405020304" pitchFamily="18" charset="0"/>
                <a:cs typeface="Times New Roman" panose="02020603050405020304" pitchFamily="18" charset="0"/>
              </a:rPr>
              <a:t>Оқыту нәтижелері</a:t>
            </a:r>
          </a:p>
          <a:p>
            <a:pPr algn="ctr"/>
            <a:r>
              <a:rPr lang="kk-KZ" sz="2000" b="1">
                <a:latin typeface="Times New Roman" panose="02020603050405020304" pitchFamily="18" charset="0"/>
                <a:cs typeface="Times New Roman" panose="02020603050405020304" pitchFamily="18" charset="0"/>
              </a:rPr>
              <a:t>Білім беру бағдарламасын әзірлеу және жаңарту </a:t>
            </a:r>
            <a:r>
              <a:rPr lang="kk-KZ" sz="2000" b="1" smtClean="0">
                <a:latin typeface="Times New Roman" panose="02020603050405020304" pitchFamily="18" charset="0"/>
                <a:cs typeface="Times New Roman" panose="02020603050405020304" pitchFamily="18" charset="0"/>
              </a:rPr>
              <a:t>ережесі</a:t>
            </a:r>
          </a:p>
          <a:p>
            <a:endParaRPr lang="kk-KZ" sz="1600" smtClean="0"/>
          </a:p>
          <a:p>
            <a:r>
              <a:rPr lang="kk-KZ" sz="1800" b="1" smtClean="0">
                <a:solidFill>
                  <a:schemeClr val="tx1"/>
                </a:solidFill>
                <a:latin typeface="Times New Roman" panose="02020603050405020304" pitchFamily="18" charset="0"/>
                <a:cs typeface="Times New Roman" panose="02020603050405020304" pitchFamily="18" charset="0"/>
              </a:rPr>
              <a:t>6.3.9 </a:t>
            </a:r>
            <a:r>
              <a:rPr lang="kk-KZ" sz="1800" b="1">
                <a:solidFill>
                  <a:schemeClr val="tx1"/>
                </a:solidFill>
                <a:latin typeface="Times New Roman" panose="02020603050405020304" pitchFamily="18" charset="0"/>
                <a:cs typeface="Times New Roman" panose="02020603050405020304" pitchFamily="18" charset="0"/>
              </a:rPr>
              <a:t>ОН болуы керек:</a:t>
            </a:r>
            <a:endParaRPr lang="ru-RU" sz="1800" b="1">
              <a:solidFill>
                <a:schemeClr val="tx1"/>
              </a:solidFill>
              <a:latin typeface="Times New Roman" panose="02020603050405020304" pitchFamily="18" charset="0"/>
              <a:cs typeface="Times New Roman" panose="02020603050405020304" pitchFamily="18" charset="0"/>
            </a:endParaRPr>
          </a:p>
          <a:p>
            <a:r>
              <a:rPr lang="kk-KZ" sz="1800" b="1">
                <a:solidFill>
                  <a:schemeClr val="tx1"/>
                </a:solidFill>
                <a:latin typeface="Times New Roman" panose="02020603050405020304" pitchFamily="18" charset="0"/>
                <a:cs typeface="Times New Roman" panose="02020603050405020304" pitchFamily="18" charset="0"/>
              </a:rPr>
              <a:t>1) Еңбек функцияларына бағдарланған;</a:t>
            </a:r>
            <a:endParaRPr lang="ru-RU" sz="1800" b="1">
              <a:solidFill>
                <a:schemeClr val="tx1"/>
              </a:solidFill>
              <a:latin typeface="Times New Roman" panose="02020603050405020304" pitchFamily="18" charset="0"/>
              <a:cs typeface="Times New Roman" panose="02020603050405020304" pitchFamily="18" charset="0"/>
            </a:endParaRPr>
          </a:p>
          <a:p>
            <a:r>
              <a:rPr lang="kk-KZ" sz="1800" b="1">
                <a:solidFill>
                  <a:schemeClr val="tx1"/>
                </a:solidFill>
                <a:latin typeface="Times New Roman" panose="02020603050405020304" pitchFamily="18" charset="0"/>
                <a:cs typeface="Times New Roman" panose="02020603050405020304" pitchFamily="18" charset="0"/>
              </a:rPr>
              <a:t>2) синергияға ие болу, яғни пәндердің жиынтығы ғана емес, сонымен қатар күрделілік пен пәнаралық байланысты ескеру;</a:t>
            </a:r>
            <a:endParaRPr lang="ru-RU" sz="1800" b="1">
              <a:solidFill>
                <a:schemeClr val="tx1"/>
              </a:solidFill>
              <a:latin typeface="Times New Roman" panose="02020603050405020304" pitchFamily="18" charset="0"/>
              <a:cs typeface="Times New Roman" panose="02020603050405020304" pitchFamily="18" charset="0"/>
            </a:endParaRPr>
          </a:p>
          <a:p>
            <a:r>
              <a:rPr lang="kk-KZ" sz="1800" b="1">
                <a:solidFill>
                  <a:schemeClr val="tx1"/>
                </a:solidFill>
                <a:latin typeface="Times New Roman" panose="02020603050405020304" pitchFamily="18" charset="0"/>
                <a:cs typeface="Times New Roman" panose="02020603050405020304" pitchFamily="18" charset="0"/>
              </a:rPr>
              <a:t>3) еңбек нарығының перспективалық қажеттіліктеріне бағдарланған;</a:t>
            </a:r>
            <a:endParaRPr lang="ru-RU" sz="1800" b="1">
              <a:solidFill>
                <a:schemeClr val="tx1"/>
              </a:solidFill>
              <a:latin typeface="Times New Roman" panose="02020603050405020304" pitchFamily="18" charset="0"/>
              <a:cs typeface="Times New Roman" panose="02020603050405020304" pitchFamily="18" charset="0"/>
            </a:endParaRPr>
          </a:p>
          <a:p>
            <a:r>
              <a:rPr lang="kk-KZ" sz="1800" b="1">
                <a:solidFill>
                  <a:schemeClr val="tx1"/>
                </a:solidFill>
                <a:latin typeface="Times New Roman" panose="02020603050405020304" pitchFamily="18" charset="0"/>
                <a:cs typeface="Times New Roman" panose="02020603050405020304" pitchFamily="18" charset="0"/>
              </a:rPr>
              <a:t>4) «жұмсақ» дағдыларды қосылған (soft skills) болуы тиіс</a:t>
            </a:r>
            <a:r>
              <a:rPr lang="kk-KZ" sz="1800" b="1" smtClean="0">
                <a:solidFill>
                  <a:schemeClr val="tx1"/>
                </a:solidFill>
                <a:latin typeface="Times New Roman" panose="02020603050405020304" pitchFamily="18" charset="0"/>
                <a:cs typeface="Times New Roman" panose="02020603050405020304" pitchFamily="18" charset="0"/>
              </a:rPr>
              <a:t>.</a:t>
            </a:r>
          </a:p>
          <a:p>
            <a:pPr lvl="0"/>
            <a:r>
              <a:rPr lang="kk-KZ" sz="1800" smtClean="0">
                <a:solidFill>
                  <a:srgbClr val="FF0000"/>
                </a:solidFill>
                <a:latin typeface="Times New Roman" panose="02020603050405020304" pitchFamily="18" charset="0"/>
                <a:cs typeface="Times New Roman" panose="02020603050405020304" pitchFamily="18" charset="0"/>
              </a:rPr>
              <a:t>ББ ішкі аудиті барысында </a:t>
            </a:r>
            <a:r>
              <a:rPr lang="kk-KZ" sz="1800" smtClean="0">
                <a:solidFill>
                  <a:schemeClr val="tx1"/>
                </a:solidFill>
                <a:latin typeface="Times New Roman" panose="02020603050405020304" pitchFamily="18" charset="0"/>
                <a:cs typeface="Times New Roman" panose="02020603050405020304" pitchFamily="18" charset="0"/>
              </a:rPr>
              <a:t>түлектердің еңбек функциялары, </a:t>
            </a:r>
            <a:r>
              <a:rPr lang="kk-KZ" sz="1800">
                <a:solidFill>
                  <a:schemeClr val="tx1"/>
                </a:solidFill>
                <a:latin typeface="Times New Roman" panose="02020603050405020304" pitchFamily="18" charset="0"/>
                <a:cs typeface="Times New Roman" panose="02020603050405020304" pitchFamily="18" charset="0"/>
              </a:rPr>
              <a:t>soft </a:t>
            </a:r>
            <a:r>
              <a:rPr lang="kk-KZ" sz="1800" smtClean="0">
                <a:solidFill>
                  <a:schemeClr val="tx1"/>
                </a:solidFill>
                <a:latin typeface="Times New Roman" panose="02020603050405020304" pitchFamily="18" charset="0"/>
                <a:cs typeface="Times New Roman" panose="02020603050405020304" pitchFamily="18" charset="0"/>
              </a:rPr>
              <a:t>skills дағдылары және </a:t>
            </a:r>
            <a:r>
              <a:rPr lang="kk-KZ" sz="1800">
                <a:solidFill>
                  <a:schemeClr val="tx1"/>
                </a:solidFill>
                <a:latin typeface="Times New Roman" panose="02020603050405020304" pitchFamily="18" charset="0"/>
                <a:cs typeface="Times New Roman" panose="02020603050405020304" pitchFamily="18" charset="0"/>
              </a:rPr>
              <a:t>еңбек нарығының </a:t>
            </a:r>
            <a:r>
              <a:rPr lang="kk-KZ" sz="1800">
                <a:solidFill>
                  <a:schemeClr val="tx1"/>
                </a:solidFill>
                <a:latin typeface="Times New Roman" panose="02020603050405020304" pitchFamily="18" charset="0"/>
                <a:cs typeface="Times New Roman" panose="02020603050405020304" pitchFamily="18" charset="0"/>
              </a:rPr>
              <a:t>перспективалық </a:t>
            </a:r>
            <a:r>
              <a:rPr lang="kk-KZ" sz="1800" smtClean="0">
                <a:solidFill>
                  <a:schemeClr val="tx1"/>
                </a:solidFill>
                <a:latin typeface="Times New Roman" panose="02020603050405020304" pitchFamily="18" charset="0"/>
                <a:cs typeface="Times New Roman" panose="02020603050405020304" pitchFamily="18" charset="0"/>
              </a:rPr>
              <a:t>қажеттіліктері </a:t>
            </a:r>
            <a:r>
              <a:rPr lang="kk-KZ" sz="1800">
                <a:solidFill>
                  <a:schemeClr val="tx1"/>
                </a:solidFill>
                <a:latin typeface="Times New Roman" panose="02020603050405020304" pitchFamily="18" charset="0"/>
                <a:cs typeface="Times New Roman" panose="02020603050405020304" pitchFamily="18" charset="0"/>
              </a:rPr>
              <a:t>жұмыс берушілермен, мемлекеттік билік органдарымен, бизнес өкілдерімен </a:t>
            </a:r>
            <a:r>
              <a:rPr lang="kk-KZ" sz="1800">
                <a:solidFill>
                  <a:schemeClr val="tx1"/>
                </a:solidFill>
                <a:latin typeface="Times New Roman" panose="02020603050405020304" pitchFamily="18" charset="0"/>
                <a:cs typeface="Times New Roman" panose="02020603050405020304" pitchFamily="18" charset="0"/>
              </a:rPr>
              <a:t>байланыс </a:t>
            </a:r>
            <a:r>
              <a:rPr lang="kk-KZ" sz="1800" smtClean="0">
                <a:solidFill>
                  <a:schemeClr val="tx1"/>
                </a:solidFill>
                <a:latin typeface="Times New Roman" panose="02020603050405020304" pitchFamily="18" charset="0"/>
                <a:cs typeface="Times New Roman" panose="02020603050405020304" pitchFamily="18" charset="0"/>
              </a:rPr>
              <a:t>нәтижелерінде және кәсіби стандарттар негізінде анықталады.</a:t>
            </a:r>
            <a:endParaRPr lang="ru-RU" sz="1800">
              <a:solidFill>
                <a:schemeClr val="tx1"/>
              </a:solidFill>
              <a:latin typeface="Times New Roman" panose="02020603050405020304" pitchFamily="18" charset="0"/>
              <a:cs typeface="Times New Roman" panose="02020603050405020304" pitchFamily="18" charset="0"/>
            </a:endParaRPr>
          </a:p>
          <a:p>
            <a:endParaRPr lang="ru-RU" sz="1800">
              <a:latin typeface="Times New Roman" panose="02020603050405020304" pitchFamily="18" charset="0"/>
              <a:cs typeface="Times New Roman" panose="02020603050405020304" pitchFamily="18" charset="0"/>
            </a:endParaRPr>
          </a:p>
          <a:p>
            <a:pPr algn="ctr"/>
            <a:endParaRPr lang="ru-RU" sz="1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1620698"/>
      </p:ext>
    </p:extLst>
  </p:cSld>
  <p:clrMapOvr>
    <a:masterClrMapping/>
  </p:clrMapOvr>
  <p:transition spd="slow">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755576" y="195486"/>
            <a:ext cx="8136904" cy="4104456"/>
          </a:xfrm>
        </p:spPr>
        <p:txBody>
          <a:bodyPr/>
          <a:lstStyle/>
          <a:p>
            <a:pPr algn="ctr">
              <a:defRPr/>
            </a:pPr>
            <a:r>
              <a:rPr lang="ru-RU" sz="1800" b="1" smtClean="0">
                <a:solidFill>
                  <a:srgbClr val="FF0000"/>
                </a:solidFill>
                <a:latin typeface="Times New Roman" panose="02020603050405020304" pitchFamily="18" charset="0"/>
                <a:cs typeface="Times New Roman" panose="02020603050405020304" pitchFamily="18" charset="0"/>
              </a:rPr>
              <a:t>сұрақтар</a:t>
            </a:r>
          </a:p>
          <a:p>
            <a:r>
              <a:rPr lang="kk-KZ" sz="1400" b="1" smtClean="0"/>
              <a:t> </a:t>
            </a:r>
          </a:p>
          <a:p>
            <a:pPr algn="ctr">
              <a:defRPr/>
            </a:pPr>
            <a:endParaRPr lang="ru-RU" sz="1800" b="1" smtClean="0">
              <a:solidFill>
                <a:srgbClr val="FF0000"/>
              </a:solidFill>
              <a:latin typeface="Times New Roman" panose="02020603050405020304" pitchFamily="18" charset="0"/>
              <a:cs typeface="Times New Roman" panose="02020603050405020304" pitchFamily="18" charset="0"/>
            </a:endParaRPr>
          </a:p>
          <a:p>
            <a:endParaRPr lang="ru-RU" sz="1800" smtClean="0">
              <a:solidFill>
                <a:schemeClr val="tx1"/>
              </a:solidFill>
              <a:latin typeface="Times New Roman" panose="02020603050405020304" pitchFamily="18" charset="0"/>
              <a:cs typeface="Times New Roman" panose="02020603050405020304" pitchFamily="18" charset="0"/>
            </a:endParaRPr>
          </a:p>
          <a:p>
            <a:pPr>
              <a:defRPr/>
            </a:pPr>
            <a:r>
              <a:rPr lang="ru-RU" sz="1800" smtClean="0">
                <a:solidFill>
                  <a:schemeClr val="tx1"/>
                </a:solidFill>
                <a:latin typeface="Times New Roman" panose="02020603050405020304" pitchFamily="18" charset="0"/>
                <a:cs typeface="Times New Roman" panose="02020603050405020304" pitchFamily="18" charset="0"/>
              </a:rPr>
              <a:t> </a:t>
            </a:r>
            <a:endParaRPr lang="ru-RU" sz="1800">
              <a:solidFill>
                <a:schemeClr val="tx1"/>
              </a:solidFill>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075656085"/>
              </p:ext>
            </p:extLst>
          </p:nvPr>
        </p:nvGraphicFramePr>
        <p:xfrm>
          <a:off x="2421643" y="1272267"/>
          <a:ext cx="5606741" cy="3804944"/>
        </p:xfrm>
        <a:graphic>
          <a:graphicData uri="http://schemas.openxmlformats.org/drawingml/2006/table">
            <a:tbl>
              <a:tblPr firstRow="1" firstCol="1" bandRow="1">
                <a:tableStyleId>{5C22544A-7EE6-4342-B048-85BDC9FD1C3A}</a:tableStyleId>
              </a:tblPr>
              <a:tblGrid>
                <a:gridCol w="288032"/>
                <a:gridCol w="864096"/>
                <a:gridCol w="1296144"/>
                <a:gridCol w="3158469"/>
              </a:tblGrid>
              <a:tr h="141420">
                <a:tc rowSpan="20">
                  <a:txBody>
                    <a:bodyPr/>
                    <a:lstStyle/>
                    <a:p>
                      <a:pPr marL="71755" algn="ctr">
                        <a:spcAft>
                          <a:spcPts val="0"/>
                        </a:spcAft>
                      </a:pPr>
                      <a:r>
                        <a:rPr lang="kk-KZ" sz="1000" smtClean="0">
                          <a:effectLst/>
                          <a:latin typeface="Times New Roman"/>
                          <a:ea typeface="Times New Roman"/>
                        </a:rPr>
                        <a:t>Білім</a:t>
                      </a:r>
                      <a:r>
                        <a:rPr lang="kk-KZ" sz="1000" baseline="0" smtClean="0">
                          <a:effectLst/>
                          <a:latin typeface="Times New Roman"/>
                          <a:ea typeface="Times New Roman"/>
                        </a:rPr>
                        <a:t> беру бағдарламасы</a:t>
                      </a:r>
                      <a:endParaRPr lang="ru-RU" sz="1000">
                        <a:effectLst/>
                        <a:latin typeface="Times New Roman"/>
                        <a:ea typeface="Times New Roman"/>
                      </a:endParaRPr>
                    </a:p>
                  </a:txBody>
                  <a:tcPr marL="57854" marR="57854" marT="0" marB="0" vert="vert270"/>
                </a:tc>
                <a:tc rowSpan="20">
                  <a:txBody>
                    <a:bodyPr/>
                    <a:lstStyle/>
                    <a:p>
                      <a:pPr algn="ctr">
                        <a:spcAft>
                          <a:spcPts val="0"/>
                        </a:spcAft>
                      </a:pPr>
                      <a:r>
                        <a:rPr lang="ru-RU" sz="900">
                          <a:effectLst/>
                        </a:rPr>
                        <a:t> </a:t>
                      </a:r>
                      <a:endParaRPr lang="ru-RU" sz="1000">
                        <a:effectLst/>
                      </a:endParaRPr>
                    </a:p>
                    <a:p>
                      <a:pPr algn="ctr">
                        <a:spcAft>
                          <a:spcPts val="0"/>
                        </a:spcAft>
                      </a:pPr>
                      <a:r>
                        <a:rPr lang="ru-RU" sz="900">
                          <a:effectLst/>
                        </a:rPr>
                        <a:t> </a:t>
                      </a:r>
                      <a:endParaRPr lang="ru-RU" sz="1000">
                        <a:effectLst/>
                      </a:endParaRPr>
                    </a:p>
                    <a:p>
                      <a:pPr algn="ctr">
                        <a:spcAft>
                          <a:spcPts val="0"/>
                        </a:spcAft>
                      </a:pPr>
                      <a:r>
                        <a:rPr lang="ru-RU" sz="900">
                          <a:effectLst/>
                        </a:rPr>
                        <a:t> </a:t>
                      </a:r>
                      <a:endParaRPr lang="ru-RU" sz="1000">
                        <a:effectLst/>
                      </a:endParaRPr>
                    </a:p>
                    <a:p>
                      <a:pPr algn="ctr">
                        <a:spcAft>
                          <a:spcPts val="0"/>
                        </a:spcAft>
                      </a:pPr>
                      <a:r>
                        <a:rPr lang="ru-RU" sz="900">
                          <a:effectLst/>
                        </a:rPr>
                        <a:t> </a:t>
                      </a:r>
                      <a:endParaRPr lang="ru-RU" sz="1000">
                        <a:effectLst/>
                      </a:endParaRPr>
                    </a:p>
                    <a:p>
                      <a:pPr algn="ctr">
                        <a:spcAft>
                          <a:spcPts val="0"/>
                        </a:spcAft>
                      </a:pPr>
                      <a:r>
                        <a:rPr lang="ru-RU" sz="900">
                          <a:effectLst/>
                        </a:rPr>
                        <a:t> </a:t>
                      </a:r>
                      <a:endParaRPr lang="ru-RU" sz="1000">
                        <a:effectLst/>
                      </a:endParaRPr>
                    </a:p>
                    <a:p>
                      <a:pPr algn="ctr">
                        <a:spcAft>
                          <a:spcPts val="0"/>
                        </a:spcAft>
                      </a:pPr>
                      <a:r>
                        <a:rPr lang="ru-RU" sz="900">
                          <a:effectLst/>
                        </a:rPr>
                        <a:t> </a:t>
                      </a:r>
                      <a:endParaRPr lang="ru-RU" sz="1000">
                        <a:effectLst/>
                      </a:endParaRPr>
                    </a:p>
                    <a:p>
                      <a:pPr algn="ctr">
                        <a:spcAft>
                          <a:spcPts val="0"/>
                        </a:spcAft>
                      </a:pPr>
                      <a:r>
                        <a:rPr lang="ru-RU" sz="900">
                          <a:effectLst/>
                        </a:rPr>
                        <a:t> </a:t>
                      </a:r>
                      <a:endParaRPr lang="ru-RU" sz="1000">
                        <a:effectLst/>
                      </a:endParaRPr>
                    </a:p>
                    <a:p>
                      <a:pPr algn="ctr">
                        <a:spcAft>
                          <a:spcPts val="0"/>
                        </a:spcAft>
                      </a:pPr>
                      <a:r>
                        <a:rPr lang="ru-RU" sz="900">
                          <a:effectLst/>
                        </a:rPr>
                        <a:t> </a:t>
                      </a:r>
                      <a:endParaRPr lang="ru-RU" sz="1000">
                        <a:effectLst/>
                      </a:endParaRPr>
                    </a:p>
                    <a:p>
                      <a:pPr algn="ctr">
                        <a:spcAft>
                          <a:spcPts val="0"/>
                        </a:spcAft>
                      </a:pPr>
                      <a:r>
                        <a:rPr lang="ru-RU" sz="900">
                          <a:effectLst/>
                        </a:rPr>
                        <a:t> </a:t>
                      </a:r>
                      <a:endParaRPr lang="ru-RU" sz="1000">
                        <a:effectLst/>
                      </a:endParaRPr>
                    </a:p>
                    <a:p>
                      <a:pPr algn="ctr">
                        <a:spcAft>
                          <a:spcPts val="0"/>
                        </a:spcAft>
                      </a:pPr>
                      <a:r>
                        <a:rPr lang="ru-RU" sz="900">
                          <a:effectLst/>
                        </a:rPr>
                        <a:t> </a:t>
                      </a:r>
                      <a:endParaRPr lang="ru-RU" sz="1000">
                        <a:effectLst/>
                      </a:endParaRPr>
                    </a:p>
                    <a:p>
                      <a:pPr indent="-428625" algn="ctr">
                        <a:spcAft>
                          <a:spcPts val="0"/>
                        </a:spcAft>
                      </a:pPr>
                      <a:r>
                        <a:rPr lang="kk-KZ" sz="900">
                          <a:effectLst/>
                        </a:rPr>
                        <a:t>А </a:t>
                      </a:r>
                      <a:r>
                        <a:rPr lang="ru-RU" sz="900">
                          <a:effectLst/>
                        </a:rPr>
                        <a:t>Еңбек</a:t>
                      </a:r>
                      <a:endParaRPr lang="ru-RU" sz="1000">
                        <a:effectLst/>
                      </a:endParaRPr>
                    </a:p>
                    <a:p>
                      <a:pPr indent="-428625" algn="ctr">
                        <a:spcAft>
                          <a:spcPts val="0"/>
                        </a:spcAft>
                      </a:pPr>
                      <a:r>
                        <a:rPr lang="ru-RU" sz="900">
                          <a:effectLst/>
                        </a:rPr>
                        <a:t> функциясы</a:t>
                      </a:r>
                      <a:endParaRPr lang="ru-RU" sz="1000">
                        <a:effectLst/>
                        <a:latin typeface="Times New Roman"/>
                        <a:ea typeface="Times New Roman"/>
                      </a:endParaRPr>
                    </a:p>
                  </a:txBody>
                  <a:tcPr marL="57854" marR="57854" marT="0" marB="0"/>
                </a:tc>
                <a:tc rowSpan="5">
                  <a:txBody>
                    <a:bodyPr/>
                    <a:lstStyle/>
                    <a:p>
                      <a:pPr indent="-248285" algn="ctr">
                        <a:spcAft>
                          <a:spcPts val="0"/>
                        </a:spcAft>
                      </a:pPr>
                      <a:r>
                        <a:rPr lang="ru-RU" sz="1100">
                          <a:effectLst/>
                        </a:rPr>
                        <a:t> </a:t>
                      </a:r>
                    </a:p>
                    <a:p>
                      <a:pPr indent="-248285" algn="ctr">
                        <a:spcAft>
                          <a:spcPts val="0"/>
                        </a:spcAft>
                      </a:pPr>
                      <a:r>
                        <a:rPr lang="ru-RU" sz="1100">
                          <a:effectLst/>
                        </a:rPr>
                        <a:t> </a:t>
                      </a:r>
                    </a:p>
                    <a:p>
                      <a:pPr indent="-248285" algn="ctr">
                        <a:spcAft>
                          <a:spcPts val="0"/>
                        </a:spcAft>
                        <a:tabLst>
                          <a:tab pos="201295" algn="l"/>
                        </a:tabLst>
                      </a:pPr>
                      <a:r>
                        <a:rPr lang="ru-RU" sz="1100">
                          <a:effectLst/>
                        </a:rPr>
                        <a:t>Кәсіби</a:t>
                      </a:r>
                    </a:p>
                    <a:p>
                      <a:pPr indent="-248285" algn="ctr">
                        <a:spcAft>
                          <a:spcPts val="0"/>
                        </a:spcAft>
                      </a:pPr>
                      <a:r>
                        <a:rPr lang="ru-RU" sz="1100">
                          <a:effectLst/>
                        </a:rPr>
                        <a:t>міндет А 1</a:t>
                      </a:r>
                      <a:endParaRPr lang="ru-RU" sz="1100">
                        <a:effectLst/>
                        <a:latin typeface="Times New Roman"/>
                        <a:ea typeface="Times New Roman"/>
                      </a:endParaRPr>
                    </a:p>
                  </a:txBody>
                  <a:tcPr marL="57854" marR="57854" marT="0" marB="0"/>
                </a:tc>
                <a:tc>
                  <a:txBody>
                    <a:bodyPr/>
                    <a:lstStyle/>
                    <a:p>
                      <a:pPr algn="ctr">
                        <a:spcAft>
                          <a:spcPts val="0"/>
                        </a:spcAft>
                      </a:pPr>
                      <a:r>
                        <a:rPr lang="ru-RU" sz="900">
                          <a:effectLst/>
                        </a:rPr>
                        <a:t>Білім</a:t>
                      </a:r>
                      <a:endParaRPr lang="ru-RU" sz="10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900">
                          <a:effectLst/>
                        </a:rPr>
                        <a:t>Дағдылар</a:t>
                      </a:r>
                      <a:endParaRPr lang="ru-RU" sz="10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Мінез-құлық стандарттары</a:t>
                      </a:r>
                      <a:endParaRPr lang="ru-RU" sz="1100">
                        <a:effectLst/>
                        <a:latin typeface="Times New Roman"/>
                        <a:ea typeface="Times New Roman"/>
                      </a:endParaRPr>
                    </a:p>
                  </a:txBody>
                  <a:tcPr marL="57854" marR="57854" marT="0" marB="0"/>
                </a:tc>
              </a:tr>
              <a:tr h="28284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Жабдықтар мен құрал-саймандар</a:t>
                      </a:r>
                      <a:endParaRPr lang="ru-RU" sz="11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Болашақ тенденциялар</a:t>
                      </a:r>
                      <a:endParaRPr lang="ru-RU" sz="11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rowSpan="5">
                  <a:txBody>
                    <a:bodyPr/>
                    <a:lstStyle/>
                    <a:p>
                      <a:pPr indent="-248285" algn="ctr">
                        <a:spcAft>
                          <a:spcPts val="0"/>
                        </a:spcAft>
                        <a:tabLst>
                          <a:tab pos="201295" algn="l"/>
                        </a:tabLst>
                      </a:pPr>
                      <a:r>
                        <a:rPr lang="ru-RU" sz="1100">
                          <a:effectLst/>
                        </a:rPr>
                        <a:t> </a:t>
                      </a:r>
                    </a:p>
                    <a:p>
                      <a:pPr indent="-248285" algn="ctr">
                        <a:spcAft>
                          <a:spcPts val="0"/>
                        </a:spcAft>
                        <a:tabLst>
                          <a:tab pos="201295" algn="l"/>
                        </a:tabLst>
                      </a:pPr>
                      <a:r>
                        <a:rPr lang="ru-RU" sz="1100">
                          <a:effectLst/>
                        </a:rPr>
                        <a:t> </a:t>
                      </a:r>
                    </a:p>
                    <a:p>
                      <a:pPr indent="-248285" algn="ctr">
                        <a:spcAft>
                          <a:spcPts val="0"/>
                        </a:spcAft>
                        <a:tabLst>
                          <a:tab pos="201295" algn="l"/>
                        </a:tabLst>
                      </a:pPr>
                      <a:r>
                        <a:rPr lang="ru-RU" sz="1100">
                          <a:effectLst/>
                        </a:rPr>
                        <a:t>Кәсіби</a:t>
                      </a:r>
                    </a:p>
                    <a:p>
                      <a:pPr indent="-248285" algn="ctr">
                        <a:spcAft>
                          <a:spcPts val="0"/>
                        </a:spcAft>
                      </a:pPr>
                      <a:r>
                        <a:rPr lang="ru-RU" sz="1100">
                          <a:effectLst/>
                        </a:rPr>
                        <a:t>міндет А 2</a:t>
                      </a:r>
                      <a:endParaRPr lang="ru-RU" sz="1100">
                        <a:effectLst/>
                        <a:latin typeface="Times New Roman"/>
                        <a:ea typeface="Times New Roman"/>
                      </a:endParaRPr>
                    </a:p>
                  </a:txBody>
                  <a:tcPr marL="57854" marR="57854" marT="0" marB="0"/>
                </a:tc>
                <a:tc>
                  <a:txBody>
                    <a:bodyPr/>
                    <a:lstStyle/>
                    <a:p>
                      <a:pPr algn="ctr">
                        <a:spcAft>
                          <a:spcPts val="0"/>
                        </a:spcAft>
                      </a:pPr>
                      <a:r>
                        <a:rPr lang="ru-RU" sz="1100">
                          <a:effectLst/>
                        </a:rPr>
                        <a:t>Білім</a:t>
                      </a:r>
                      <a:endParaRPr lang="ru-RU" sz="1100">
                        <a:effectLst/>
                        <a:latin typeface="Times New Roman"/>
                        <a:ea typeface="Times New Roman"/>
                      </a:endParaRPr>
                    </a:p>
                  </a:txBody>
                  <a:tcPr marL="57854" marR="57854" marT="0" marB="0"/>
                </a:tc>
              </a:tr>
              <a:tr h="237644">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Дағдылар</a:t>
                      </a:r>
                      <a:endParaRPr lang="ru-RU" sz="1100">
                        <a:effectLst/>
                        <a:latin typeface="Times New Roman"/>
                        <a:ea typeface="Times New Roman"/>
                      </a:endParaRPr>
                    </a:p>
                  </a:txBody>
                  <a:tcPr marL="57854" marR="57854" marT="0" marB="0"/>
                </a:tc>
              </a:tr>
              <a:tr h="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Мінез-құлық стандарттары</a:t>
                      </a:r>
                      <a:endParaRPr lang="ru-RU" sz="1100">
                        <a:effectLst/>
                        <a:latin typeface="Times New Roman"/>
                        <a:ea typeface="Times New Roman"/>
                      </a:endParaRPr>
                    </a:p>
                  </a:txBody>
                  <a:tcPr marL="57854" marR="57854" marT="0" marB="0"/>
                </a:tc>
              </a:tr>
              <a:tr h="28284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Жабдықтар мен құрал-саймандар</a:t>
                      </a:r>
                      <a:endParaRPr lang="ru-RU" sz="11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Болашақ тенденциялар</a:t>
                      </a:r>
                      <a:endParaRPr lang="ru-RU" sz="11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rowSpan="5">
                  <a:txBody>
                    <a:bodyPr/>
                    <a:lstStyle/>
                    <a:p>
                      <a:pPr indent="-248285" algn="ctr">
                        <a:spcAft>
                          <a:spcPts val="0"/>
                        </a:spcAft>
                        <a:tabLst>
                          <a:tab pos="201295" algn="l"/>
                        </a:tabLst>
                      </a:pPr>
                      <a:r>
                        <a:rPr lang="ru-RU" sz="1100">
                          <a:effectLst/>
                        </a:rPr>
                        <a:t> </a:t>
                      </a:r>
                    </a:p>
                    <a:p>
                      <a:pPr indent="-248285" algn="ctr">
                        <a:spcAft>
                          <a:spcPts val="0"/>
                        </a:spcAft>
                        <a:tabLst>
                          <a:tab pos="201295" algn="l"/>
                        </a:tabLst>
                      </a:pPr>
                      <a:r>
                        <a:rPr lang="ru-RU" sz="1100">
                          <a:effectLst/>
                        </a:rPr>
                        <a:t> </a:t>
                      </a:r>
                    </a:p>
                    <a:p>
                      <a:pPr indent="-248285" algn="ctr">
                        <a:spcAft>
                          <a:spcPts val="0"/>
                        </a:spcAft>
                        <a:tabLst>
                          <a:tab pos="201295" algn="l"/>
                        </a:tabLst>
                      </a:pPr>
                      <a:r>
                        <a:rPr lang="ru-RU" sz="1100">
                          <a:effectLst/>
                        </a:rPr>
                        <a:t>Кәсіби</a:t>
                      </a:r>
                    </a:p>
                    <a:p>
                      <a:pPr indent="-248285" algn="ctr">
                        <a:spcAft>
                          <a:spcPts val="0"/>
                        </a:spcAft>
                      </a:pPr>
                      <a:r>
                        <a:rPr lang="ru-RU" sz="1100">
                          <a:effectLst/>
                        </a:rPr>
                        <a:t>міндет А 3</a:t>
                      </a:r>
                      <a:endParaRPr lang="ru-RU" sz="1100">
                        <a:effectLst/>
                        <a:latin typeface="Times New Roman"/>
                        <a:ea typeface="Times New Roman"/>
                      </a:endParaRPr>
                    </a:p>
                  </a:txBody>
                  <a:tcPr marL="57854" marR="57854" marT="0" marB="0"/>
                </a:tc>
                <a:tc>
                  <a:txBody>
                    <a:bodyPr/>
                    <a:lstStyle/>
                    <a:p>
                      <a:pPr algn="ctr">
                        <a:spcAft>
                          <a:spcPts val="0"/>
                        </a:spcAft>
                      </a:pPr>
                      <a:r>
                        <a:rPr lang="ru-RU" sz="1100">
                          <a:effectLst/>
                        </a:rPr>
                        <a:t>Білім</a:t>
                      </a:r>
                      <a:endParaRPr lang="ru-RU" sz="11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Дағдылар</a:t>
                      </a:r>
                      <a:endParaRPr lang="ru-RU" sz="11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Мінез-құлық стандарттары</a:t>
                      </a:r>
                      <a:endParaRPr lang="ru-RU" sz="1100">
                        <a:effectLst/>
                        <a:latin typeface="Times New Roman"/>
                        <a:ea typeface="Times New Roman"/>
                      </a:endParaRPr>
                    </a:p>
                  </a:txBody>
                  <a:tcPr marL="57854" marR="57854" marT="0" marB="0"/>
                </a:tc>
              </a:tr>
              <a:tr h="28284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Жабдықтар мен құрал-саймандар</a:t>
                      </a:r>
                      <a:endParaRPr lang="ru-RU" sz="11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Болашақ тенденциялар</a:t>
                      </a:r>
                      <a:endParaRPr lang="ru-RU" sz="11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rowSpan="5">
                  <a:txBody>
                    <a:bodyPr/>
                    <a:lstStyle/>
                    <a:p>
                      <a:pPr indent="-248285" algn="ctr">
                        <a:spcAft>
                          <a:spcPts val="0"/>
                        </a:spcAft>
                        <a:tabLst>
                          <a:tab pos="201295" algn="l"/>
                        </a:tabLst>
                      </a:pPr>
                      <a:r>
                        <a:rPr lang="ru-RU" sz="1100">
                          <a:effectLst/>
                        </a:rPr>
                        <a:t> </a:t>
                      </a:r>
                    </a:p>
                    <a:p>
                      <a:pPr indent="-248285" algn="ctr">
                        <a:spcAft>
                          <a:spcPts val="0"/>
                        </a:spcAft>
                        <a:tabLst>
                          <a:tab pos="201295" algn="l"/>
                        </a:tabLst>
                      </a:pPr>
                      <a:r>
                        <a:rPr lang="ru-RU" sz="1100">
                          <a:effectLst/>
                        </a:rPr>
                        <a:t> </a:t>
                      </a:r>
                    </a:p>
                    <a:p>
                      <a:pPr indent="-248285" algn="ctr">
                        <a:spcAft>
                          <a:spcPts val="0"/>
                        </a:spcAft>
                        <a:tabLst>
                          <a:tab pos="201295" algn="l"/>
                        </a:tabLst>
                      </a:pPr>
                      <a:r>
                        <a:rPr lang="ru-RU" sz="1100">
                          <a:effectLst/>
                        </a:rPr>
                        <a:t>Кәсіби</a:t>
                      </a:r>
                    </a:p>
                    <a:p>
                      <a:pPr indent="-248285" algn="ctr">
                        <a:spcAft>
                          <a:spcPts val="0"/>
                        </a:spcAft>
                      </a:pPr>
                      <a:r>
                        <a:rPr lang="ru-RU" sz="1100">
                          <a:effectLst/>
                        </a:rPr>
                        <a:t>міндет А 4</a:t>
                      </a:r>
                      <a:endParaRPr lang="ru-RU" sz="1100">
                        <a:effectLst/>
                        <a:latin typeface="Times New Roman"/>
                        <a:ea typeface="Times New Roman"/>
                      </a:endParaRPr>
                    </a:p>
                  </a:txBody>
                  <a:tcPr marL="57854" marR="57854" marT="0" marB="0"/>
                </a:tc>
                <a:tc>
                  <a:txBody>
                    <a:bodyPr/>
                    <a:lstStyle/>
                    <a:p>
                      <a:pPr algn="ctr">
                        <a:spcAft>
                          <a:spcPts val="0"/>
                        </a:spcAft>
                      </a:pPr>
                      <a:r>
                        <a:rPr lang="ru-RU" sz="1100">
                          <a:effectLst/>
                        </a:rPr>
                        <a:t>Білім</a:t>
                      </a:r>
                      <a:endParaRPr lang="ru-RU" sz="11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Дағдылар</a:t>
                      </a:r>
                      <a:endParaRPr lang="ru-RU" sz="11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Мінез-құлық стандарттары</a:t>
                      </a:r>
                      <a:endParaRPr lang="ru-RU" sz="1100">
                        <a:effectLst/>
                        <a:latin typeface="Times New Roman"/>
                        <a:ea typeface="Times New Roman"/>
                      </a:endParaRPr>
                    </a:p>
                  </a:txBody>
                  <a:tcPr marL="57854" marR="57854" marT="0" marB="0"/>
                </a:tc>
              </a:tr>
              <a:tr h="28284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100">
                          <a:effectLst/>
                        </a:rPr>
                        <a:t>Жабдықтар мен құрал-саймандар</a:t>
                      </a:r>
                      <a:endParaRPr lang="ru-RU" sz="1100">
                        <a:effectLst/>
                        <a:latin typeface="Times New Roman"/>
                        <a:ea typeface="Times New Roman"/>
                      </a:endParaRPr>
                    </a:p>
                  </a:txBody>
                  <a:tcPr marL="57854" marR="57854" marT="0" marB="0"/>
                </a:tc>
              </a:tr>
              <a:tr h="14142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900">
                          <a:effectLst/>
                        </a:rPr>
                        <a:t>Болашақ тенденциялар</a:t>
                      </a:r>
                      <a:endParaRPr lang="ru-RU" sz="1000">
                        <a:effectLst/>
                        <a:latin typeface="Times New Roman"/>
                        <a:ea typeface="Times New Roman"/>
                      </a:endParaRPr>
                    </a:p>
                  </a:txBody>
                  <a:tcPr marL="57854" marR="57854" marT="0" marB="0"/>
                </a:tc>
              </a:tr>
            </a:tbl>
          </a:graphicData>
        </a:graphic>
      </p:graphicFrame>
      <p:sp>
        <p:nvSpPr>
          <p:cNvPr id="6" name="Rectangle 2"/>
          <p:cNvSpPr>
            <a:spLocks noChangeArrowheads="1"/>
          </p:cNvSpPr>
          <p:nvPr/>
        </p:nvSpPr>
        <p:spPr bwMode="auto">
          <a:xfrm>
            <a:off x="1403648" y="1021904"/>
            <a:ext cx="7128792" cy="56938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201613" algn="l"/>
              </a:tabLst>
              <a:defRPr>
                <a:solidFill>
                  <a:schemeClr val="tx1"/>
                </a:solidFill>
                <a:latin typeface="Arial" pitchFamily="34" charset="0"/>
                <a:cs typeface="Arial" pitchFamily="34" charset="0"/>
              </a:defRPr>
            </a:lvl1pPr>
            <a:lvl2pPr marL="457200">
              <a:tabLst>
                <a:tab pos="201613" algn="l"/>
              </a:tabLst>
              <a:defRPr>
                <a:solidFill>
                  <a:schemeClr val="tx1"/>
                </a:solidFill>
                <a:latin typeface="Arial" pitchFamily="34" charset="0"/>
                <a:cs typeface="Arial" pitchFamily="34" charset="0"/>
              </a:defRPr>
            </a:lvl2pPr>
            <a:lvl3pPr marL="914400">
              <a:tabLst>
                <a:tab pos="201613" algn="l"/>
              </a:tabLst>
              <a:defRPr>
                <a:solidFill>
                  <a:schemeClr val="tx1"/>
                </a:solidFill>
                <a:latin typeface="Arial" pitchFamily="34" charset="0"/>
                <a:cs typeface="Arial" pitchFamily="34" charset="0"/>
              </a:defRPr>
            </a:lvl3pPr>
            <a:lvl4pPr marL="1371600">
              <a:tabLst>
                <a:tab pos="201613" algn="l"/>
              </a:tabLst>
              <a:defRPr>
                <a:solidFill>
                  <a:schemeClr val="tx1"/>
                </a:solidFill>
                <a:latin typeface="Arial" pitchFamily="34" charset="0"/>
                <a:cs typeface="Arial" pitchFamily="34" charset="0"/>
              </a:defRPr>
            </a:lvl4pPr>
            <a:lvl5pPr marL="1828800">
              <a:tabLst>
                <a:tab pos="201613" algn="l"/>
              </a:tabLst>
              <a:defRPr>
                <a:solidFill>
                  <a:schemeClr val="tx1"/>
                </a:solidFill>
                <a:latin typeface="Arial" pitchFamily="34" charset="0"/>
                <a:cs typeface="Arial" pitchFamily="34" charset="0"/>
              </a:defRPr>
            </a:lvl5pPr>
            <a:lvl6pPr fontAlgn="base">
              <a:spcBef>
                <a:spcPct val="0"/>
              </a:spcBef>
              <a:spcAft>
                <a:spcPct val="0"/>
              </a:spcAft>
              <a:tabLst>
                <a:tab pos="201613" algn="l"/>
              </a:tabLst>
              <a:defRPr>
                <a:solidFill>
                  <a:schemeClr val="tx1"/>
                </a:solidFill>
                <a:latin typeface="Arial" pitchFamily="34" charset="0"/>
                <a:cs typeface="Arial" pitchFamily="34" charset="0"/>
              </a:defRPr>
            </a:lvl6pPr>
            <a:lvl7pPr fontAlgn="base">
              <a:spcBef>
                <a:spcPct val="0"/>
              </a:spcBef>
              <a:spcAft>
                <a:spcPct val="0"/>
              </a:spcAft>
              <a:tabLst>
                <a:tab pos="201613" algn="l"/>
              </a:tabLst>
              <a:defRPr>
                <a:solidFill>
                  <a:schemeClr val="tx1"/>
                </a:solidFill>
                <a:latin typeface="Arial" pitchFamily="34" charset="0"/>
                <a:cs typeface="Arial" pitchFamily="34" charset="0"/>
              </a:defRPr>
            </a:lvl7pPr>
            <a:lvl8pPr fontAlgn="base">
              <a:spcBef>
                <a:spcPct val="0"/>
              </a:spcBef>
              <a:spcAft>
                <a:spcPct val="0"/>
              </a:spcAft>
              <a:tabLst>
                <a:tab pos="201613" algn="l"/>
              </a:tabLst>
              <a:defRPr>
                <a:solidFill>
                  <a:schemeClr val="tx1"/>
                </a:solidFill>
                <a:latin typeface="Arial" pitchFamily="34" charset="0"/>
                <a:cs typeface="Arial" pitchFamily="34" charset="0"/>
              </a:defRPr>
            </a:lvl8pPr>
            <a:lvl9pPr fontAlgn="base">
              <a:spcBef>
                <a:spcPct val="0"/>
              </a:spcBef>
              <a:spcAft>
                <a:spcPct val="0"/>
              </a:spcAft>
              <a:tabLst>
                <a:tab pos="201613"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201613" algn="l"/>
              </a:tabLst>
            </a:pPr>
            <a:r>
              <a:rPr kumimoji="0" lang="ru-RU" altLang="ru-RU" sz="13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Еңбек саласын зерттеу нәтижелері  (Қосымша)</a:t>
            </a:r>
            <a:endParaRPr kumimoji="0" lang="ru-RU" altLang="ru-RU" sz="7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01613" algn="l"/>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59413937"/>
      </p:ext>
    </p:extLst>
  </p:cSld>
  <p:clrMapOvr>
    <a:masterClrMapping/>
  </p:clrMapOvr>
  <p:transition spd="slow">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107504" y="987574"/>
            <a:ext cx="9036496" cy="4292848"/>
          </a:xfrm>
        </p:spPr>
        <p:txBody>
          <a:bodyPr/>
          <a:lstStyle/>
          <a:p>
            <a:pPr algn="ctr"/>
            <a:r>
              <a:rPr lang="kk-KZ" sz="2000" b="1">
                <a:latin typeface="Times New Roman" panose="02020603050405020304" pitchFamily="18" charset="0"/>
                <a:cs typeface="Times New Roman" panose="02020603050405020304" pitchFamily="18" charset="0"/>
              </a:rPr>
              <a:t>Оқыту нәтижелері</a:t>
            </a:r>
          </a:p>
          <a:p>
            <a:pPr algn="ctr"/>
            <a:r>
              <a:rPr lang="kk-KZ" sz="1600" b="1">
                <a:latin typeface="Times New Roman" panose="02020603050405020304" pitchFamily="18" charset="0"/>
                <a:cs typeface="Times New Roman" panose="02020603050405020304" pitchFamily="18" charset="0"/>
              </a:rPr>
              <a:t>Білім беру бағдарламасын </a:t>
            </a:r>
            <a:r>
              <a:rPr lang="kk-KZ" sz="1600" b="1" smtClean="0">
                <a:latin typeface="Times New Roman" panose="02020603050405020304" pitchFamily="18" charset="0"/>
                <a:cs typeface="Times New Roman" panose="02020603050405020304" pitchFamily="18" charset="0"/>
              </a:rPr>
              <a:t>әзірлеу және жаңарту ережесі</a:t>
            </a:r>
          </a:p>
          <a:p>
            <a:pPr algn="ctr"/>
            <a:endParaRPr lang="kk-KZ" sz="1600" b="1" smtClean="0">
              <a:latin typeface="Times New Roman" panose="02020603050405020304" pitchFamily="18" charset="0"/>
              <a:cs typeface="Times New Roman" panose="02020603050405020304" pitchFamily="18" charset="0"/>
            </a:endParaRPr>
          </a:p>
          <a:p>
            <a:r>
              <a:rPr lang="kk-KZ" sz="2000" b="1" smtClean="0">
                <a:latin typeface="Times New Roman" panose="02020603050405020304" pitchFamily="18" charset="0"/>
                <a:cs typeface="Times New Roman" panose="02020603050405020304" pitchFamily="18" charset="0"/>
              </a:rPr>
              <a:t>Оқу нәтижелерін тұжырымдау кезінде қолдануға болатын етістіктердің шамамен тізімі</a:t>
            </a:r>
            <a:endParaRPr lang="ru-RU" sz="2000" smtClean="0">
              <a:latin typeface="Times New Roman" panose="02020603050405020304" pitchFamily="18" charset="0"/>
              <a:cs typeface="Times New Roman" panose="02020603050405020304" pitchFamily="18" charset="0"/>
            </a:endParaRPr>
          </a:p>
          <a:p>
            <a:r>
              <a:rPr lang="kk-KZ" sz="2000" b="1" smtClean="0">
                <a:latin typeface="Times New Roman" panose="02020603050405020304" pitchFamily="18" charset="0"/>
                <a:cs typeface="Times New Roman" panose="02020603050405020304" pitchFamily="18" charset="0"/>
              </a:rPr>
              <a:t>Білімді </a:t>
            </a:r>
            <a:r>
              <a:rPr lang="kk-KZ" sz="2000" b="1">
                <a:latin typeface="Times New Roman" panose="02020603050405020304" pitchFamily="18" charset="0"/>
                <a:cs typeface="Times New Roman" panose="02020603050405020304" pitchFamily="18" charset="0"/>
              </a:rPr>
              <a:t>ашу үшін қолданылатын етістіктер:</a:t>
            </a:r>
            <a:endParaRPr lang="ru-RU" sz="2000">
              <a:latin typeface="Times New Roman" panose="02020603050405020304" pitchFamily="18" charset="0"/>
              <a:cs typeface="Times New Roman" panose="02020603050405020304" pitchFamily="18" charset="0"/>
            </a:endParaRPr>
          </a:p>
          <a:p>
            <a:r>
              <a:rPr lang="ru-RU" sz="2000">
                <a:latin typeface="Times New Roman" panose="02020603050405020304" pitchFamily="18" charset="0"/>
                <a:cs typeface="Times New Roman" panose="02020603050405020304" pitchFamily="18" charset="0"/>
              </a:rPr>
              <a:t>Анықтау, сипаттау, санау, табу, байланыстыру, бекіту, жазу, өлшеу, салыстыру, қайта қарау, алу, анықтау, көрсету, атау.</a:t>
            </a:r>
          </a:p>
          <a:p>
            <a:r>
              <a:rPr lang="ru-RU" sz="2000" b="1">
                <a:latin typeface="Times New Roman" panose="02020603050405020304" pitchFamily="18" charset="0"/>
                <a:cs typeface="Times New Roman" panose="02020603050405020304" pitchFamily="18" charset="0"/>
              </a:rPr>
              <a:t>Түсінуді ашу үшін қолданылатын етістіктер:</a:t>
            </a:r>
            <a:endParaRPr lang="ru-RU" sz="2000">
              <a:latin typeface="Times New Roman" panose="02020603050405020304" pitchFamily="18" charset="0"/>
              <a:cs typeface="Times New Roman" panose="02020603050405020304" pitchFamily="18" charset="0"/>
            </a:endParaRPr>
          </a:p>
          <a:p>
            <a:r>
              <a:rPr lang="ru-RU" sz="2000">
                <a:latin typeface="Times New Roman" panose="02020603050405020304" pitchFamily="18" charset="0"/>
                <a:cs typeface="Times New Roman" panose="02020603050405020304" pitchFamily="18" charset="0"/>
              </a:rPr>
              <a:t>Қорытындылау, сипаттау, салыстыру, жіктеу, қарама-қай</a:t>
            </a:r>
            <a:r>
              <a:rPr lang="kk-KZ" sz="2000">
                <a:latin typeface="Times New Roman" panose="02020603050405020304" pitchFamily="18" charset="0"/>
                <a:cs typeface="Times New Roman" panose="02020603050405020304" pitchFamily="18" charset="0"/>
              </a:rPr>
              <a:t>сы қою, </a:t>
            </a:r>
            <a:r>
              <a:rPr lang="ru-RU" sz="2000">
                <a:latin typeface="Times New Roman" panose="02020603050405020304" pitchFamily="18" charset="0"/>
                <a:cs typeface="Times New Roman" panose="02020603050405020304" pitchFamily="18" charset="0"/>
              </a:rPr>
              <a:t>түрлендіру, талқылау, ажырату, анықтау, бағалау, түсіндіру, тұжырымдау, мысалдар келтіру, түсіндіру, аудару, білдіру, иллюстрациялау, талқылау, болжау, ұсыну, аудару, таңдау.</a:t>
            </a:r>
          </a:p>
          <a:p>
            <a:r>
              <a:rPr lang="ru-RU" sz="2000" b="1">
                <a:latin typeface="Times New Roman" panose="02020603050405020304" pitchFamily="18" charset="0"/>
                <a:cs typeface="Times New Roman" panose="02020603050405020304" pitchFamily="18" charset="0"/>
              </a:rPr>
              <a:t>Шеберлікті ашу үшін қолданылатын етістіктер пайдалану:</a:t>
            </a:r>
            <a:endParaRPr lang="ru-RU" sz="2000">
              <a:latin typeface="Times New Roman" panose="02020603050405020304" pitchFamily="18" charset="0"/>
              <a:cs typeface="Times New Roman" panose="02020603050405020304" pitchFamily="18" charset="0"/>
            </a:endParaRPr>
          </a:p>
          <a:p>
            <a:r>
              <a:rPr lang="ru-RU" sz="2000">
                <a:latin typeface="Times New Roman" panose="02020603050405020304" pitchFamily="18" charset="0"/>
                <a:cs typeface="Times New Roman" panose="02020603050405020304" pitchFamily="18" charset="0"/>
              </a:rPr>
              <a:t>Қолдану, бағалау, өзгерту, таңдау, </a:t>
            </a:r>
            <a:r>
              <a:rPr lang="kk-KZ" sz="2000">
                <a:latin typeface="Times New Roman" panose="02020603050405020304" pitchFamily="18" charset="0"/>
                <a:cs typeface="Times New Roman" panose="02020603050405020304" pitchFamily="18" charset="0"/>
              </a:rPr>
              <a:t>көрсету</a:t>
            </a:r>
            <a:r>
              <a:rPr lang="ru-RU" sz="2000">
                <a:latin typeface="Times New Roman" panose="02020603050405020304" pitchFamily="18" charset="0"/>
                <a:cs typeface="Times New Roman" panose="02020603050405020304" pitchFamily="18" charset="0"/>
              </a:rPr>
              <a:t>, ашу, есептеу, түсіндіру, қалай суреттеу, болжау, пісіру, өндіру, байланыстыру, көрсету, шешу, зерттеу, тексеру, есептеу, құру, өзгерту, жіктеу, </a:t>
            </a:r>
            <a:r>
              <a:rPr lang="kk-KZ" sz="2000">
                <a:latin typeface="Times New Roman" panose="02020603050405020304" pitchFamily="18" charset="0"/>
                <a:cs typeface="Times New Roman" panose="02020603050405020304" pitchFamily="18" charset="0"/>
              </a:rPr>
              <a:t>тәжірибе жасау</a:t>
            </a:r>
            <a:r>
              <a:rPr lang="ru-RU" sz="2000">
                <a:latin typeface="Times New Roman" panose="02020603050405020304" pitchFamily="18" charset="0"/>
                <a:cs typeface="Times New Roman" panose="02020603050405020304" pitchFamily="18" charset="0"/>
              </a:rPr>
              <a:t>, шешім қабылдау.</a:t>
            </a:r>
          </a:p>
          <a:p>
            <a:pPr algn="ctr"/>
            <a:endParaRPr lang="kk-KZ" sz="2000" b="1" smtClean="0">
              <a:latin typeface="Times New Roman" panose="02020603050405020304" pitchFamily="18" charset="0"/>
              <a:cs typeface="Times New Roman" panose="02020603050405020304" pitchFamily="18" charset="0"/>
            </a:endParaRPr>
          </a:p>
          <a:p>
            <a:pPr algn="ctr"/>
            <a:endParaRPr lang="kk-KZ" sz="2000" b="1">
              <a:latin typeface="Times New Roman" panose="02020603050405020304" pitchFamily="18" charset="0"/>
              <a:cs typeface="Times New Roman" panose="02020603050405020304" pitchFamily="18" charset="0"/>
            </a:endParaRPr>
          </a:p>
          <a:p>
            <a:pPr algn="ctr"/>
            <a:endParaRPr lang="kk-KZ" sz="2000" b="1" smtClean="0">
              <a:latin typeface="Times New Roman" panose="02020603050405020304" pitchFamily="18" charset="0"/>
              <a:cs typeface="Times New Roman" panose="02020603050405020304" pitchFamily="18" charset="0"/>
            </a:endParaRPr>
          </a:p>
          <a:p>
            <a:endParaRPr lang="kk-KZ" sz="1600" smtClean="0"/>
          </a:p>
        </p:txBody>
      </p:sp>
    </p:spTree>
    <p:extLst>
      <p:ext uri="{BB962C8B-B14F-4D97-AF65-F5344CB8AC3E}">
        <p14:creationId xmlns:p14="http://schemas.microsoft.com/office/powerpoint/2010/main" val="2998119330"/>
      </p:ext>
    </p:extLst>
  </p:cSld>
  <p:clrMapOvr>
    <a:masterClrMapping/>
  </p:clrMapOvr>
  <p:transition spd="slow">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107504" y="771550"/>
            <a:ext cx="9036496" cy="4508872"/>
          </a:xfrm>
        </p:spPr>
        <p:txBody>
          <a:bodyPr/>
          <a:lstStyle/>
          <a:p>
            <a:pPr algn="ctr"/>
            <a:r>
              <a:rPr lang="kk-KZ" sz="2000" b="1">
                <a:latin typeface="Times New Roman" panose="02020603050405020304" pitchFamily="18" charset="0"/>
                <a:cs typeface="Times New Roman" panose="02020603050405020304" pitchFamily="18" charset="0"/>
              </a:rPr>
              <a:t>Оқыту нәтижелері</a:t>
            </a:r>
          </a:p>
          <a:p>
            <a:pPr algn="ctr"/>
            <a:r>
              <a:rPr lang="kk-KZ" sz="1800" b="1">
                <a:latin typeface="Times New Roman" panose="02020603050405020304" pitchFamily="18" charset="0"/>
                <a:cs typeface="Times New Roman" panose="02020603050405020304" pitchFamily="18" charset="0"/>
              </a:rPr>
              <a:t>Білім беру бағдарламасын </a:t>
            </a:r>
            <a:r>
              <a:rPr lang="kk-KZ" sz="1800" b="1" smtClean="0">
                <a:latin typeface="Times New Roman" panose="02020603050405020304" pitchFamily="18" charset="0"/>
                <a:cs typeface="Times New Roman" panose="02020603050405020304" pitchFamily="18" charset="0"/>
              </a:rPr>
              <a:t>әзірлеу және жаңарту ережесі</a:t>
            </a:r>
          </a:p>
          <a:p>
            <a:pPr algn="ctr"/>
            <a:endParaRPr lang="kk-KZ" sz="1600" b="1" smtClean="0">
              <a:latin typeface="Times New Roman" panose="02020603050405020304" pitchFamily="18" charset="0"/>
              <a:cs typeface="Times New Roman" panose="02020603050405020304" pitchFamily="18" charset="0"/>
            </a:endParaRPr>
          </a:p>
          <a:p>
            <a:r>
              <a:rPr lang="ru-RU" sz="2000" b="1">
                <a:latin typeface="Times New Roman" panose="02020603050405020304" pitchFamily="18" charset="0"/>
                <a:cs typeface="Times New Roman" panose="02020603050405020304" pitchFamily="18" charset="0"/>
              </a:rPr>
              <a:t>Шеберлікті ашу үшін қолданылатын етістіктер талдау:</a:t>
            </a:r>
            <a:endParaRPr lang="ru-RU" sz="2000">
              <a:latin typeface="Times New Roman" panose="02020603050405020304" pitchFamily="18" charset="0"/>
              <a:cs typeface="Times New Roman" panose="02020603050405020304" pitchFamily="18" charset="0"/>
            </a:endParaRPr>
          </a:p>
          <a:p>
            <a:r>
              <a:rPr lang="ru-RU" sz="2000">
                <a:latin typeface="Times New Roman" panose="02020603050405020304" pitchFamily="18" charset="0"/>
                <a:cs typeface="Times New Roman" panose="02020603050405020304" pitchFamily="18" charset="0"/>
              </a:rPr>
              <a:t>Талдау, бөлу, жіктеу, тапсырыс беру, салыстыру, қорытындылау, қарсы қою, сынау, диагноз қою, түсіндіру, біріктіру, саралау, ажырату, зерттеу, негіздеу, қорытынды жасау.</a:t>
            </a:r>
          </a:p>
          <a:p>
            <a:r>
              <a:rPr lang="ru-RU" sz="2000" b="1">
                <a:latin typeface="Times New Roman" panose="02020603050405020304" pitchFamily="18" charset="0"/>
                <a:cs typeface="Times New Roman" panose="02020603050405020304" pitchFamily="18" charset="0"/>
              </a:rPr>
              <a:t>Шеберлікті ашу үшін қолданылатын етістіктер синтездеу:</a:t>
            </a:r>
            <a:endParaRPr lang="ru-RU" sz="2000">
              <a:latin typeface="Times New Roman" panose="02020603050405020304" pitchFamily="18" charset="0"/>
              <a:cs typeface="Times New Roman" panose="02020603050405020304" pitchFamily="18" charset="0"/>
            </a:endParaRPr>
          </a:p>
          <a:p>
            <a:r>
              <a:rPr lang="ru-RU" sz="2000">
                <a:latin typeface="Times New Roman" panose="02020603050405020304" pitchFamily="18" charset="0"/>
                <a:cs typeface="Times New Roman" panose="02020603050405020304" pitchFamily="18" charset="0"/>
              </a:rPr>
              <a:t>Санау, бекіту, біріктіру, құрастыру, қорытындылау, құру, алу, әзірлеу, тұжырымдау, жалпылау, орнату, түрлендіру, біріктіру, өзгерту, ұйымдастыру, жоспарлау, ұсыну, құру, ойлап табу, қайта құру, есеп беру, қайта қарау, таңдау, жалпылау, синтездеу, оқыту, айту.</a:t>
            </a:r>
          </a:p>
          <a:p>
            <a:pPr algn="ctr"/>
            <a:endParaRPr lang="kk-KZ" sz="2000" b="1" smtClean="0">
              <a:latin typeface="Times New Roman" panose="02020603050405020304" pitchFamily="18" charset="0"/>
              <a:cs typeface="Times New Roman" panose="02020603050405020304" pitchFamily="18" charset="0"/>
            </a:endParaRPr>
          </a:p>
          <a:p>
            <a:pPr algn="ctr"/>
            <a:endParaRPr lang="kk-KZ" sz="2000" b="1">
              <a:latin typeface="Times New Roman" panose="02020603050405020304" pitchFamily="18" charset="0"/>
              <a:cs typeface="Times New Roman" panose="02020603050405020304" pitchFamily="18" charset="0"/>
            </a:endParaRPr>
          </a:p>
          <a:p>
            <a:pPr algn="ctr"/>
            <a:endParaRPr lang="kk-KZ" sz="2000" b="1" smtClean="0">
              <a:latin typeface="Times New Roman" panose="02020603050405020304" pitchFamily="18" charset="0"/>
              <a:cs typeface="Times New Roman" panose="02020603050405020304" pitchFamily="18" charset="0"/>
            </a:endParaRPr>
          </a:p>
          <a:p>
            <a:endParaRPr lang="kk-KZ" sz="1600" smtClean="0"/>
          </a:p>
        </p:txBody>
      </p:sp>
    </p:spTree>
    <p:extLst>
      <p:ext uri="{BB962C8B-B14F-4D97-AF65-F5344CB8AC3E}">
        <p14:creationId xmlns:p14="http://schemas.microsoft.com/office/powerpoint/2010/main" val="1019489615"/>
      </p:ext>
    </p:extLst>
  </p:cSld>
  <p:clrMapOvr>
    <a:masterClrMapping/>
  </p:clrMapOvr>
  <p:transition spd="slow">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755576" y="699542"/>
            <a:ext cx="8136904" cy="3888432"/>
          </a:xfrm>
        </p:spPr>
        <p:txBody>
          <a:bodyPr/>
          <a:lstStyle/>
          <a:p>
            <a:pPr>
              <a:defRPr/>
            </a:pPr>
            <a:r>
              <a:rPr lang="ru-RU" sz="1800" b="1" smtClean="0">
                <a:solidFill>
                  <a:srgbClr val="FF0000"/>
                </a:solidFill>
                <a:latin typeface="Times New Roman" panose="02020603050405020304" pitchFamily="18" charset="0"/>
                <a:cs typeface="Times New Roman" panose="02020603050405020304" pitchFamily="18" charset="0"/>
              </a:rPr>
              <a:t>1. Білім </a:t>
            </a:r>
            <a:r>
              <a:rPr lang="ru-RU" sz="1800" b="1">
                <a:solidFill>
                  <a:srgbClr val="FF0000"/>
                </a:solidFill>
                <a:latin typeface="Times New Roman" panose="02020603050405020304" pitchFamily="18" charset="0"/>
                <a:cs typeface="Times New Roman" panose="02020603050405020304" pitchFamily="18" charset="0"/>
              </a:rPr>
              <a:t>беру бағдарламаларын </a:t>
            </a:r>
            <a:r>
              <a:rPr lang="ru-RU" sz="1800" b="1" smtClean="0">
                <a:solidFill>
                  <a:srgbClr val="FF0000"/>
                </a:solidFill>
                <a:latin typeface="Times New Roman" panose="02020603050405020304" pitchFamily="18" charset="0"/>
                <a:cs typeface="Times New Roman" panose="02020603050405020304" pitchFamily="18" charset="0"/>
              </a:rPr>
              <a:t>интернационалдандырудағы құндылықтар </a:t>
            </a:r>
          </a:p>
          <a:p>
            <a:pPr algn="ctr"/>
            <a:endParaRPr lang="kk-KZ" sz="2000" b="1">
              <a:solidFill>
                <a:schemeClr val="tx1"/>
              </a:solidFill>
              <a:latin typeface="Times New Roman" panose="02020603050405020304" pitchFamily="18" charset="0"/>
              <a:cs typeface="Times New Roman" panose="02020603050405020304" pitchFamily="18" charset="0"/>
            </a:endParaRPr>
          </a:p>
          <a:p>
            <a:r>
              <a:rPr lang="kk-KZ" sz="1800" b="1">
                <a:solidFill>
                  <a:schemeClr val="tx1"/>
                </a:solidFill>
                <a:latin typeface="Times New Roman" panose="02020603050405020304" pitchFamily="18" charset="0"/>
                <a:cs typeface="Times New Roman" panose="02020603050405020304" pitchFamily="18" charset="0"/>
              </a:rPr>
              <a:t>Қ</a:t>
            </a:r>
            <a:r>
              <a:rPr lang="ru-RU" sz="1800" b="1">
                <a:solidFill>
                  <a:schemeClr val="tx1"/>
                </a:solidFill>
                <a:latin typeface="Times New Roman" panose="02020603050405020304" pitchFamily="18" charset="0"/>
                <a:cs typeface="Times New Roman" panose="02020603050405020304" pitchFamily="18" charset="0"/>
              </a:rPr>
              <a:t>ожа </a:t>
            </a:r>
            <a:r>
              <a:rPr lang="ru-RU" sz="1800" b="1" smtClean="0">
                <a:solidFill>
                  <a:schemeClr val="tx1"/>
                </a:solidFill>
                <a:latin typeface="Times New Roman" panose="02020603050405020304" pitchFamily="18" charset="0"/>
                <a:cs typeface="Times New Roman" panose="02020603050405020304" pitchFamily="18" charset="0"/>
              </a:rPr>
              <a:t>Ахмет Ясауи </a:t>
            </a:r>
            <a:r>
              <a:rPr lang="ru-RU" sz="1800" b="1">
                <a:solidFill>
                  <a:schemeClr val="tx1"/>
                </a:solidFill>
                <a:latin typeface="Times New Roman" panose="02020603050405020304" pitchFamily="18" charset="0"/>
                <a:cs typeface="Times New Roman" panose="02020603050405020304" pitchFamily="18" charset="0"/>
              </a:rPr>
              <a:t>атындағы халықаралық қазақ-түрік университетінің 2026 жылға дейінг</a:t>
            </a:r>
            <a:r>
              <a:rPr lang="kk-KZ" sz="1800" b="1">
                <a:solidFill>
                  <a:schemeClr val="tx1"/>
                </a:solidFill>
                <a:latin typeface="Times New Roman" panose="02020603050405020304" pitchFamily="18" charset="0"/>
                <a:cs typeface="Times New Roman" panose="02020603050405020304" pitchFamily="18" charset="0"/>
              </a:rPr>
              <a:t>і</a:t>
            </a:r>
            <a:r>
              <a:rPr lang="ru-RU" sz="1800" b="1">
                <a:solidFill>
                  <a:schemeClr val="tx1"/>
                </a:solidFill>
                <a:latin typeface="Times New Roman" panose="02020603050405020304" pitchFamily="18" charset="0"/>
                <a:cs typeface="Times New Roman" panose="02020603050405020304" pitchFamily="18" charset="0"/>
              </a:rPr>
              <a:t> стратегиялық даму жоспары</a:t>
            </a:r>
            <a:r>
              <a:rPr lang="ru-RU" sz="1800" b="1" smtClean="0">
                <a:solidFill>
                  <a:schemeClr val="tx1"/>
                </a:solidFill>
                <a:latin typeface="Times New Roman" panose="02020603050405020304" pitchFamily="18" charset="0"/>
                <a:cs typeface="Times New Roman" panose="02020603050405020304" pitchFamily="18" charset="0"/>
              </a:rPr>
              <a:t>:</a:t>
            </a:r>
            <a:endParaRPr lang="ru-RU" sz="1800" b="1">
              <a:solidFill>
                <a:schemeClr val="tx1"/>
              </a:solidFill>
              <a:latin typeface="Times New Roman" panose="02020603050405020304" pitchFamily="18" charset="0"/>
              <a:cs typeface="Times New Roman" panose="02020603050405020304" pitchFamily="18" charset="0"/>
            </a:endParaRPr>
          </a:p>
          <a:p>
            <a:pPr algn="ctr"/>
            <a:endParaRPr lang="ru-RU" sz="2000" b="1">
              <a:solidFill>
                <a:schemeClr val="tx1"/>
              </a:solidFill>
              <a:latin typeface="Times New Roman" panose="02020603050405020304" pitchFamily="18" charset="0"/>
              <a:cs typeface="Times New Roman" panose="02020603050405020304" pitchFamily="18" charset="0"/>
            </a:endParaRPr>
          </a:p>
          <a:p>
            <a:r>
              <a:rPr lang="kk-KZ" sz="1800" b="1">
                <a:solidFill>
                  <a:schemeClr val="tx1"/>
                </a:solidFill>
                <a:latin typeface="Times New Roman" panose="02020603050405020304" pitchFamily="18" charset="0"/>
                <a:cs typeface="Times New Roman" panose="02020603050405020304" pitchFamily="18" charset="0"/>
              </a:rPr>
              <a:t>           Университеттің негізгі құндылықтары Қожа Ахмет Ясауидің </a:t>
            </a:r>
          </a:p>
          <a:p>
            <a:r>
              <a:rPr lang="kk-KZ" sz="1800" b="1">
                <a:solidFill>
                  <a:schemeClr val="tx1"/>
                </a:solidFill>
                <a:latin typeface="Times New Roman" panose="02020603050405020304" pitchFamily="18" charset="0"/>
                <a:cs typeface="Times New Roman" panose="02020603050405020304" pitchFamily="18" charset="0"/>
              </a:rPr>
              <a:t>рухани мұрасы мен әмбебап академиялық этиканың синтезі негізінде қалыптасады:</a:t>
            </a:r>
            <a:endParaRPr lang="ru-RU" sz="1800" b="1">
              <a:solidFill>
                <a:schemeClr val="tx1"/>
              </a:solidFill>
              <a:latin typeface="Times New Roman" panose="02020603050405020304" pitchFamily="18" charset="0"/>
              <a:cs typeface="Times New Roman" panose="02020603050405020304" pitchFamily="18" charset="0"/>
            </a:endParaRPr>
          </a:p>
          <a:p>
            <a:r>
              <a:rPr lang="kk-KZ" sz="1800">
                <a:solidFill>
                  <a:schemeClr val="tx1"/>
                </a:solidFill>
                <a:latin typeface="Times New Roman" panose="02020603050405020304" pitchFamily="18" charset="0"/>
                <a:cs typeface="Times New Roman" panose="02020603050405020304" pitchFamily="18" charset="0"/>
              </a:rPr>
              <a:t> </a:t>
            </a:r>
            <a:r>
              <a:rPr lang="kk-KZ" sz="1800" b="1">
                <a:solidFill>
                  <a:schemeClr val="tx1"/>
                </a:solidFill>
                <a:latin typeface="Times New Roman" panose="02020603050405020304" pitchFamily="18" charset="0"/>
                <a:cs typeface="Times New Roman" panose="02020603050405020304" pitchFamily="18" charset="0"/>
              </a:rPr>
              <a:t>1.</a:t>
            </a:r>
            <a:r>
              <a:rPr lang="kk-KZ" sz="1800">
                <a:solidFill>
                  <a:schemeClr val="tx1"/>
                </a:solidFill>
                <a:latin typeface="Times New Roman" panose="02020603050405020304" pitchFamily="18" charset="0"/>
                <a:cs typeface="Times New Roman" panose="02020603050405020304" pitchFamily="18" charset="0"/>
              </a:rPr>
              <a:t> </a:t>
            </a:r>
            <a:r>
              <a:rPr lang="kk-KZ" sz="1800" b="1">
                <a:solidFill>
                  <a:schemeClr val="tx1"/>
                </a:solidFill>
                <a:latin typeface="Times New Roman" panose="02020603050405020304" pitchFamily="18" charset="0"/>
                <a:cs typeface="Times New Roman" panose="02020603050405020304" pitchFamily="18" charset="0"/>
              </a:rPr>
              <a:t>Серіктестік және құрмет.</a:t>
            </a:r>
          </a:p>
          <a:p>
            <a:r>
              <a:rPr lang="kk-KZ" sz="1800" b="1">
                <a:solidFill>
                  <a:schemeClr val="tx1"/>
                </a:solidFill>
                <a:latin typeface="Times New Roman" panose="02020603050405020304" pitchFamily="18" charset="0"/>
                <a:cs typeface="Times New Roman" panose="02020603050405020304" pitchFamily="18" charset="0"/>
              </a:rPr>
              <a:t>2. Ашықтық және сенім.</a:t>
            </a:r>
          </a:p>
          <a:p>
            <a:r>
              <a:rPr lang="kk-KZ" sz="1800" b="1">
                <a:solidFill>
                  <a:schemeClr val="tx1"/>
                </a:solidFill>
                <a:latin typeface="Times New Roman" panose="02020603050405020304" pitchFamily="18" charset="0"/>
                <a:cs typeface="Times New Roman" panose="02020603050405020304" pitchFamily="18" charset="0"/>
              </a:rPr>
              <a:t>3. Әділдік және адалдық.</a:t>
            </a:r>
          </a:p>
          <a:p>
            <a:r>
              <a:rPr lang="kk-KZ" sz="1800" b="1">
                <a:solidFill>
                  <a:schemeClr val="tx1"/>
                </a:solidFill>
                <a:latin typeface="Times New Roman" panose="02020603050405020304" pitchFamily="18" charset="0"/>
                <a:cs typeface="Times New Roman" panose="02020603050405020304" pitchFamily="18" charset="0"/>
              </a:rPr>
              <a:t>4. Біліктілік және еңбекқорлық.</a:t>
            </a:r>
          </a:p>
          <a:p>
            <a:r>
              <a:rPr lang="kk-KZ" sz="1800" b="1">
                <a:solidFill>
                  <a:schemeClr val="tx1"/>
                </a:solidFill>
                <a:latin typeface="Times New Roman" panose="02020603050405020304" pitchFamily="18" charset="0"/>
                <a:cs typeface="Times New Roman" panose="02020603050405020304" pitchFamily="18" charset="0"/>
              </a:rPr>
              <a:t>5. Инновация және бейімделу.</a:t>
            </a:r>
            <a:endParaRPr lang="ru-RU" sz="1800" b="1">
              <a:solidFill>
                <a:schemeClr val="tx1"/>
              </a:solidFill>
              <a:latin typeface="Times New Roman" panose="02020603050405020304" pitchFamily="18" charset="0"/>
              <a:cs typeface="Times New Roman" panose="02020603050405020304" pitchFamily="18" charset="0"/>
            </a:endParaRPr>
          </a:p>
          <a:p>
            <a:pPr>
              <a:defRPr/>
            </a:pPr>
            <a:endParaRPr lang="ru-RU" sz="1800" b="1" smtClean="0">
              <a:solidFill>
                <a:srgbClr val="FF0000"/>
              </a:solidFill>
              <a:latin typeface="Times New Roman" panose="02020603050405020304" pitchFamily="18" charset="0"/>
              <a:cs typeface="Times New Roman" panose="02020603050405020304" pitchFamily="18" charset="0"/>
            </a:endParaRPr>
          </a:p>
          <a:p>
            <a:pPr>
              <a:defRPr/>
            </a:pPr>
            <a:endParaRPr lang="ru-RU" sz="1800" b="1" smtClean="0">
              <a:solidFill>
                <a:srgbClr val="FF0000"/>
              </a:solidFill>
              <a:latin typeface="Times New Roman" panose="02020603050405020304" pitchFamily="18" charset="0"/>
              <a:cs typeface="Times New Roman" panose="02020603050405020304" pitchFamily="18" charset="0"/>
            </a:endParaRPr>
          </a:p>
          <a:p>
            <a:pPr>
              <a:defRPr/>
            </a:pPr>
            <a:endParaRPr lang="ru-RU" sz="1800" b="1"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8122498"/>
      </p:ext>
    </p:extLst>
  </p:cSld>
  <p:clrMapOvr>
    <a:masterClrMapping/>
  </p:clrMapOvr>
  <p:transition spd="slow">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107504" y="771550"/>
            <a:ext cx="9036496" cy="4508872"/>
          </a:xfrm>
        </p:spPr>
        <p:txBody>
          <a:bodyPr/>
          <a:lstStyle/>
          <a:p>
            <a:pPr algn="ctr"/>
            <a:r>
              <a:rPr lang="kk-KZ" sz="1800" b="1">
                <a:latin typeface="Times New Roman" panose="02020603050405020304" pitchFamily="18" charset="0"/>
                <a:cs typeface="Times New Roman" panose="02020603050405020304" pitchFamily="18" charset="0"/>
              </a:rPr>
              <a:t>Оқыту нәтижелері</a:t>
            </a:r>
          </a:p>
          <a:p>
            <a:pPr algn="ctr"/>
            <a:r>
              <a:rPr lang="kk-KZ" sz="1800" b="1">
                <a:latin typeface="Times New Roman" panose="02020603050405020304" pitchFamily="18" charset="0"/>
                <a:cs typeface="Times New Roman" panose="02020603050405020304" pitchFamily="18" charset="0"/>
              </a:rPr>
              <a:t>Білім беру бағдарламасын </a:t>
            </a:r>
            <a:r>
              <a:rPr lang="kk-KZ" sz="1800" b="1" smtClean="0">
                <a:latin typeface="Times New Roman" panose="02020603050405020304" pitchFamily="18" charset="0"/>
                <a:cs typeface="Times New Roman" panose="02020603050405020304" pitchFamily="18" charset="0"/>
              </a:rPr>
              <a:t>әзірлеу және жаңарту ережесі</a:t>
            </a:r>
          </a:p>
          <a:p>
            <a:pPr algn="ctr"/>
            <a:endParaRPr lang="kk-KZ" sz="1800" b="1" smtClean="0">
              <a:latin typeface="Times New Roman" panose="02020603050405020304" pitchFamily="18" charset="0"/>
              <a:cs typeface="Times New Roman" panose="02020603050405020304" pitchFamily="18" charset="0"/>
            </a:endParaRPr>
          </a:p>
          <a:p>
            <a:r>
              <a:rPr lang="ru-RU" sz="1800" b="1">
                <a:latin typeface="Times New Roman" panose="02020603050405020304" pitchFamily="18" charset="0"/>
                <a:cs typeface="Times New Roman" panose="02020603050405020304" pitchFamily="18" charset="0"/>
              </a:rPr>
              <a:t>Бағалау дағдыларын ашу үшін қолданылатын етістіктер:</a:t>
            </a:r>
            <a:endParaRPr lang="ru-RU" sz="1800">
              <a:latin typeface="Times New Roman" panose="02020603050405020304" pitchFamily="18" charset="0"/>
              <a:cs typeface="Times New Roman" panose="02020603050405020304" pitchFamily="18" charset="0"/>
            </a:endParaRPr>
          </a:p>
          <a:p>
            <a:r>
              <a:rPr lang="ru-RU" sz="1800">
                <a:latin typeface="Times New Roman" panose="02020603050405020304" pitchFamily="18" charset="0"/>
                <a:cs typeface="Times New Roman" panose="02020603050405020304" pitchFamily="18" charset="0"/>
              </a:rPr>
              <a:t>Бағалау, құндылықты анықтау, шешім қабылдау, анықтау, саралау, ұсыну, таңдау, ажырату, таңдау, салыстыру, қорытындылау, сынау, қорғау, бағалау, растау, рейтинг жасау, жалпылау.</a:t>
            </a:r>
          </a:p>
          <a:p>
            <a:r>
              <a:rPr lang="ru-RU" sz="1800" b="1">
                <a:latin typeface="Times New Roman" panose="02020603050405020304" pitchFamily="18" charset="0"/>
                <a:cs typeface="Times New Roman" panose="02020603050405020304" pitchFamily="18" charset="0"/>
              </a:rPr>
              <a:t>Проблемаларды шешу дағдыларын ашу үшін қолданылатын етістіктер:</a:t>
            </a:r>
            <a:endParaRPr lang="ru-RU" sz="1800">
              <a:latin typeface="Times New Roman" panose="02020603050405020304" pitchFamily="18" charset="0"/>
              <a:cs typeface="Times New Roman" panose="02020603050405020304" pitchFamily="18" charset="0"/>
            </a:endParaRPr>
          </a:p>
          <a:p>
            <a:r>
              <a:rPr lang="ru-RU" sz="1800">
                <a:latin typeface="Times New Roman" panose="02020603050405020304" pitchFamily="18" charset="0"/>
                <a:cs typeface="Times New Roman" panose="02020603050405020304" pitchFamily="18" charset="0"/>
              </a:rPr>
              <a:t>Шешім қабылдау, таңдау, анықтау, ұсыну, жоспарлау, растау, бағалау, тұжырымдау, іс-қимыл тәртібін сипаттау, әзірлеу, нұсқаларды ұсыну.</a:t>
            </a:r>
          </a:p>
          <a:p>
            <a:r>
              <a:rPr lang="ru-RU" sz="1800" b="1">
                <a:latin typeface="Times New Roman" panose="02020603050405020304" pitchFamily="18" charset="0"/>
                <a:cs typeface="Times New Roman" panose="02020603050405020304" pitchFamily="18" charset="0"/>
              </a:rPr>
              <a:t>Қарым-қатынас дағдыларын ашу үшін қолданылатын етістіктер:</a:t>
            </a:r>
            <a:endParaRPr lang="ru-RU" sz="1800">
              <a:latin typeface="Times New Roman" panose="02020603050405020304" pitchFamily="18" charset="0"/>
              <a:cs typeface="Times New Roman" panose="02020603050405020304" pitchFamily="18" charset="0"/>
            </a:endParaRPr>
          </a:p>
          <a:p>
            <a:r>
              <a:rPr lang="ru-RU" sz="1800">
                <a:latin typeface="Times New Roman" panose="02020603050405020304" pitchFamily="18" charset="0"/>
                <a:cs typeface="Times New Roman" panose="02020603050405020304" pitchFamily="18" charset="0"/>
              </a:rPr>
              <a:t>Қарым-қатынас жасау, білдіру, түсіндіру, жауап беру, пікірталас, қорғау, шолу жасау, емтихан тапсыру, айту, үйрету, ұсыну, қорытынды жасау.</a:t>
            </a:r>
          </a:p>
          <a:p>
            <a:r>
              <a:rPr lang="kk-KZ" sz="1800">
                <a:latin typeface="Times New Roman" panose="02020603050405020304" pitchFamily="18" charset="0"/>
                <a:cs typeface="Times New Roman" panose="02020603050405020304" pitchFamily="18" charset="0"/>
              </a:rPr>
              <a:t> </a:t>
            </a:r>
            <a:endParaRPr lang="ru-RU" sz="1800">
              <a:latin typeface="Times New Roman" panose="02020603050405020304" pitchFamily="18" charset="0"/>
              <a:cs typeface="Times New Roman" panose="02020603050405020304" pitchFamily="18" charset="0"/>
            </a:endParaRPr>
          </a:p>
          <a:p>
            <a:pPr algn="ctr"/>
            <a:endParaRPr lang="kk-KZ" sz="2000" b="1" smtClean="0">
              <a:latin typeface="Times New Roman" panose="02020603050405020304" pitchFamily="18" charset="0"/>
              <a:cs typeface="Times New Roman" panose="02020603050405020304" pitchFamily="18" charset="0"/>
            </a:endParaRPr>
          </a:p>
          <a:p>
            <a:pPr algn="ctr"/>
            <a:endParaRPr lang="kk-KZ" sz="2000" b="1">
              <a:latin typeface="Times New Roman" panose="02020603050405020304" pitchFamily="18" charset="0"/>
              <a:cs typeface="Times New Roman" panose="02020603050405020304" pitchFamily="18" charset="0"/>
            </a:endParaRPr>
          </a:p>
          <a:p>
            <a:pPr algn="ctr"/>
            <a:endParaRPr lang="kk-KZ" sz="2000" b="1" smtClean="0">
              <a:latin typeface="Times New Roman" panose="02020603050405020304" pitchFamily="18" charset="0"/>
              <a:cs typeface="Times New Roman" panose="02020603050405020304" pitchFamily="18" charset="0"/>
            </a:endParaRPr>
          </a:p>
          <a:p>
            <a:endParaRPr lang="kk-KZ" sz="1600" smtClean="0"/>
          </a:p>
        </p:txBody>
      </p:sp>
    </p:spTree>
    <p:extLst>
      <p:ext uri="{BB962C8B-B14F-4D97-AF65-F5344CB8AC3E}">
        <p14:creationId xmlns:p14="http://schemas.microsoft.com/office/powerpoint/2010/main" val="319976101"/>
      </p:ext>
    </p:extLst>
  </p:cSld>
  <p:clrMapOvr>
    <a:masterClrMapping/>
  </p:clrMapOvr>
  <p:transition spd="slow">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755576" y="699542"/>
            <a:ext cx="8136904" cy="3888432"/>
          </a:xfrm>
        </p:spPr>
        <p:txBody>
          <a:bodyPr/>
          <a:lstStyle/>
          <a:p>
            <a:pPr algn="ctr">
              <a:defRPr/>
            </a:pPr>
            <a:r>
              <a:rPr lang="ru-RU" sz="1800" b="1" smtClean="0">
                <a:solidFill>
                  <a:srgbClr val="FF0000"/>
                </a:solidFill>
                <a:latin typeface="Times New Roman" panose="02020603050405020304" pitchFamily="18" charset="0"/>
                <a:cs typeface="Times New Roman" panose="02020603050405020304" pitchFamily="18" charset="0"/>
              </a:rPr>
              <a:t>Білім </a:t>
            </a:r>
            <a:r>
              <a:rPr lang="ru-RU" sz="1800" b="1">
                <a:solidFill>
                  <a:srgbClr val="FF0000"/>
                </a:solidFill>
                <a:latin typeface="Times New Roman" panose="02020603050405020304" pitchFamily="18" charset="0"/>
                <a:cs typeface="Times New Roman" panose="02020603050405020304" pitchFamily="18" charset="0"/>
              </a:rPr>
              <a:t>беру бағдарламаларын </a:t>
            </a:r>
            <a:r>
              <a:rPr lang="ru-RU" sz="1800" b="1" smtClean="0">
                <a:solidFill>
                  <a:srgbClr val="FF0000"/>
                </a:solidFill>
                <a:latin typeface="Times New Roman" panose="02020603050405020304" pitchFamily="18" charset="0"/>
                <a:cs typeface="Times New Roman" panose="02020603050405020304" pitchFamily="18" charset="0"/>
              </a:rPr>
              <a:t>қайта қарауға байланысты ойланатын сұрақтар</a:t>
            </a:r>
          </a:p>
          <a:p>
            <a:pPr>
              <a:defRPr/>
            </a:pPr>
            <a:r>
              <a:rPr lang="ru-RU" sz="1800" smtClean="0">
                <a:solidFill>
                  <a:schemeClr val="tx1"/>
                </a:solidFill>
                <a:latin typeface="Times New Roman" panose="02020603050405020304" pitchFamily="18" charset="0"/>
                <a:cs typeface="Times New Roman" panose="02020603050405020304" pitchFamily="18" charset="0"/>
              </a:rPr>
              <a:t>4. 4.0 </a:t>
            </a:r>
            <a:r>
              <a:rPr lang="ru-RU" sz="1800">
                <a:solidFill>
                  <a:schemeClr val="tx1"/>
                </a:solidFill>
                <a:latin typeface="Times New Roman" panose="02020603050405020304" pitchFamily="18" charset="0"/>
                <a:cs typeface="Times New Roman" panose="02020603050405020304" pitchFamily="18" charset="0"/>
              </a:rPr>
              <a:t>Индустриясында білім мен дағдылар «тез ескіреді» деген тұжырыммен қаншалықты келісетініңізді, өзіңіздің келісім пікіріңізді дәлелдеңіз. </a:t>
            </a:r>
            <a:endParaRPr lang="ru-RU" sz="1800" smtClean="0">
              <a:solidFill>
                <a:schemeClr val="tx1"/>
              </a:solidFill>
              <a:latin typeface="Times New Roman" panose="02020603050405020304" pitchFamily="18" charset="0"/>
              <a:cs typeface="Times New Roman" panose="02020603050405020304" pitchFamily="18" charset="0"/>
            </a:endParaRPr>
          </a:p>
          <a:p>
            <a:pPr>
              <a:defRPr/>
            </a:pPr>
            <a:r>
              <a:rPr lang="ru-RU" sz="1800" smtClean="0">
                <a:solidFill>
                  <a:schemeClr val="tx1"/>
                </a:solidFill>
                <a:latin typeface="Times New Roman" panose="02020603050405020304" pitchFamily="18" charset="0"/>
                <a:cs typeface="Times New Roman" panose="02020603050405020304" pitchFamily="18" charset="0"/>
              </a:rPr>
              <a:t>5</a:t>
            </a:r>
            <a:r>
              <a:rPr lang="ru-RU" sz="1800">
                <a:solidFill>
                  <a:schemeClr val="tx1"/>
                </a:solidFill>
                <a:latin typeface="Times New Roman" panose="02020603050405020304" pitchFamily="18" charset="0"/>
                <a:cs typeface="Times New Roman" panose="02020603050405020304" pitchFamily="18" charset="0"/>
              </a:rPr>
              <a:t>. Болашақтың еңбек нарығында ғұмыр бойы білім алуды </a:t>
            </a:r>
            <a:r>
              <a:rPr lang="ru-RU" sz="1800" smtClean="0">
                <a:solidFill>
                  <a:schemeClr val="tx1"/>
                </a:solidFill>
                <a:latin typeface="Times New Roman" panose="02020603050405020304" pitchFamily="18" charset="0"/>
                <a:cs typeface="Times New Roman" panose="02020603050405020304" pitchFamily="18" charset="0"/>
              </a:rPr>
              <a:t>нығайтуды </a:t>
            </a:r>
            <a:r>
              <a:rPr lang="ru-RU" sz="1800">
                <a:solidFill>
                  <a:schemeClr val="tx1"/>
                </a:solidFill>
                <a:latin typeface="Times New Roman" panose="02020603050405020304" pitchFamily="18" charset="0"/>
                <a:cs typeface="Times New Roman" panose="02020603050405020304" pitchFamily="18" charset="0"/>
              </a:rPr>
              <a:t>қамтамасыз ететін «сирек» жұмыс күшіне нақты сұраныс қалыптасады. Университет дипломдары мен дәрежелері бар, бірақ тұрақты түрде білімін жаңартып отыруға, қосымша білім алуға мұқтаж адамдар үшін не ұсына алады? </a:t>
            </a:r>
            <a:endParaRPr lang="ru-RU" sz="1800" smtClean="0">
              <a:solidFill>
                <a:schemeClr val="tx1"/>
              </a:solidFill>
              <a:latin typeface="Times New Roman" panose="02020603050405020304" pitchFamily="18" charset="0"/>
              <a:cs typeface="Times New Roman" panose="02020603050405020304" pitchFamily="18" charset="0"/>
            </a:endParaRPr>
          </a:p>
          <a:p>
            <a:pPr>
              <a:defRPr/>
            </a:pPr>
            <a:r>
              <a:rPr lang="ru-RU" sz="1800" smtClean="0">
                <a:solidFill>
                  <a:schemeClr val="tx1"/>
                </a:solidFill>
                <a:latin typeface="Times New Roman" panose="02020603050405020304" pitchFamily="18" charset="0"/>
                <a:cs typeface="Times New Roman" panose="02020603050405020304" pitchFamily="18" charset="0"/>
              </a:rPr>
              <a:t>6</a:t>
            </a:r>
            <a:r>
              <a:rPr lang="ru-RU" sz="1800">
                <a:solidFill>
                  <a:schemeClr val="tx1"/>
                </a:solidFill>
                <a:latin typeface="Times New Roman" panose="02020603050405020304" pitchFamily="18" charset="0"/>
                <a:cs typeface="Times New Roman" panose="02020603050405020304" pitchFamily="18" charset="0"/>
              </a:rPr>
              <a:t>. Сіз маман даярлап жатқан салаға жұмыс орнын, жұмыс тәртібін өзгерту, стандартсыз жұмыс түрлері сияқты үрдістер қалай әсер етеді? </a:t>
            </a:r>
            <a:endParaRPr lang="ru-RU" sz="1800" smtClean="0">
              <a:solidFill>
                <a:schemeClr val="tx1"/>
              </a:solidFill>
              <a:latin typeface="Times New Roman" panose="02020603050405020304" pitchFamily="18" charset="0"/>
              <a:cs typeface="Times New Roman" panose="02020603050405020304" pitchFamily="18" charset="0"/>
            </a:endParaRPr>
          </a:p>
          <a:p>
            <a:pPr>
              <a:defRPr/>
            </a:pPr>
            <a:r>
              <a:rPr lang="ru-RU" sz="1800" smtClean="0">
                <a:solidFill>
                  <a:schemeClr val="tx1"/>
                </a:solidFill>
                <a:latin typeface="Times New Roman" panose="02020603050405020304" pitchFamily="18" charset="0"/>
                <a:cs typeface="Times New Roman" panose="02020603050405020304" pitchFamily="18" charset="0"/>
              </a:rPr>
              <a:t>7</a:t>
            </a:r>
            <a:r>
              <a:rPr lang="ru-RU" sz="1800">
                <a:solidFill>
                  <a:schemeClr val="tx1"/>
                </a:solidFill>
                <a:latin typeface="Times New Roman" panose="02020603050405020304" pitchFamily="18" charset="0"/>
                <a:cs typeface="Times New Roman" panose="02020603050405020304" pitchFamily="18" charset="0"/>
              </a:rPr>
              <a:t>. Сіздің ойыңызша болашақтың еңбек нарығына дайындық </a:t>
            </a:r>
            <a:r>
              <a:rPr lang="ru-RU" sz="1800" smtClean="0">
                <a:solidFill>
                  <a:schemeClr val="tx1"/>
                </a:solidFill>
                <a:latin typeface="Times New Roman" panose="02020603050405020304" pitchFamily="18" charset="0"/>
                <a:cs typeface="Times New Roman" panose="02020603050405020304" pitchFamily="18" charset="0"/>
              </a:rPr>
              <a:t>саласындағы </a:t>
            </a:r>
            <a:r>
              <a:rPr lang="ru-RU" sz="1800">
                <a:solidFill>
                  <a:schemeClr val="tx1"/>
                </a:solidFill>
                <a:latin typeface="Times New Roman" panose="02020603050405020304" pitchFamily="18" charset="0"/>
                <a:cs typeface="Times New Roman" panose="02020603050405020304" pitchFamily="18" charset="0"/>
              </a:rPr>
              <a:t>теңсіздіктер мәселесін шешу үшін жаһандық, өңірлік, мемлекеттік деңгейде, жергілікті қоғамдастық пен жеке тұлға деңгейінде қандай шешімдер қабылдау қажет? </a:t>
            </a:r>
            <a:endParaRPr lang="ru-RU" sz="1800" smtClean="0">
              <a:solidFill>
                <a:schemeClr val="tx1"/>
              </a:solidFill>
              <a:latin typeface="Times New Roman" panose="02020603050405020304" pitchFamily="18" charset="0"/>
              <a:cs typeface="Times New Roman" panose="02020603050405020304" pitchFamily="18" charset="0"/>
            </a:endParaRPr>
          </a:p>
          <a:p>
            <a:pPr>
              <a:defRPr/>
            </a:pPr>
            <a:r>
              <a:rPr lang="ru-RU" sz="1800" smtClean="0">
                <a:solidFill>
                  <a:schemeClr val="tx1"/>
                </a:solidFill>
                <a:latin typeface="Times New Roman" panose="02020603050405020304" pitchFamily="18" charset="0"/>
                <a:cs typeface="Times New Roman" panose="02020603050405020304" pitchFamily="18" charset="0"/>
              </a:rPr>
              <a:t> </a:t>
            </a:r>
            <a:endParaRPr lang="ru-RU" sz="180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0935024"/>
      </p:ext>
    </p:extLst>
  </p:cSld>
  <p:clrMapOvr>
    <a:masterClrMapping/>
  </p:clrMapOvr>
  <p:transition spd="slow">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755576" y="699542"/>
            <a:ext cx="8136904" cy="3888432"/>
          </a:xfrm>
        </p:spPr>
        <p:txBody>
          <a:bodyPr/>
          <a:lstStyle/>
          <a:p>
            <a:pPr algn="ctr">
              <a:defRPr/>
            </a:pPr>
            <a:r>
              <a:rPr lang="ru-RU" sz="1800" b="1" smtClean="0">
                <a:solidFill>
                  <a:srgbClr val="FF0000"/>
                </a:solidFill>
                <a:latin typeface="Times New Roman" panose="02020603050405020304" pitchFamily="18" charset="0"/>
                <a:cs typeface="Times New Roman" panose="02020603050405020304" pitchFamily="18" charset="0"/>
              </a:rPr>
              <a:t>Білім </a:t>
            </a:r>
            <a:r>
              <a:rPr lang="ru-RU" sz="1800" b="1">
                <a:solidFill>
                  <a:srgbClr val="FF0000"/>
                </a:solidFill>
                <a:latin typeface="Times New Roman" panose="02020603050405020304" pitchFamily="18" charset="0"/>
                <a:cs typeface="Times New Roman" panose="02020603050405020304" pitchFamily="18" charset="0"/>
              </a:rPr>
              <a:t>беру бағдарламаларын </a:t>
            </a:r>
            <a:r>
              <a:rPr lang="ru-RU" sz="1800" b="1" smtClean="0">
                <a:solidFill>
                  <a:srgbClr val="FF0000"/>
                </a:solidFill>
                <a:latin typeface="Times New Roman" panose="02020603050405020304" pitchFamily="18" charset="0"/>
                <a:cs typeface="Times New Roman" panose="02020603050405020304" pitchFamily="18" charset="0"/>
              </a:rPr>
              <a:t>қайта қарауға байланысты ойланатын сұрақтар</a:t>
            </a:r>
          </a:p>
          <a:p>
            <a:r>
              <a:rPr lang="kk-KZ" sz="1400" b="1" smtClean="0"/>
              <a:t> </a:t>
            </a:r>
          </a:p>
          <a:p>
            <a:r>
              <a:rPr lang="kk-KZ" sz="1400" b="1" smtClean="0">
                <a:solidFill>
                  <a:schemeClr val="tx1"/>
                </a:solidFill>
              </a:rPr>
              <a:t>БІЛІМ </a:t>
            </a:r>
            <a:r>
              <a:rPr lang="kk-KZ" sz="1400" b="1">
                <a:solidFill>
                  <a:schemeClr val="tx1"/>
                </a:solidFill>
              </a:rPr>
              <a:t>БЕРУ БАҒДАРЛАМАЛАРЫН ӘЗІРЛЕУ ЖӘНЕ </a:t>
            </a:r>
            <a:r>
              <a:rPr lang="kk-KZ" sz="1400" b="1" smtClean="0">
                <a:solidFill>
                  <a:schemeClr val="tx1"/>
                </a:solidFill>
              </a:rPr>
              <a:t>ЖАҢАРТУ</a:t>
            </a:r>
            <a:r>
              <a:rPr lang="ru-RU" sz="1400" b="1">
                <a:solidFill>
                  <a:schemeClr val="tx1"/>
                </a:solidFill>
              </a:rPr>
              <a:t> </a:t>
            </a:r>
            <a:r>
              <a:rPr lang="kk-KZ" sz="1400" b="1" smtClean="0">
                <a:solidFill>
                  <a:schemeClr val="tx1"/>
                </a:solidFill>
              </a:rPr>
              <a:t>ЕРЕЖЕСІ:</a:t>
            </a:r>
            <a:endParaRPr lang="ru-RU" sz="1400" b="1">
              <a:solidFill>
                <a:schemeClr val="tx1"/>
              </a:solidFill>
            </a:endParaRPr>
          </a:p>
          <a:p>
            <a:pPr algn="ctr">
              <a:defRPr/>
            </a:pPr>
            <a:endParaRPr lang="ru-RU" sz="1800" b="1" smtClean="0">
              <a:solidFill>
                <a:srgbClr val="FF0000"/>
              </a:solidFill>
              <a:latin typeface="Times New Roman" panose="02020603050405020304" pitchFamily="18" charset="0"/>
              <a:cs typeface="Times New Roman" panose="02020603050405020304" pitchFamily="18" charset="0"/>
            </a:endParaRPr>
          </a:p>
          <a:p>
            <a:r>
              <a:rPr lang="kk-KZ" sz="1800">
                <a:solidFill>
                  <a:schemeClr val="tx1"/>
                </a:solidFill>
                <a:latin typeface="Times New Roman" panose="02020603050405020304" pitchFamily="18" charset="0"/>
                <a:cs typeface="Times New Roman" panose="02020603050405020304" pitchFamily="18" charset="0"/>
              </a:rPr>
              <a:t>5.2 Әзірленетін ББ тізбесін айқындау үшін АК жетекшілігімен:</a:t>
            </a:r>
            <a:endParaRPr lang="ru-RU" sz="1800">
              <a:solidFill>
                <a:schemeClr val="tx1"/>
              </a:solidFill>
              <a:latin typeface="Times New Roman" panose="02020603050405020304" pitchFamily="18" charset="0"/>
              <a:cs typeface="Times New Roman" panose="02020603050405020304" pitchFamily="18" charset="0"/>
            </a:endParaRPr>
          </a:p>
          <a:p>
            <a:r>
              <a:rPr lang="kk-KZ" sz="1800">
                <a:solidFill>
                  <a:schemeClr val="tx1"/>
                </a:solidFill>
                <a:latin typeface="Times New Roman" panose="02020603050405020304" pitchFamily="18" charset="0"/>
                <a:cs typeface="Times New Roman" panose="02020603050405020304" pitchFamily="18" charset="0"/>
              </a:rPr>
              <a:t>1) нарықтың ағымдағы және болашақ қажеттіліктері анықталады:</a:t>
            </a:r>
            <a:endParaRPr lang="ru-RU" sz="1800">
              <a:solidFill>
                <a:schemeClr val="tx1"/>
              </a:solidFill>
              <a:latin typeface="Times New Roman" panose="02020603050405020304" pitchFamily="18" charset="0"/>
              <a:cs typeface="Times New Roman" panose="02020603050405020304" pitchFamily="18" charset="0"/>
            </a:endParaRPr>
          </a:p>
          <a:p>
            <a:r>
              <a:rPr lang="ru-RU" sz="1800">
                <a:solidFill>
                  <a:schemeClr val="tx1"/>
                </a:solidFill>
                <a:latin typeface="Times New Roman" panose="02020603050405020304" pitchFamily="18" charset="0"/>
                <a:cs typeface="Times New Roman" panose="02020603050405020304" pitchFamily="18" charset="0"/>
              </a:rPr>
              <a:t>а) қазір және болашақта қандай мамандар қажет;</a:t>
            </a:r>
          </a:p>
          <a:p>
            <a:r>
              <a:rPr lang="ru-RU" sz="1800">
                <a:solidFill>
                  <a:schemeClr val="tx1"/>
                </a:solidFill>
                <a:latin typeface="Times New Roman" panose="02020603050405020304" pitchFamily="18" charset="0"/>
                <a:cs typeface="Times New Roman" panose="02020603050405020304" pitchFamily="18" charset="0"/>
              </a:rPr>
              <a:t>б) түлектердің жұмысқа орналасу болашағы қандай (тапшылық немесе профицит).</a:t>
            </a:r>
          </a:p>
          <a:p>
            <a:r>
              <a:rPr lang="ru-RU" sz="1800">
                <a:solidFill>
                  <a:schemeClr val="tx1"/>
                </a:solidFill>
                <a:latin typeface="Times New Roman" panose="02020603050405020304" pitchFamily="18" charset="0"/>
                <a:cs typeface="Times New Roman" panose="02020603050405020304" pitchFamily="18" charset="0"/>
              </a:rPr>
              <a:t>2) кадрлар даярлау нарығына талдау жүргіз</a:t>
            </a:r>
            <a:r>
              <a:rPr lang="kk-KZ" sz="1800">
                <a:solidFill>
                  <a:schemeClr val="tx1"/>
                </a:solidFill>
                <a:latin typeface="Times New Roman" panose="02020603050405020304" pitchFamily="18" charset="0"/>
                <a:cs typeface="Times New Roman" panose="02020603050405020304" pitchFamily="18" charset="0"/>
              </a:rPr>
              <a:t>іл</a:t>
            </a:r>
            <a:r>
              <a:rPr lang="ru-RU" sz="1800">
                <a:solidFill>
                  <a:schemeClr val="tx1"/>
                </a:solidFill>
                <a:latin typeface="Times New Roman" panose="02020603050405020304" pitchFamily="18" charset="0"/>
                <a:cs typeface="Times New Roman" panose="02020603050405020304" pitchFamily="18" charset="0"/>
              </a:rPr>
              <a:t>еді:</a:t>
            </a:r>
          </a:p>
          <a:p>
            <a:r>
              <a:rPr lang="ru-RU" sz="1800">
                <a:solidFill>
                  <a:schemeClr val="tx1"/>
                </a:solidFill>
                <a:latin typeface="Times New Roman" panose="02020603050405020304" pitchFamily="18" charset="0"/>
                <a:cs typeface="Times New Roman" panose="02020603050405020304" pitchFamily="18" charset="0"/>
              </a:rPr>
              <a:t>а) өңірде/жақын өңірлерде кадрлар даярлау нарығында бәсекелестер бар ма;</a:t>
            </a:r>
          </a:p>
          <a:p>
            <a:r>
              <a:rPr lang="ru-RU" sz="1800">
                <a:solidFill>
                  <a:schemeClr val="tx1"/>
                </a:solidFill>
                <a:latin typeface="Times New Roman" panose="02020603050405020304" pitchFamily="18" charset="0"/>
                <a:cs typeface="Times New Roman" panose="02020603050405020304" pitchFamily="18" charset="0"/>
              </a:rPr>
              <a:t>б) бәсекелестердің күшті/әлсіз жақтары.</a:t>
            </a:r>
          </a:p>
          <a:p>
            <a:pPr>
              <a:defRPr/>
            </a:pPr>
            <a:r>
              <a:rPr lang="ru-RU" sz="1800" smtClean="0">
                <a:solidFill>
                  <a:schemeClr val="tx1"/>
                </a:solidFill>
                <a:latin typeface="Times New Roman" panose="02020603050405020304" pitchFamily="18" charset="0"/>
                <a:cs typeface="Times New Roman" panose="02020603050405020304" pitchFamily="18" charset="0"/>
              </a:rPr>
              <a:t> </a:t>
            </a:r>
            <a:endParaRPr lang="ru-RU" sz="180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9330887"/>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658813" y="411510"/>
            <a:ext cx="8161659" cy="4629597"/>
          </a:xfrm>
        </p:spPr>
        <p:txBody>
          <a:bodyPr/>
          <a:lstStyle/>
          <a:p>
            <a:r>
              <a:rPr lang="kk-KZ" sz="2000" b="1">
                <a:latin typeface="Times New Roman" panose="02020603050405020304" pitchFamily="18" charset="0"/>
                <a:cs typeface="Times New Roman" panose="02020603050405020304" pitchFamily="18" charset="0"/>
              </a:rPr>
              <a:t>Университет Құндылықтары:</a:t>
            </a:r>
            <a:endParaRPr lang="ru-RU" sz="2000">
              <a:latin typeface="Times New Roman" panose="02020603050405020304" pitchFamily="18" charset="0"/>
              <a:cs typeface="Times New Roman" panose="02020603050405020304" pitchFamily="18" charset="0"/>
            </a:endParaRPr>
          </a:p>
          <a:p>
            <a:r>
              <a:rPr lang="kk-KZ" sz="2000">
                <a:latin typeface="Times New Roman" panose="02020603050405020304" pitchFamily="18" charset="0"/>
                <a:cs typeface="Times New Roman" panose="02020603050405020304" pitchFamily="18" charset="0"/>
              </a:rPr>
              <a:t> </a:t>
            </a:r>
            <a:endParaRPr lang="ru-RU" sz="2000">
              <a:latin typeface="Times New Roman" panose="02020603050405020304" pitchFamily="18" charset="0"/>
              <a:cs typeface="Times New Roman" panose="02020603050405020304" pitchFamily="18" charset="0"/>
            </a:endParaRPr>
          </a:p>
          <a:p>
            <a:pPr lvl="0"/>
            <a:r>
              <a:rPr lang="ru-RU" sz="2000" b="1">
                <a:latin typeface="Times New Roman" panose="02020603050405020304" pitchFamily="18" charset="0"/>
                <a:cs typeface="Times New Roman" panose="02020603050405020304" pitchFamily="18" charset="0"/>
              </a:rPr>
              <a:t>Серіктестік пен  құрмет:  </a:t>
            </a:r>
          </a:p>
          <a:p>
            <a:r>
              <a:rPr lang="kk-KZ" sz="2000">
                <a:latin typeface="Times New Roman" panose="02020603050405020304" pitchFamily="18" charset="0"/>
                <a:cs typeface="Times New Roman" panose="02020603050405020304" pitchFamily="18" charset="0"/>
              </a:rPr>
              <a:t>университет  өз  қызметінде  құрылтайшы мемлекеттердің  достық,  теңдік  пен  мәдени  айырмашылықтарға  сүйенетін ұстанымдарын  асқақ тұтады.  Басты  қағидатымыз – адамға,  оның  құқықтары мен  қадір-қасиетіне  құрмет.  Біз  бір  команда  болып,  серіктестікте  жұмыс істейміз әрі қай кезде де әріптестерімізді қолдауға әзірміз. </a:t>
            </a:r>
            <a:r>
              <a:rPr lang="ru-RU" sz="2000">
                <a:latin typeface="Times New Roman" panose="02020603050405020304" pitchFamily="18" charset="0"/>
                <a:cs typeface="Times New Roman" panose="02020603050405020304" pitchFamily="18" charset="0"/>
              </a:rPr>
              <a:t>Бір-бірімізге ізгі ниет танытамыз, жігер беріп, шабыт сыйлаймыз.</a:t>
            </a:r>
          </a:p>
          <a:p>
            <a:r>
              <a:rPr lang="kk-KZ" sz="2000">
                <a:latin typeface="Times New Roman" panose="02020603050405020304" pitchFamily="18" charset="0"/>
                <a:cs typeface="Times New Roman" panose="02020603050405020304" pitchFamily="18" charset="0"/>
              </a:rPr>
              <a:t> </a:t>
            </a:r>
            <a:endParaRPr lang="ru-RU" sz="2000">
              <a:latin typeface="Times New Roman" panose="02020603050405020304" pitchFamily="18" charset="0"/>
              <a:cs typeface="Times New Roman" panose="02020603050405020304" pitchFamily="18" charset="0"/>
            </a:endParaRPr>
          </a:p>
          <a:p>
            <a:pPr>
              <a:defRPr/>
            </a:pPr>
            <a:endParaRPr lang="ru-RU"/>
          </a:p>
        </p:txBody>
      </p:sp>
    </p:spTree>
    <p:extLst>
      <p:ext uri="{BB962C8B-B14F-4D97-AF65-F5344CB8AC3E}">
        <p14:creationId xmlns:p14="http://schemas.microsoft.com/office/powerpoint/2010/main" val="1429463067"/>
      </p:ext>
    </p:extLst>
  </p:cSld>
  <p:clrMapOvr>
    <a:masterClrMapping/>
  </p:clrMapOvr>
  <p:transition spd="slow">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658813" y="411510"/>
            <a:ext cx="8161659" cy="4629597"/>
          </a:xfrm>
        </p:spPr>
        <p:txBody>
          <a:bodyPr/>
          <a:lstStyle/>
          <a:p>
            <a:r>
              <a:rPr lang="kk-KZ" sz="2000" b="1">
                <a:latin typeface="Times New Roman" panose="02020603050405020304" pitchFamily="18" charset="0"/>
                <a:cs typeface="Times New Roman" panose="02020603050405020304" pitchFamily="18" charset="0"/>
              </a:rPr>
              <a:t>Университет Құндылықтары:</a:t>
            </a:r>
            <a:endParaRPr lang="ru-RU" sz="2000">
              <a:latin typeface="Times New Roman" panose="02020603050405020304" pitchFamily="18" charset="0"/>
              <a:cs typeface="Times New Roman" panose="02020603050405020304" pitchFamily="18" charset="0"/>
            </a:endParaRPr>
          </a:p>
          <a:p>
            <a:r>
              <a:rPr lang="kk-KZ" sz="2000">
                <a:latin typeface="Times New Roman" panose="02020603050405020304" pitchFamily="18" charset="0"/>
                <a:cs typeface="Times New Roman" panose="02020603050405020304" pitchFamily="18" charset="0"/>
              </a:rPr>
              <a:t> </a:t>
            </a:r>
            <a:endParaRPr lang="ru-RU" sz="2000">
              <a:latin typeface="Times New Roman" panose="02020603050405020304" pitchFamily="18" charset="0"/>
              <a:cs typeface="Times New Roman" panose="02020603050405020304" pitchFamily="18" charset="0"/>
            </a:endParaRPr>
          </a:p>
          <a:p>
            <a:pPr lvl="0"/>
            <a:r>
              <a:rPr lang="ru-RU" sz="2000" b="1">
                <a:latin typeface="Times New Roman" panose="02020603050405020304" pitchFamily="18" charset="0"/>
                <a:cs typeface="Times New Roman" panose="02020603050405020304" pitchFamily="18" charset="0"/>
              </a:rPr>
              <a:t>Ашықтық  пен  сенім</a:t>
            </a:r>
            <a:r>
              <a:rPr lang="ru-RU" sz="2000">
                <a:latin typeface="Times New Roman" panose="02020603050405020304" pitchFamily="18" charset="0"/>
                <a:cs typeface="Times New Roman" panose="02020603050405020304" pitchFamily="18" charset="0"/>
              </a:rPr>
              <a:t>:</a:t>
            </a:r>
          </a:p>
          <a:p>
            <a:r>
              <a:rPr lang="ru-RU" sz="2000">
                <a:latin typeface="Times New Roman" panose="02020603050405020304" pitchFamily="18" charset="0"/>
                <a:cs typeface="Times New Roman" panose="02020603050405020304" pitchFamily="18" charset="0"/>
              </a:rPr>
              <a:t>қызметімізді  ашық  жүргіземіз,  мүдделі тараптардың бәрі де, жалпы көпшілік те бәрін еркін көре алады. Университет басшылығындағы  лауазымды  қызметкерлердің  бәрі  өз  шешімдері,  әрекеттері мен  олардың  салдарына  жауап  береді.  Өз  пікірімізді  ашық  айтамыз  және өзгелердің  пікіріне  құлақ  асамыз.  Студенттерімізді,  оқытушылар  мен қызметкерлерімізді  тыңдай  аламыз, ести  білеміз  және  олардың  нақты қажеттерін түсінеміз. Бір-бірімізге арқа сүйеп, қоғамдық сенім мен әлеуметтік капитал  қалыптастырамыз.  Университет  ұжымындағы  барша  адаммен  ұзақ мерзімді сенімді қарым-қатынас қалыптастырамыз.</a:t>
            </a:r>
          </a:p>
          <a:p>
            <a:r>
              <a:rPr lang="kk-KZ" sz="2000">
                <a:latin typeface="Times New Roman" panose="02020603050405020304" pitchFamily="18" charset="0"/>
                <a:cs typeface="Times New Roman" panose="02020603050405020304" pitchFamily="18" charset="0"/>
              </a:rPr>
              <a:t> </a:t>
            </a:r>
            <a:endParaRPr lang="ru-RU" sz="2000">
              <a:latin typeface="Times New Roman" panose="02020603050405020304" pitchFamily="18" charset="0"/>
              <a:cs typeface="Times New Roman" panose="02020603050405020304" pitchFamily="18" charset="0"/>
            </a:endParaRPr>
          </a:p>
          <a:p>
            <a:pPr>
              <a:defRPr/>
            </a:pPr>
            <a:endParaRPr lang="ru-RU"/>
          </a:p>
        </p:txBody>
      </p:sp>
    </p:spTree>
    <p:extLst>
      <p:ext uri="{BB962C8B-B14F-4D97-AF65-F5344CB8AC3E}">
        <p14:creationId xmlns:p14="http://schemas.microsoft.com/office/powerpoint/2010/main" val="2636762800"/>
      </p:ext>
    </p:extLst>
  </p:cSld>
  <p:clrMapOvr>
    <a:masterClrMapping/>
  </p:clrMapOvr>
  <p:transition spd="slow">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658813" y="411510"/>
            <a:ext cx="8161659" cy="4629597"/>
          </a:xfrm>
        </p:spPr>
        <p:txBody>
          <a:bodyPr/>
          <a:lstStyle/>
          <a:p>
            <a:r>
              <a:rPr lang="kk-KZ" sz="2000" b="1">
                <a:latin typeface="Times New Roman" panose="02020603050405020304" pitchFamily="18" charset="0"/>
                <a:cs typeface="Times New Roman" panose="02020603050405020304" pitchFamily="18" charset="0"/>
              </a:rPr>
              <a:t>Университет Құндылықтары:</a:t>
            </a:r>
            <a:endParaRPr lang="ru-RU" sz="2000">
              <a:latin typeface="Times New Roman" panose="02020603050405020304" pitchFamily="18" charset="0"/>
              <a:cs typeface="Times New Roman" panose="02020603050405020304" pitchFamily="18" charset="0"/>
            </a:endParaRPr>
          </a:p>
          <a:p>
            <a:r>
              <a:rPr lang="kk-KZ" sz="2000">
                <a:latin typeface="Times New Roman" panose="02020603050405020304" pitchFamily="18" charset="0"/>
                <a:cs typeface="Times New Roman" panose="02020603050405020304" pitchFamily="18" charset="0"/>
              </a:rPr>
              <a:t> </a:t>
            </a:r>
            <a:endParaRPr lang="ru-RU" sz="2000">
              <a:latin typeface="Times New Roman" panose="02020603050405020304" pitchFamily="18" charset="0"/>
              <a:cs typeface="Times New Roman" panose="02020603050405020304" pitchFamily="18" charset="0"/>
            </a:endParaRPr>
          </a:p>
          <a:p>
            <a:pPr lvl="0"/>
            <a:r>
              <a:rPr lang="kk-KZ"/>
              <a:t> </a:t>
            </a:r>
            <a:r>
              <a:rPr lang="kk-KZ" sz="2000" b="1">
                <a:latin typeface="Times New Roman" panose="02020603050405020304" pitchFamily="18" charset="0"/>
                <a:cs typeface="Times New Roman" panose="02020603050405020304" pitchFamily="18" charset="0"/>
              </a:rPr>
              <a:t>Әділдік  пен  адалдық</a:t>
            </a:r>
            <a:r>
              <a:rPr lang="kk-KZ" sz="2000">
                <a:latin typeface="Times New Roman" panose="02020603050405020304" pitchFamily="18" charset="0"/>
                <a:cs typeface="Times New Roman" panose="02020603050405020304" pitchFamily="18" charset="0"/>
              </a:rPr>
              <a:t>:</a:t>
            </a:r>
            <a:endParaRPr lang="ru-RU" sz="2000">
              <a:latin typeface="Times New Roman" panose="02020603050405020304" pitchFamily="18" charset="0"/>
              <a:cs typeface="Times New Roman" panose="02020603050405020304" pitchFamily="18" charset="0"/>
            </a:endParaRPr>
          </a:p>
          <a:p>
            <a:r>
              <a:rPr lang="kk-KZ" sz="2000">
                <a:latin typeface="Times New Roman" panose="02020603050405020304" pitchFamily="18" charset="0"/>
                <a:cs typeface="Times New Roman" panose="02020603050405020304" pitchFamily="18" charset="0"/>
              </a:rPr>
              <a:t>университетіміздің  қызметкерлері  мен студенттерінің  бәрі  әділдік  қағидатын  ұстанады.  Университет  басшылығы ешқашан қызметкерлерді кемсітуге жол бермейді және оларды меритократияға сүйеніп  басқарып,  еңбегін  құрметтейді.</a:t>
            </a:r>
            <a:endParaRPr lang="ru-RU" sz="2000">
              <a:latin typeface="Times New Roman" panose="02020603050405020304" pitchFamily="18" charset="0"/>
              <a:cs typeface="Times New Roman" panose="02020603050405020304" pitchFamily="18" charset="0"/>
            </a:endParaRPr>
          </a:p>
          <a:p>
            <a:r>
              <a:rPr lang="kk-KZ" sz="2000">
                <a:latin typeface="Times New Roman" panose="02020603050405020304" pitchFamily="18" charset="0"/>
                <a:cs typeface="Times New Roman" panose="02020603050405020304" pitchFamily="18" charset="0"/>
              </a:rPr>
              <a:t>Білім  беру  және  ғылыми қызмет процесінде академиялық этика,   ар-ождан   мен   әдептің   жоғары стандарттарын ұстанамыз әрі қолдаймыз.</a:t>
            </a:r>
            <a:endParaRPr lang="ru-RU" sz="2000">
              <a:latin typeface="Times New Roman" panose="02020603050405020304" pitchFamily="18" charset="0"/>
              <a:cs typeface="Times New Roman" panose="02020603050405020304" pitchFamily="18" charset="0"/>
            </a:endParaRPr>
          </a:p>
          <a:p>
            <a:r>
              <a:rPr lang="kk-KZ" sz="2000">
                <a:latin typeface="Times New Roman" panose="02020603050405020304" pitchFamily="18" charset="0"/>
                <a:cs typeface="Times New Roman" panose="02020603050405020304" pitchFamily="18" charset="0"/>
              </a:rPr>
              <a:t> </a:t>
            </a:r>
            <a:endParaRPr lang="ru-RU" sz="2000">
              <a:latin typeface="Times New Roman" panose="02020603050405020304" pitchFamily="18" charset="0"/>
              <a:cs typeface="Times New Roman" panose="02020603050405020304" pitchFamily="18" charset="0"/>
            </a:endParaRPr>
          </a:p>
          <a:p>
            <a:pPr>
              <a:defRPr/>
            </a:pPr>
            <a:endParaRPr lang="ru-RU"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7263906"/>
      </p:ext>
    </p:extLst>
  </p:cSld>
  <p:clrMapOvr>
    <a:masterClrMapping/>
  </p:clrMapOvr>
  <p:transition spd="slow">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658813" y="411510"/>
            <a:ext cx="8161659" cy="4629597"/>
          </a:xfrm>
        </p:spPr>
        <p:txBody>
          <a:bodyPr/>
          <a:lstStyle/>
          <a:p>
            <a:r>
              <a:rPr lang="kk-KZ" sz="2000" b="1">
                <a:latin typeface="Times New Roman" panose="02020603050405020304" pitchFamily="18" charset="0"/>
                <a:cs typeface="Times New Roman" panose="02020603050405020304" pitchFamily="18" charset="0"/>
              </a:rPr>
              <a:t>Университет Құндылықтары:</a:t>
            </a:r>
            <a:endParaRPr lang="ru-RU" sz="2000">
              <a:latin typeface="Times New Roman" panose="02020603050405020304" pitchFamily="18" charset="0"/>
              <a:cs typeface="Times New Roman" panose="02020603050405020304" pitchFamily="18" charset="0"/>
            </a:endParaRPr>
          </a:p>
          <a:p>
            <a:r>
              <a:rPr lang="kk-KZ" sz="2000">
                <a:latin typeface="Times New Roman" panose="02020603050405020304" pitchFamily="18" charset="0"/>
                <a:cs typeface="Times New Roman" panose="02020603050405020304" pitchFamily="18" charset="0"/>
              </a:rPr>
              <a:t> </a:t>
            </a:r>
            <a:endParaRPr lang="ru-RU" sz="2000">
              <a:latin typeface="Times New Roman" panose="02020603050405020304" pitchFamily="18" charset="0"/>
              <a:cs typeface="Times New Roman" panose="02020603050405020304" pitchFamily="18" charset="0"/>
            </a:endParaRPr>
          </a:p>
          <a:p>
            <a:pPr lvl="0"/>
            <a:r>
              <a:rPr lang="kk-KZ" sz="2000">
                <a:latin typeface="Times New Roman" panose="02020603050405020304" pitchFamily="18" charset="0"/>
                <a:cs typeface="Times New Roman" panose="02020603050405020304" pitchFamily="18" charset="0"/>
              </a:rPr>
              <a:t>  </a:t>
            </a:r>
            <a:r>
              <a:rPr lang="kk-KZ" sz="2000" b="1">
                <a:latin typeface="Times New Roman" panose="02020603050405020304" pitchFamily="18" charset="0"/>
                <a:cs typeface="Times New Roman" panose="02020603050405020304" pitchFamily="18" charset="0"/>
              </a:rPr>
              <a:t>Біліктілік пен еңбекқорлық</a:t>
            </a:r>
            <a:r>
              <a:rPr lang="kk-KZ" sz="2000">
                <a:latin typeface="Times New Roman" panose="02020603050405020304" pitchFamily="18" charset="0"/>
                <a:cs typeface="Times New Roman" panose="02020603050405020304" pitchFamily="18" charset="0"/>
              </a:rPr>
              <a:t>:</a:t>
            </a:r>
            <a:endParaRPr lang="ru-RU" sz="2000">
              <a:latin typeface="Times New Roman" panose="02020603050405020304" pitchFamily="18" charset="0"/>
              <a:cs typeface="Times New Roman" panose="02020603050405020304" pitchFamily="18" charset="0"/>
            </a:endParaRPr>
          </a:p>
          <a:p>
            <a:r>
              <a:rPr lang="kk-KZ" sz="2000">
                <a:latin typeface="Times New Roman" panose="02020603050405020304" pitchFamily="18" charset="0"/>
                <a:cs typeface="Times New Roman" panose="02020603050405020304" pitchFamily="18" charset="0"/>
              </a:rPr>
              <a:t>бүкіл ұжым мен студенттер еңбекке оң қарауға, табанды еңбек етуге және нәтижені көздеуге ұмтылады. Білім беру бағдарламаларын  ертеңгі  еңбек  нарығындағы  сұранысты  болжай  алатын, бәсекеге қабілетті етіп құруға ұмтыламыз, толық кешенді құжаттамадан гөрі бізге сол маңыздырақ.</a:t>
            </a:r>
            <a:endParaRPr lang="ru-RU" sz="2000">
              <a:latin typeface="Times New Roman" panose="02020603050405020304" pitchFamily="18" charset="0"/>
              <a:cs typeface="Times New Roman" panose="02020603050405020304" pitchFamily="18" charset="0"/>
            </a:endParaRPr>
          </a:p>
          <a:p>
            <a:pPr lvl="0"/>
            <a:endParaRPr lang="ru-RU"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115002"/>
      </p:ext>
    </p:extLst>
  </p:cSld>
  <p:clrMapOvr>
    <a:masterClrMapping/>
  </p:clrMapOvr>
  <p:transition spd="slow">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658813" y="411510"/>
            <a:ext cx="8161659" cy="4629597"/>
          </a:xfrm>
        </p:spPr>
        <p:txBody>
          <a:bodyPr/>
          <a:lstStyle/>
          <a:p>
            <a:r>
              <a:rPr lang="kk-KZ" sz="2000" b="1">
                <a:latin typeface="Times New Roman" panose="02020603050405020304" pitchFamily="18" charset="0"/>
                <a:cs typeface="Times New Roman" panose="02020603050405020304" pitchFamily="18" charset="0"/>
              </a:rPr>
              <a:t>Университет Құндылықтары</a:t>
            </a:r>
            <a:r>
              <a:rPr lang="kk-KZ" sz="2000" b="1" smtClean="0">
                <a:latin typeface="Times New Roman" panose="02020603050405020304" pitchFamily="18" charset="0"/>
                <a:cs typeface="Times New Roman" panose="02020603050405020304" pitchFamily="18" charset="0"/>
              </a:rPr>
              <a:t>:</a:t>
            </a:r>
          </a:p>
          <a:p>
            <a:endParaRPr lang="ru-RU" sz="2000">
              <a:latin typeface="Times New Roman" panose="02020603050405020304" pitchFamily="18" charset="0"/>
              <a:cs typeface="Times New Roman" panose="02020603050405020304" pitchFamily="18" charset="0"/>
            </a:endParaRPr>
          </a:p>
          <a:p>
            <a:pPr lvl="0"/>
            <a:r>
              <a:rPr lang="kk-KZ" sz="2000">
                <a:latin typeface="Times New Roman" panose="02020603050405020304" pitchFamily="18" charset="0"/>
                <a:cs typeface="Times New Roman" panose="02020603050405020304" pitchFamily="18" charset="0"/>
              </a:rPr>
              <a:t> </a:t>
            </a:r>
            <a:r>
              <a:rPr lang="ru-RU" sz="2000" b="1">
                <a:latin typeface="Times New Roman" panose="02020603050405020304" pitchFamily="18" charset="0"/>
                <a:cs typeface="Times New Roman" panose="02020603050405020304" pitchFamily="18" charset="0"/>
              </a:rPr>
              <a:t>Инновация пен бейімделгіштік</a:t>
            </a:r>
            <a:r>
              <a:rPr lang="ru-RU" sz="2000">
                <a:latin typeface="Times New Roman" panose="02020603050405020304" pitchFamily="18" charset="0"/>
                <a:cs typeface="Times New Roman" panose="02020603050405020304" pitchFamily="18" charset="0"/>
              </a:rPr>
              <a:t>:</a:t>
            </a:r>
          </a:p>
          <a:p>
            <a:r>
              <a:rPr lang="ru-RU" sz="2000">
                <a:latin typeface="Times New Roman" panose="02020603050405020304" pitchFamily="18" charset="0"/>
                <a:cs typeface="Times New Roman" panose="02020603050405020304" pitchFamily="18" charset="0"/>
              </a:rPr>
              <a:t>жаңашыл көзқарас, белсенді ұстаным, ұйымдастырудағы икемділік пен ұтқырлықты бағалаймыз. </a:t>
            </a:r>
            <a:r>
              <a:rPr lang="kk-KZ" sz="2000">
                <a:latin typeface="Times New Roman" panose="02020603050405020304" pitchFamily="18" charset="0"/>
                <a:cs typeface="Times New Roman" panose="02020603050405020304" pitchFamily="18" charset="0"/>
              </a:rPr>
              <a:t>Өзгерістерге дайын болу  бастапқы  жоспармен  әрекет  еткеннен  маңыздырақ. Үнемі  жақсы нәтижелерге  жетуге  жаңа  мүмкіндік  іздейміз. Сонда  ғана әлемді  жақсарта түсетін жаңа идеяларды ойлап тауып, оларды іске асырамыз</a:t>
            </a:r>
            <a:endParaRPr lang="ru-RU" sz="2000">
              <a:latin typeface="Times New Roman" panose="02020603050405020304" pitchFamily="18" charset="0"/>
              <a:cs typeface="Times New Roman" panose="02020603050405020304" pitchFamily="18" charset="0"/>
            </a:endParaRPr>
          </a:p>
          <a:p>
            <a:r>
              <a:rPr lang="kk-KZ" sz="2000">
                <a:latin typeface="Times New Roman" panose="02020603050405020304" pitchFamily="18" charset="0"/>
                <a:cs typeface="Times New Roman" panose="02020603050405020304" pitchFamily="18" charset="0"/>
              </a:rPr>
              <a:t> </a:t>
            </a:r>
            <a:endParaRPr lang="ru-RU" sz="2000">
              <a:latin typeface="Times New Roman" panose="02020603050405020304" pitchFamily="18" charset="0"/>
              <a:cs typeface="Times New Roman" panose="02020603050405020304" pitchFamily="18" charset="0"/>
            </a:endParaRPr>
          </a:p>
          <a:p>
            <a:endParaRPr lang="ru-RU"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8581071"/>
      </p:ext>
    </p:extLst>
  </p:cSld>
  <p:clrMapOvr>
    <a:masterClrMapping/>
  </p:clrMapOvr>
  <p:transition spd="slow">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755576" y="699542"/>
            <a:ext cx="8136904" cy="3888432"/>
          </a:xfrm>
        </p:spPr>
        <p:txBody>
          <a:bodyPr/>
          <a:lstStyle/>
          <a:p>
            <a:pPr algn="ctr">
              <a:defRPr/>
            </a:pPr>
            <a:r>
              <a:rPr lang="ru-RU" sz="1800" b="1" smtClean="0">
                <a:solidFill>
                  <a:srgbClr val="FF0000"/>
                </a:solidFill>
                <a:latin typeface="Times New Roman" panose="02020603050405020304" pitchFamily="18" charset="0"/>
                <a:cs typeface="Times New Roman" panose="02020603050405020304" pitchFamily="18" charset="0"/>
              </a:rPr>
              <a:t>Білімгерлердің\ түлектердің атрибуттары</a:t>
            </a:r>
          </a:p>
          <a:p>
            <a:endParaRPr lang="kk-KZ" sz="1800" smtClean="0">
              <a:latin typeface="Times New Roman" panose="02020603050405020304" pitchFamily="18" charset="0"/>
              <a:cs typeface="Times New Roman" panose="02020603050405020304" pitchFamily="18" charset="0"/>
            </a:endParaRPr>
          </a:p>
          <a:p>
            <a:pPr>
              <a:defRPr/>
            </a:pPr>
            <a:r>
              <a:rPr lang="ru-RU" sz="1800">
                <a:solidFill>
                  <a:schemeClr val="tx1"/>
                </a:solidFill>
                <a:latin typeface="Times New Roman" panose="02020603050405020304" pitchFamily="18" charset="0"/>
                <a:cs typeface="Times New Roman" panose="02020603050405020304" pitchFamily="18" charset="0"/>
              </a:rPr>
              <a:t>Бүгінгі таңда бірнеше қазақстандық жоғары оқу орны өз </a:t>
            </a:r>
            <a:r>
              <a:rPr lang="ru-RU" sz="1800" smtClean="0">
                <a:solidFill>
                  <a:schemeClr val="tx1"/>
                </a:solidFill>
                <a:latin typeface="Times New Roman" panose="02020603050405020304" pitchFamily="18" charset="0"/>
                <a:cs typeface="Times New Roman" panose="02020603050405020304" pitchFamily="18" charset="0"/>
              </a:rPr>
              <a:t>студенттерінен </a:t>
            </a:r>
            <a:r>
              <a:rPr lang="ru-RU" sz="1800">
                <a:solidFill>
                  <a:schemeClr val="tx1"/>
                </a:solidFill>
                <a:latin typeface="Times New Roman" panose="02020603050405020304" pitchFamily="18" charset="0"/>
                <a:cs typeface="Times New Roman" panose="02020603050405020304" pitchFamily="18" charset="0"/>
              </a:rPr>
              <a:t>күтетін жалпылама құзыреттердің таңдаулы </a:t>
            </a:r>
            <a:r>
              <a:rPr lang="ru-RU" sz="1800" smtClean="0">
                <a:solidFill>
                  <a:schemeClr val="tx1"/>
                </a:solidFill>
                <a:latin typeface="Times New Roman" panose="02020603050405020304" pitchFamily="18" charset="0"/>
                <a:cs typeface="Times New Roman" panose="02020603050405020304" pitchFamily="18" charset="0"/>
              </a:rPr>
              <a:t>жиынтығын (</a:t>
            </a:r>
            <a:r>
              <a:rPr lang="ru-RU" sz="1800" b="1" smtClean="0">
                <a:solidFill>
                  <a:schemeClr val="tx1"/>
                </a:solidFill>
                <a:latin typeface="Times New Roman" panose="02020603050405020304" pitchFamily="18" charset="0"/>
                <a:cs typeface="Times New Roman" panose="02020603050405020304" pitchFamily="18" charset="0"/>
              </a:rPr>
              <a:t>білімгерлердің/түлектердің атрибуттарын</a:t>
            </a:r>
            <a:r>
              <a:rPr lang="ru-RU" sz="1800" smtClean="0">
                <a:solidFill>
                  <a:schemeClr val="tx1"/>
                </a:solidFill>
                <a:latin typeface="Times New Roman" panose="02020603050405020304" pitchFamily="18" charset="0"/>
                <a:cs typeface="Times New Roman" panose="02020603050405020304" pitchFamily="18" charset="0"/>
              </a:rPr>
              <a:t>) жариялап</a:t>
            </a:r>
            <a:r>
              <a:rPr lang="ru-RU" sz="1800">
                <a:solidFill>
                  <a:schemeClr val="tx1"/>
                </a:solidFill>
                <a:latin typeface="Times New Roman" panose="02020603050405020304" pitchFamily="18" charset="0"/>
                <a:cs typeface="Times New Roman" panose="02020603050405020304" pitchFamily="18" charset="0"/>
              </a:rPr>
              <a:t>, анықтағанын айта кету керек.  </a:t>
            </a:r>
            <a:r>
              <a:rPr lang="ru-RU" sz="1800" smtClean="0">
                <a:solidFill>
                  <a:schemeClr val="tx1"/>
                </a:solidFill>
                <a:latin typeface="Times New Roman" panose="02020603050405020304" pitchFamily="18" charset="0"/>
                <a:cs typeface="Times New Roman" panose="02020603050405020304" pitchFamily="18" charset="0"/>
              </a:rPr>
              <a:t>Мысалы  </a:t>
            </a:r>
            <a:r>
              <a:rPr lang="ru-RU" sz="1800">
                <a:solidFill>
                  <a:schemeClr val="tx1"/>
                </a:solidFill>
                <a:latin typeface="Times New Roman" panose="02020603050405020304" pitchFamily="18" charset="0"/>
                <a:cs typeface="Times New Roman" panose="02020603050405020304" pitchFamily="18" charset="0"/>
              </a:rPr>
              <a:t>Назарбаев Университеті барлық мектептер мен университеттердің білім беру бағдарламалары үшін негізгі дағды ретінде мынадай 10 құзыретті айқындады: </a:t>
            </a:r>
            <a:r>
              <a:rPr lang="ru-RU" sz="1800" b="1">
                <a:solidFill>
                  <a:schemeClr val="tx1"/>
                </a:solidFill>
                <a:latin typeface="Times New Roman" panose="02020603050405020304" pitchFamily="18" charset="0"/>
                <a:cs typeface="Times New Roman" panose="02020603050405020304" pitchFamily="18" charset="0"/>
              </a:rPr>
              <a:t>1) коммуникация; 2) әлеуметтік дағдылар; 3) шығармашылық, инновация және кәсіпкерлік; 4) этика және адалдық; 5) аналитикалық және сыни ойлау; 6) көшбасшылық және топтық жұмыс; 7) икемділік, бейімделгіштік; 8) зерттеу дағдылары; 9) цифрлық дағдылар; 10) өмір бойы оқу.</a:t>
            </a:r>
            <a:endParaRPr lang="ru-RU" sz="1800" b="1" smtClean="0">
              <a:solidFill>
                <a:schemeClr val="tx1"/>
              </a:solidFill>
              <a:latin typeface="Times New Roman" panose="02020603050405020304" pitchFamily="18" charset="0"/>
              <a:cs typeface="Times New Roman" panose="02020603050405020304" pitchFamily="18" charset="0"/>
            </a:endParaRPr>
          </a:p>
          <a:p>
            <a:pPr algn="ctr">
              <a:defRPr/>
            </a:pPr>
            <a:endParaRPr lang="ru-RU" sz="1800" b="1"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5521112"/>
      </p:ext>
    </p:extLst>
  </p:cSld>
  <p:clrMapOvr>
    <a:masterClrMapping/>
  </p:clrMapOvr>
  <p:transition spd="slow">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a:xfrm>
            <a:off x="755576" y="699542"/>
            <a:ext cx="8136904" cy="3888432"/>
          </a:xfrm>
        </p:spPr>
        <p:txBody>
          <a:bodyPr/>
          <a:lstStyle/>
          <a:p>
            <a:pPr algn="ctr">
              <a:defRPr/>
            </a:pPr>
            <a:r>
              <a:rPr lang="ru-RU" sz="1800" b="1" smtClean="0">
                <a:solidFill>
                  <a:srgbClr val="FF0000"/>
                </a:solidFill>
                <a:latin typeface="Times New Roman" panose="02020603050405020304" pitchFamily="18" charset="0"/>
                <a:cs typeface="Times New Roman" panose="02020603050405020304" pitchFamily="18" charset="0"/>
              </a:rPr>
              <a:t>Білімгерлердің\ түлектердің атрибуттары</a:t>
            </a:r>
          </a:p>
          <a:p>
            <a:endParaRPr lang="kk-KZ" sz="1800" smtClean="0">
              <a:latin typeface="Times New Roman" panose="02020603050405020304" pitchFamily="18" charset="0"/>
              <a:cs typeface="Times New Roman" panose="02020603050405020304" pitchFamily="18" charset="0"/>
            </a:endParaRPr>
          </a:p>
          <a:p>
            <a:r>
              <a:rPr lang="kk-KZ" sz="1800" smtClean="0">
                <a:solidFill>
                  <a:schemeClr val="tx1"/>
                </a:solidFill>
                <a:latin typeface="Times New Roman" panose="02020603050405020304" pitchFamily="18" charset="0"/>
                <a:cs typeface="Times New Roman" panose="02020603050405020304" pitchFamily="18" charset="0"/>
              </a:rPr>
              <a:t>Әл </a:t>
            </a:r>
            <a:r>
              <a:rPr lang="kk-KZ" sz="1800">
                <a:solidFill>
                  <a:schemeClr val="tx1"/>
                </a:solidFill>
                <a:latin typeface="Times New Roman" panose="02020603050405020304" pitchFamily="18" charset="0"/>
                <a:cs typeface="Times New Roman" panose="02020603050405020304" pitchFamily="18" charset="0"/>
              </a:rPr>
              <a:t>Фараби атындағы ҚазҰУ</a:t>
            </a:r>
          </a:p>
          <a:p>
            <a:endParaRPr lang="kk-KZ" sz="1800">
              <a:solidFill>
                <a:schemeClr val="tx1"/>
              </a:solidFill>
              <a:latin typeface="Times New Roman" panose="02020603050405020304" pitchFamily="18" charset="0"/>
              <a:cs typeface="Times New Roman" panose="02020603050405020304" pitchFamily="18" charset="0"/>
            </a:endParaRPr>
          </a:p>
          <a:p>
            <a:r>
              <a:rPr lang="kk-KZ" sz="1800">
                <a:solidFill>
                  <a:schemeClr val="tx1"/>
                </a:solidFill>
                <a:latin typeface="Times New Roman" panose="02020603050405020304" pitchFamily="18" charset="0"/>
                <a:cs typeface="Times New Roman" panose="02020603050405020304" pitchFamily="18" charset="0"/>
              </a:rPr>
              <a:t> Пәндік салада жүйелі ойлау қабілеті бар</a:t>
            </a:r>
          </a:p>
          <a:p>
            <a:r>
              <a:rPr lang="kk-KZ" sz="1800">
                <a:solidFill>
                  <a:schemeClr val="tx1"/>
                </a:solidFill>
                <a:latin typeface="Times New Roman" panose="02020603050405020304" pitchFamily="18" charset="0"/>
                <a:cs typeface="Times New Roman" panose="02020603050405020304" pitchFamily="18" charset="0"/>
              </a:rPr>
              <a:t> Заманауи аспаптық орта дағдыларын меңгерген</a:t>
            </a:r>
          </a:p>
          <a:p>
            <a:r>
              <a:rPr lang="kk-KZ" sz="1800">
                <a:solidFill>
                  <a:schemeClr val="tx1"/>
                </a:solidFill>
                <a:latin typeface="Times New Roman" panose="02020603050405020304" pitchFamily="18" charset="0"/>
                <a:cs typeface="Times New Roman" panose="02020603050405020304" pitchFamily="18" charset="0"/>
              </a:rPr>
              <a:t> Оқуға ынталы, бастамашы</a:t>
            </a:r>
          </a:p>
          <a:p>
            <a:r>
              <a:rPr lang="kk-KZ" sz="1800">
                <a:solidFill>
                  <a:schemeClr val="tx1"/>
                </a:solidFill>
                <a:latin typeface="Times New Roman" panose="02020603050405020304" pitchFamily="18" charset="0"/>
                <a:cs typeface="Times New Roman" panose="02020603050405020304" pitchFamily="18" charset="0"/>
              </a:rPr>
              <a:t> Жеке дәлелді позицияны қалыптастыруға қабілетті</a:t>
            </a:r>
          </a:p>
          <a:p>
            <a:r>
              <a:rPr lang="kk-KZ" sz="1800">
                <a:solidFill>
                  <a:schemeClr val="tx1"/>
                </a:solidFill>
                <a:latin typeface="Times New Roman" panose="02020603050405020304" pitchFamily="18" charset="0"/>
                <a:cs typeface="Times New Roman" panose="02020603050405020304" pitchFamily="18" charset="0"/>
              </a:rPr>
              <a:t> Әлеуметтік бейімделген</a:t>
            </a:r>
          </a:p>
          <a:p>
            <a:r>
              <a:rPr lang="kk-KZ" sz="1800">
                <a:solidFill>
                  <a:schemeClr val="tx1"/>
                </a:solidFill>
                <a:latin typeface="Times New Roman" panose="02020603050405020304" pitchFamily="18" charset="0"/>
                <a:cs typeface="Times New Roman" panose="02020603050405020304" pitchFamily="18" charset="0"/>
              </a:rPr>
              <a:t> Мәдениетті, патриотты</a:t>
            </a:r>
          </a:p>
          <a:p>
            <a:r>
              <a:rPr lang="kk-KZ" sz="1800">
                <a:solidFill>
                  <a:schemeClr val="tx1"/>
                </a:solidFill>
                <a:latin typeface="Times New Roman" panose="02020603050405020304" pitchFamily="18" charset="0"/>
                <a:cs typeface="Times New Roman" panose="02020603050405020304" pitchFamily="18" charset="0"/>
              </a:rPr>
              <a:t> Өз қызметін өз бетінше жоспарлауға және жобалауға,</a:t>
            </a:r>
            <a:r>
              <a:rPr lang="kk-KZ" sz="1800">
                <a:latin typeface="Times New Roman" panose="02020603050405020304" pitchFamily="18" charset="0"/>
                <a:cs typeface="Times New Roman" panose="02020603050405020304" pitchFamily="18" charset="0"/>
              </a:rPr>
              <a:t> жаңа идеяларды </a:t>
            </a:r>
            <a:r>
              <a:rPr lang="kk-KZ" sz="1800" smtClean="0">
                <a:solidFill>
                  <a:schemeClr val="tx1"/>
                </a:solidFill>
                <a:latin typeface="Times New Roman" panose="02020603050405020304" pitchFamily="18" charset="0"/>
                <a:cs typeface="Times New Roman" panose="02020603050405020304" pitchFamily="18" charset="0"/>
              </a:rPr>
              <a:t>біріктіруге қабілетті.</a:t>
            </a:r>
            <a:endParaRPr lang="ru-RU" sz="1800">
              <a:solidFill>
                <a:schemeClr val="tx1"/>
              </a:solidFill>
              <a:latin typeface="Times New Roman" panose="02020603050405020304" pitchFamily="18" charset="0"/>
              <a:cs typeface="Times New Roman" panose="02020603050405020304" pitchFamily="18" charset="0"/>
            </a:endParaRPr>
          </a:p>
          <a:p>
            <a:pPr algn="ctr">
              <a:defRPr/>
            </a:pPr>
            <a:endParaRPr lang="ru-RU" sz="1800" b="1" smtClean="0">
              <a:solidFill>
                <a:srgbClr val="FF0000"/>
              </a:solidFill>
              <a:latin typeface="Times New Roman" panose="02020603050405020304" pitchFamily="18" charset="0"/>
              <a:cs typeface="Times New Roman" panose="02020603050405020304" pitchFamily="18" charset="0"/>
            </a:endParaRPr>
          </a:p>
          <a:p>
            <a:pPr algn="ctr">
              <a:defRPr/>
            </a:pPr>
            <a:endParaRPr lang="ru-RU" sz="1800" b="1"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904470"/>
      </p:ext>
    </p:extLst>
  </p:cSld>
  <p:clrMapOvr>
    <a:masterClrMapping/>
  </p:clrMapOvr>
  <p:transition spd="slow">
    <p:split orient="vert"/>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bd1f94be214d84b27480e2fe8ac13daef2def"/>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23">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Классическая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12189</TotalTime>
  <Words>1608</Words>
  <Application>Microsoft Office PowerPoint</Application>
  <PresentationFormat>Экран (16:9)</PresentationFormat>
  <Paragraphs>219</Paragraphs>
  <Slides>22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123</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ректорат</dc:title>
  <dc:creator>ER</dc:creator>
  <cp:lastModifiedBy>Пользователь</cp:lastModifiedBy>
  <cp:revision>1473</cp:revision>
  <cp:lastPrinted>2020-03-16T06:56:20Z</cp:lastPrinted>
  <dcterms:created xsi:type="dcterms:W3CDTF">2013-12-14T05:00:49Z</dcterms:created>
  <dcterms:modified xsi:type="dcterms:W3CDTF">2022-12-01T12:29:23Z</dcterms:modified>
</cp:coreProperties>
</file>