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308" r:id="rId3"/>
    <p:sldId id="312" r:id="rId4"/>
    <p:sldId id="314" r:id="rId5"/>
    <p:sldId id="313" r:id="rId6"/>
    <p:sldId id="309" r:id="rId7"/>
    <p:sldId id="310" r:id="rId8"/>
    <p:sldId id="311" r:id="rId9"/>
    <p:sldId id="297" r:id="rId10"/>
    <p:sldId id="306" r:id="rId11"/>
    <p:sldId id="307" r:id="rId12"/>
    <p:sldId id="301" r:id="rId13"/>
    <p:sldId id="304" r:id="rId14"/>
    <p:sldId id="294"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89" d="100"/>
          <a:sy n="89" d="100"/>
        </p:scale>
        <p:origin x="-1350" y="4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6F7F216-85A9-48F7-B140-B723CB17365E}" type="datetimeFigureOut">
              <a:rPr lang="ru-RU" smtClean="0"/>
              <a:pPr/>
              <a:t>02.06.2023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D08DF9-FA44-4FDC-860A-768BFC6D07CF}"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5B106E36-FD25-4E2D-B0AA-010F637433A0}" type="datetimeFigureOut">
              <a:rPr lang="ru-RU" smtClean="0"/>
              <a:pPr/>
              <a:t>02.06.2023</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02.06.2023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02.06.2023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5B106E36-FD25-4E2D-B0AA-010F637433A0}" type="datetimeFigureOut">
              <a:rPr lang="ru-RU" smtClean="0"/>
              <a:pPr/>
              <a:t>02.06.2023</a:t>
            </a:fld>
            <a:endParaRPr lang="ru-RU"/>
          </a:p>
        </p:txBody>
      </p:sp>
      <p:sp>
        <p:nvSpPr>
          <p:cNvPr id="9" name="Номер слайда 8"/>
          <p:cNvSpPr>
            <a:spLocks noGrp="1"/>
          </p:cNvSpPr>
          <p:nvPr>
            <p:ph type="sldNum" sz="quarter" idx="15"/>
          </p:nvPr>
        </p:nvSpPr>
        <p:spPr/>
        <p:txBody>
          <a:bodyPr rtlCol="0"/>
          <a:lstStyle/>
          <a:p>
            <a:fld id="{725C68B6-61C2-468F-89AB-4B9F7531AA68}"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5B106E36-FD25-4E2D-B0AA-010F637433A0}" type="datetimeFigureOut">
              <a:rPr lang="ru-RU" smtClean="0"/>
              <a:pPr/>
              <a:t>02.06.2023</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02.06.2023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02.06.2023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5B106E36-FD25-4E2D-B0AA-010F637433A0}" type="datetimeFigureOut">
              <a:rPr lang="ru-RU" smtClean="0"/>
              <a:pPr/>
              <a:t>02.06.2023</a:t>
            </a:fld>
            <a:endParaRPr lang="ru-RU"/>
          </a:p>
        </p:txBody>
      </p:sp>
      <p:sp>
        <p:nvSpPr>
          <p:cNvPr id="7" name="Номер слайда 6"/>
          <p:cNvSpPr>
            <a:spLocks noGrp="1"/>
          </p:cNvSpPr>
          <p:nvPr>
            <p:ph type="sldNum" sz="quarter" idx="11"/>
          </p:nvPr>
        </p:nvSpPr>
        <p:spPr/>
        <p:txBody>
          <a:bodyPr rtlCol="0"/>
          <a:lstStyle/>
          <a:p>
            <a:fld id="{725C68B6-61C2-468F-89AB-4B9F7531AA68}"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02.06.2023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5B106E36-FD25-4E2D-B0AA-010F637433A0}" type="datetimeFigureOut">
              <a:rPr lang="ru-RU" smtClean="0"/>
              <a:pPr/>
              <a:t>02.06.2023</a:t>
            </a:fld>
            <a:endParaRPr lang="ru-RU"/>
          </a:p>
        </p:txBody>
      </p:sp>
      <p:sp>
        <p:nvSpPr>
          <p:cNvPr id="22" name="Номер слайда 21"/>
          <p:cNvSpPr>
            <a:spLocks noGrp="1"/>
          </p:cNvSpPr>
          <p:nvPr>
            <p:ph type="sldNum" sz="quarter" idx="15"/>
          </p:nvPr>
        </p:nvSpPr>
        <p:spPr/>
        <p:txBody>
          <a:bodyPr rtlCol="0"/>
          <a:lstStyle/>
          <a:p>
            <a:fld id="{725C68B6-61C2-468F-89AB-4B9F7531AA68}"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5B106E36-FD25-4E2D-B0AA-010F637433A0}" type="datetimeFigureOut">
              <a:rPr lang="ru-RU" smtClean="0"/>
              <a:pPr/>
              <a:t>02.06.2023</a:t>
            </a:fld>
            <a:endParaRPr lang="ru-RU"/>
          </a:p>
        </p:txBody>
      </p:sp>
      <p:sp>
        <p:nvSpPr>
          <p:cNvPr id="18" name="Номер слайда 17"/>
          <p:cNvSpPr>
            <a:spLocks noGrp="1"/>
          </p:cNvSpPr>
          <p:nvPr>
            <p:ph type="sldNum" sz="quarter" idx="11"/>
          </p:nvPr>
        </p:nvSpPr>
        <p:spPr/>
        <p:txBody>
          <a:bodyPr rtlCol="0"/>
          <a:lstStyle/>
          <a:p>
            <a:fld id="{725C68B6-61C2-468F-89AB-4B9F7531AA68}"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B106E36-FD25-4E2D-B0AA-010F637433A0}" type="datetimeFigureOut">
              <a:rPr lang="ru-RU" smtClean="0"/>
              <a:pPr/>
              <a:t>02.06.2023</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357290" y="3124200"/>
            <a:ext cx="7786710" cy="1376370"/>
          </a:xfrm>
        </p:spPr>
        <p:txBody>
          <a:bodyPr>
            <a:noAutofit/>
          </a:bodyPr>
          <a:lstStyle/>
          <a:p>
            <a:pPr algn="ctr"/>
            <a:r>
              <a:rPr lang="ru-RU" sz="2400"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ТІЛДЕР ЖӘНЕ ӘДЕБИЕТ БОЙЫНША МҰҒАЛІМДЕРДІ ДАЯРЛАУ БАҒЫТЫ БОЙЫНША</a:t>
            </a:r>
            <a:r>
              <a:rPr lang="kk-KZ" sz="2400"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 </a:t>
            </a:r>
            <a:br>
              <a:rPr lang="kk-KZ" sz="2400"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br>
            <a:r>
              <a:rPr lang="kk-KZ" sz="2400"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БІЛІМ БЕРУ БАҒДАРЛАМАЛАРЫНЫҢ ӨЗІНДІК БАҒАЛАУ ЕСЕБІ </a:t>
            </a:r>
            <a:br>
              <a:rPr lang="kk-KZ" sz="2400"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br>
            <a:endParaRPr lang="ru-RU" sz="2400" dirty="0">
              <a:solidFill>
                <a:schemeClr val="accent3">
                  <a:lumMod val="75000"/>
                </a:schemeClr>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p:txBody>
          <a:bodyPr>
            <a:normAutofit lnSpcReduction="10000"/>
          </a:bodyPr>
          <a:lstStyle/>
          <a:p>
            <a:pPr algn="ctr"/>
            <a:endParaRPr lang="ru-RU" dirty="0" smtClean="0"/>
          </a:p>
          <a:p>
            <a:pPr algn="ctr"/>
            <a:endParaRPr lang="ru-RU" dirty="0" smtClean="0"/>
          </a:p>
          <a:p>
            <a:pPr algn="ctr"/>
            <a:endParaRPr lang="ru-RU" dirty="0" smtClean="0"/>
          </a:p>
          <a:p>
            <a:pPr algn="ctr"/>
            <a:r>
              <a:rPr lang="ru-RU" dirty="0" smtClean="0">
                <a:latin typeface="Times New Roman" pitchFamily="18" charset="0"/>
                <a:cs typeface="Times New Roman" pitchFamily="18" charset="0"/>
              </a:rPr>
              <a:t>2023,  </a:t>
            </a:r>
            <a:r>
              <a:rPr lang="ru-RU" dirty="0" err="1" smtClean="0">
                <a:latin typeface="Times New Roman" pitchFamily="18" charset="0"/>
                <a:cs typeface="Times New Roman" pitchFamily="18" charset="0"/>
              </a:rPr>
              <a:t>мамыр</a:t>
            </a:r>
            <a:endParaRPr lang="ru-RU" dirty="0" smtClean="0">
              <a:latin typeface="Times New Roman" pitchFamily="18" charset="0"/>
              <a:cs typeface="Times New Roman" pitchFamily="18" charset="0"/>
            </a:endParaRPr>
          </a:p>
          <a:p>
            <a:pPr algn="ctr"/>
            <a:endParaRPr lang="ru-RU" dirty="0" smtClean="0"/>
          </a:p>
          <a:p>
            <a:pPr algn="ctr"/>
            <a:endParaRPr lang="ru-RU" dirty="0" smtClean="0"/>
          </a:p>
          <a:p>
            <a:pPr algn="ct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329642" cy="511156"/>
          </a:xfrm>
        </p:spPr>
        <p:txBody>
          <a:bodyPr>
            <a:normAutofit fontScale="90000"/>
          </a:bodyPr>
          <a:lstStyle/>
          <a:p>
            <a:pPr algn="ctr"/>
            <a:r>
              <a:rPr lang="kk-KZ" sz="28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Білімгерлердің контингентін қалыптастыру нәтижелері</a:t>
            </a:r>
            <a:endParaRPr lang="ru-RU" dirty="0"/>
          </a:p>
        </p:txBody>
      </p:sp>
      <p:graphicFrame>
        <p:nvGraphicFramePr>
          <p:cNvPr id="7" name="Объект 3"/>
          <p:cNvGraphicFramePr>
            <a:graphicFrameLocks noGrp="1"/>
          </p:cNvGraphicFramePr>
          <p:nvPr>
            <p:ph idx="1"/>
            <p:extLst>
              <p:ext uri="{D42A27DB-BD31-4B8C-83A1-F6EECF244321}">
                <p14:modId xmlns="" xmlns:p14="http://schemas.microsoft.com/office/powerpoint/2010/main" val="1442373459"/>
              </p:ext>
            </p:extLst>
          </p:nvPr>
        </p:nvGraphicFramePr>
        <p:xfrm>
          <a:off x="428596" y="1214422"/>
          <a:ext cx="8229600" cy="2143141"/>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83846">
                <a:tc>
                  <a:txBody>
                    <a:bodyPr/>
                    <a:lstStyle/>
                    <a:p>
                      <a:r>
                        <a:rPr lang="kk-KZ" dirty="0" smtClean="0">
                          <a:latin typeface="Times New Roman" pitchFamily="18" charset="0"/>
                          <a:cs typeface="Times New Roman" pitchFamily="18" charset="0"/>
                        </a:rPr>
                        <a:t>Контингент</a:t>
                      </a:r>
                      <a:endParaRPr lang="ru-RU" dirty="0">
                        <a:latin typeface="Times New Roman" pitchFamily="18" charset="0"/>
                        <a:cs typeface="Times New Roman" pitchFamily="18" charset="0"/>
                      </a:endParaRPr>
                    </a:p>
                  </a:txBody>
                  <a:tcPr/>
                </a:tc>
                <a:tc>
                  <a:txBody>
                    <a:bodyPr/>
                    <a:lstStyle/>
                    <a:p>
                      <a:r>
                        <a:rPr lang="kk-KZ" dirty="0" smtClean="0">
                          <a:latin typeface="Times New Roman" pitchFamily="18" charset="0"/>
                          <a:cs typeface="Times New Roman" pitchFamily="18" charset="0"/>
                        </a:rPr>
                        <a:t>1 курс</a:t>
                      </a:r>
                      <a:endParaRPr lang="ru-RU" dirty="0">
                        <a:latin typeface="Times New Roman" pitchFamily="18" charset="0"/>
                        <a:cs typeface="Times New Roman" pitchFamily="18" charset="0"/>
                      </a:endParaRPr>
                    </a:p>
                  </a:txBody>
                  <a:tcPr/>
                </a:tc>
                <a:tc>
                  <a:txBody>
                    <a:bodyPr/>
                    <a:lstStyle/>
                    <a:p>
                      <a:r>
                        <a:rPr lang="kk-KZ" dirty="0" smtClean="0">
                          <a:latin typeface="Times New Roman" pitchFamily="18" charset="0"/>
                          <a:cs typeface="Times New Roman" pitchFamily="18" charset="0"/>
                        </a:rPr>
                        <a:t>2 курс</a:t>
                      </a:r>
                      <a:endParaRPr lang="ru-RU" dirty="0">
                        <a:latin typeface="Times New Roman" pitchFamily="18" charset="0"/>
                        <a:cs typeface="Times New Roman" pitchFamily="18" charset="0"/>
                      </a:endParaRPr>
                    </a:p>
                  </a:txBody>
                  <a:tcPr/>
                </a:tc>
                <a:tc>
                  <a:txBody>
                    <a:bodyPr/>
                    <a:lstStyle/>
                    <a:p>
                      <a:r>
                        <a:rPr lang="kk-KZ" dirty="0" smtClean="0">
                          <a:latin typeface="Times New Roman" pitchFamily="18" charset="0"/>
                          <a:cs typeface="Times New Roman" pitchFamily="18" charset="0"/>
                        </a:rPr>
                        <a:t>3 курс</a:t>
                      </a:r>
                      <a:endParaRPr lang="ru-RU" dirty="0">
                        <a:latin typeface="Times New Roman" pitchFamily="18" charset="0"/>
                        <a:cs typeface="Times New Roman" pitchFamily="18" charset="0"/>
                      </a:endParaRPr>
                    </a:p>
                  </a:txBody>
                  <a:tcPr/>
                </a:tc>
                <a:tc>
                  <a:txBody>
                    <a:bodyPr/>
                    <a:lstStyle/>
                    <a:p>
                      <a:r>
                        <a:rPr lang="kk-KZ" dirty="0" smtClean="0">
                          <a:latin typeface="Times New Roman" pitchFamily="18" charset="0"/>
                          <a:cs typeface="Times New Roman" pitchFamily="18" charset="0"/>
                        </a:rPr>
                        <a:t>4 курс</a:t>
                      </a:r>
                      <a:endParaRPr lang="ru-RU" dirty="0">
                        <a:latin typeface="Times New Roman" pitchFamily="18" charset="0"/>
                        <a:cs typeface="Times New Roman" pitchFamily="18" charset="0"/>
                      </a:endParaRPr>
                    </a:p>
                  </a:txBody>
                  <a:tcPr/>
                </a:tc>
              </a:tr>
              <a:tr h="351859">
                <a:tc>
                  <a:txBody>
                    <a:bodyPr/>
                    <a:lstStyle/>
                    <a:p>
                      <a:r>
                        <a:rPr lang="kk-KZ" sz="1600" b="1" dirty="0" smtClean="0">
                          <a:solidFill>
                            <a:schemeClr val="accent1">
                              <a:lumMod val="50000"/>
                            </a:schemeClr>
                          </a:solidFill>
                          <a:latin typeface="Times New Roman" pitchFamily="18" charset="0"/>
                          <a:cs typeface="Times New Roman" pitchFamily="18" charset="0"/>
                        </a:rPr>
                        <a:t>Грант</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16</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ru-RU" sz="1600" b="1" dirty="0" smtClean="0">
                          <a:solidFill>
                            <a:schemeClr val="accent1">
                              <a:lumMod val="50000"/>
                            </a:schemeClr>
                          </a:solidFill>
                          <a:latin typeface="Times New Roman" pitchFamily="18" charset="0"/>
                          <a:cs typeface="Times New Roman" pitchFamily="18" charset="0"/>
                        </a:rPr>
                        <a:t>1</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ru-RU" sz="1600" b="1" dirty="0" smtClean="0">
                          <a:solidFill>
                            <a:schemeClr val="accent1">
                              <a:lumMod val="50000"/>
                            </a:schemeClr>
                          </a:solidFill>
                          <a:latin typeface="Times New Roman" pitchFamily="18" charset="0"/>
                          <a:cs typeface="Times New Roman" pitchFamily="18" charset="0"/>
                        </a:rPr>
                        <a:t>19</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endParaRPr lang="ru-RU" sz="1600" b="1" dirty="0">
                        <a:solidFill>
                          <a:schemeClr val="accent1">
                            <a:lumMod val="50000"/>
                          </a:schemeClr>
                        </a:solidFill>
                        <a:latin typeface="Times New Roman" pitchFamily="18" charset="0"/>
                        <a:cs typeface="Times New Roman" pitchFamily="18" charset="0"/>
                      </a:endParaRPr>
                    </a:p>
                  </a:txBody>
                  <a:tcPr/>
                </a:tc>
              </a:tr>
              <a:tr h="351859">
                <a:tc>
                  <a:txBody>
                    <a:bodyPr/>
                    <a:lstStyle/>
                    <a:p>
                      <a:r>
                        <a:rPr lang="kk-KZ" sz="1600" b="1" dirty="0" smtClean="0">
                          <a:solidFill>
                            <a:schemeClr val="accent1">
                              <a:lumMod val="50000"/>
                            </a:schemeClr>
                          </a:solidFill>
                          <a:latin typeface="Times New Roman" pitchFamily="18" charset="0"/>
                          <a:cs typeface="Times New Roman" pitchFamily="18" charset="0"/>
                        </a:rPr>
                        <a:t>ТТЕ грант</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1</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1</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1</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2</a:t>
                      </a:r>
                      <a:endParaRPr lang="ru-RU" sz="1600" b="1" dirty="0">
                        <a:solidFill>
                          <a:schemeClr val="accent1">
                            <a:lumMod val="50000"/>
                          </a:schemeClr>
                        </a:solidFill>
                        <a:latin typeface="Times New Roman" pitchFamily="18" charset="0"/>
                        <a:cs typeface="Times New Roman" pitchFamily="18" charset="0"/>
                      </a:endParaRPr>
                    </a:p>
                  </a:txBody>
                  <a:tcPr/>
                </a:tc>
              </a:tr>
              <a:tr h="351859">
                <a:tc>
                  <a:txBody>
                    <a:bodyPr/>
                    <a:lstStyle/>
                    <a:p>
                      <a:r>
                        <a:rPr lang="kk-KZ" sz="1600" b="1" dirty="0" smtClean="0">
                          <a:solidFill>
                            <a:schemeClr val="accent1">
                              <a:lumMod val="50000"/>
                            </a:schemeClr>
                          </a:solidFill>
                          <a:latin typeface="Times New Roman" pitchFamily="18" charset="0"/>
                          <a:cs typeface="Times New Roman" pitchFamily="18" charset="0"/>
                        </a:rPr>
                        <a:t>Түркия гранты</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7</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19</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17</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14</a:t>
                      </a:r>
                      <a:endParaRPr lang="ru-RU" sz="1600" b="1" dirty="0">
                        <a:solidFill>
                          <a:schemeClr val="accent1">
                            <a:lumMod val="50000"/>
                          </a:schemeClr>
                        </a:solidFill>
                        <a:latin typeface="Times New Roman" pitchFamily="18" charset="0"/>
                        <a:cs typeface="Times New Roman" pitchFamily="18" charset="0"/>
                      </a:endParaRPr>
                    </a:p>
                  </a:txBody>
                  <a:tcPr/>
                </a:tc>
              </a:tr>
              <a:tr h="351859">
                <a:tc>
                  <a:txBody>
                    <a:bodyPr/>
                    <a:lstStyle/>
                    <a:p>
                      <a:r>
                        <a:rPr lang="kk-KZ" sz="1600" b="1" dirty="0" smtClean="0">
                          <a:solidFill>
                            <a:schemeClr val="accent1">
                              <a:lumMod val="50000"/>
                            </a:schemeClr>
                          </a:solidFill>
                          <a:latin typeface="Times New Roman" pitchFamily="18" charset="0"/>
                          <a:cs typeface="Times New Roman" pitchFamily="18" charset="0"/>
                        </a:rPr>
                        <a:t>Акылы</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8</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17</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1</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ru-RU" sz="1600" b="1" dirty="0" smtClean="0">
                          <a:solidFill>
                            <a:schemeClr val="accent1">
                              <a:lumMod val="50000"/>
                            </a:schemeClr>
                          </a:solidFill>
                          <a:latin typeface="Times New Roman" pitchFamily="18" charset="0"/>
                          <a:cs typeface="Times New Roman" pitchFamily="18" charset="0"/>
                        </a:rPr>
                        <a:t>1</a:t>
                      </a:r>
                      <a:endParaRPr lang="ru-RU" sz="1600" b="1" dirty="0">
                        <a:solidFill>
                          <a:schemeClr val="accent1">
                            <a:lumMod val="50000"/>
                          </a:schemeClr>
                        </a:solidFill>
                        <a:latin typeface="Times New Roman" pitchFamily="18" charset="0"/>
                        <a:cs typeface="Times New Roman" pitchFamily="18" charset="0"/>
                      </a:endParaRPr>
                    </a:p>
                  </a:txBody>
                  <a:tcPr/>
                </a:tc>
              </a:tr>
              <a:tr h="351859">
                <a:tc>
                  <a:txBody>
                    <a:bodyPr/>
                    <a:lstStyle/>
                    <a:p>
                      <a:r>
                        <a:rPr lang="kk-KZ" sz="1600" b="1" dirty="0" smtClean="0">
                          <a:solidFill>
                            <a:schemeClr val="accent1">
                              <a:lumMod val="50000"/>
                            </a:schemeClr>
                          </a:solidFill>
                          <a:latin typeface="Times New Roman" pitchFamily="18" charset="0"/>
                          <a:cs typeface="Times New Roman" pitchFamily="18" charset="0"/>
                        </a:rPr>
                        <a:t>Жалпы</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32</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38</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38</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17</a:t>
                      </a:r>
                      <a:endParaRPr lang="ru-RU" sz="1600" b="1" dirty="0">
                        <a:solidFill>
                          <a:schemeClr val="accent1">
                            <a:lumMod val="50000"/>
                          </a:schemeClr>
                        </a:solidFill>
                        <a:latin typeface="Times New Roman" pitchFamily="18" charset="0"/>
                        <a:cs typeface="Times New Roman" pitchFamily="18" charset="0"/>
                      </a:endParaRPr>
                    </a:p>
                  </a:txBody>
                  <a:tcPr/>
                </a:tc>
              </a:tr>
            </a:tbl>
          </a:graphicData>
        </a:graphic>
      </p:graphicFrame>
      <p:graphicFrame>
        <p:nvGraphicFramePr>
          <p:cNvPr id="4" name="Объект 3"/>
          <p:cNvGraphicFramePr>
            <a:graphicFrameLocks/>
          </p:cNvGraphicFramePr>
          <p:nvPr>
            <p:extLst>
              <p:ext uri="{D42A27DB-BD31-4B8C-83A1-F6EECF244321}">
                <p14:modId xmlns="" xmlns:p14="http://schemas.microsoft.com/office/powerpoint/2010/main" val="1442373459"/>
              </p:ext>
            </p:extLst>
          </p:nvPr>
        </p:nvGraphicFramePr>
        <p:xfrm>
          <a:off x="428596" y="4071942"/>
          <a:ext cx="8229600" cy="2286015"/>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400965">
                <a:tc>
                  <a:txBody>
                    <a:bodyPr/>
                    <a:lstStyle/>
                    <a:p>
                      <a:r>
                        <a:rPr lang="kk-KZ" dirty="0" smtClean="0">
                          <a:latin typeface="Times New Roman" pitchFamily="18" charset="0"/>
                          <a:cs typeface="Times New Roman" pitchFamily="18" charset="0"/>
                        </a:rPr>
                        <a:t>Контингент</a:t>
                      </a:r>
                      <a:endParaRPr lang="ru-RU" dirty="0">
                        <a:latin typeface="Times New Roman" pitchFamily="18" charset="0"/>
                        <a:cs typeface="Times New Roman" pitchFamily="18" charset="0"/>
                      </a:endParaRPr>
                    </a:p>
                  </a:txBody>
                  <a:tcPr/>
                </a:tc>
                <a:tc>
                  <a:txBody>
                    <a:bodyPr/>
                    <a:lstStyle/>
                    <a:p>
                      <a:r>
                        <a:rPr lang="kk-KZ" dirty="0" smtClean="0">
                          <a:latin typeface="Times New Roman" pitchFamily="18" charset="0"/>
                          <a:cs typeface="Times New Roman" pitchFamily="18" charset="0"/>
                        </a:rPr>
                        <a:t>1 курс</a:t>
                      </a:r>
                      <a:endParaRPr lang="ru-RU" dirty="0">
                        <a:latin typeface="Times New Roman" pitchFamily="18" charset="0"/>
                        <a:cs typeface="Times New Roman" pitchFamily="18" charset="0"/>
                      </a:endParaRPr>
                    </a:p>
                  </a:txBody>
                  <a:tcPr/>
                </a:tc>
                <a:tc>
                  <a:txBody>
                    <a:bodyPr/>
                    <a:lstStyle/>
                    <a:p>
                      <a:r>
                        <a:rPr lang="kk-KZ" dirty="0" smtClean="0">
                          <a:latin typeface="Times New Roman" pitchFamily="18" charset="0"/>
                          <a:cs typeface="Times New Roman" pitchFamily="18" charset="0"/>
                        </a:rPr>
                        <a:t>2 курс</a:t>
                      </a:r>
                      <a:endParaRPr lang="ru-RU" dirty="0">
                        <a:latin typeface="Times New Roman" pitchFamily="18" charset="0"/>
                        <a:cs typeface="Times New Roman" pitchFamily="18" charset="0"/>
                      </a:endParaRPr>
                    </a:p>
                  </a:txBody>
                  <a:tcPr/>
                </a:tc>
                <a:tc>
                  <a:txBody>
                    <a:bodyPr/>
                    <a:lstStyle/>
                    <a:p>
                      <a:r>
                        <a:rPr lang="kk-KZ" dirty="0" smtClean="0">
                          <a:latin typeface="Times New Roman" pitchFamily="18" charset="0"/>
                          <a:cs typeface="Times New Roman" pitchFamily="18" charset="0"/>
                        </a:rPr>
                        <a:t>3 курс</a:t>
                      </a:r>
                      <a:endParaRPr lang="ru-RU" dirty="0">
                        <a:latin typeface="Times New Roman" pitchFamily="18" charset="0"/>
                        <a:cs typeface="Times New Roman" pitchFamily="18" charset="0"/>
                      </a:endParaRPr>
                    </a:p>
                  </a:txBody>
                  <a:tcPr/>
                </a:tc>
                <a:tc>
                  <a:txBody>
                    <a:bodyPr/>
                    <a:lstStyle/>
                    <a:p>
                      <a:r>
                        <a:rPr lang="kk-KZ" dirty="0" smtClean="0">
                          <a:latin typeface="Times New Roman" pitchFamily="18" charset="0"/>
                          <a:cs typeface="Times New Roman" pitchFamily="18" charset="0"/>
                        </a:rPr>
                        <a:t>4 курс</a:t>
                      </a:r>
                      <a:endParaRPr lang="ru-RU" dirty="0">
                        <a:latin typeface="Times New Roman" pitchFamily="18" charset="0"/>
                        <a:cs typeface="Times New Roman" pitchFamily="18" charset="0"/>
                      </a:endParaRPr>
                    </a:p>
                  </a:txBody>
                  <a:tcPr/>
                </a:tc>
              </a:tr>
              <a:tr h="377010">
                <a:tc>
                  <a:txBody>
                    <a:bodyPr/>
                    <a:lstStyle/>
                    <a:p>
                      <a:r>
                        <a:rPr lang="kk-KZ" sz="1600" b="1" dirty="0" smtClean="0">
                          <a:solidFill>
                            <a:schemeClr val="accent1">
                              <a:lumMod val="50000"/>
                            </a:schemeClr>
                          </a:solidFill>
                          <a:latin typeface="Times New Roman" pitchFamily="18" charset="0"/>
                          <a:cs typeface="Times New Roman" pitchFamily="18" charset="0"/>
                        </a:rPr>
                        <a:t>Грант</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41</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ru-RU" sz="1600" b="1" dirty="0" smtClean="0">
                          <a:solidFill>
                            <a:schemeClr val="accent1">
                              <a:lumMod val="50000"/>
                            </a:schemeClr>
                          </a:solidFill>
                          <a:latin typeface="Times New Roman" pitchFamily="18" charset="0"/>
                          <a:cs typeface="Times New Roman" pitchFamily="18" charset="0"/>
                        </a:rPr>
                        <a:t>28</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38</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ru-RU" sz="1600" b="1" dirty="0" smtClean="0">
                          <a:solidFill>
                            <a:schemeClr val="accent1">
                              <a:lumMod val="50000"/>
                            </a:schemeClr>
                          </a:solidFill>
                          <a:latin typeface="Times New Roman" pitchFamily="18" charset="0"/>
                          <a:cs typeface="Times New Roman" pitchFamily="18" charset="0"/>
                        </a:rPr>
                        <a:t>81</a:t>
                      </a:r>
                      <a:endParaRPr lang="ru-RU" sz="1600" b="1" dirty="0">
                        <a:solidFill>
                          <a:schemeClr val="accent1">
                            <a:lumMod val="50000"/>
                          </a:schemeClr>
                        </a:solidFill>
                        <a:latin typeface="Times New Roman" pitchFamily="18" charset="0"/>
                        <a:cs typeface="Times New Roman" pitchFamily="18" charset="0"/>
                      </a:endParaRPr>
                    </a:p>
                  </a:txBody>
                  <a:tcPr/>
                </a:tc>
              </a:tr>
              <a:tr h="377010">
                <a:tc>
                  <a:txBody>
                    <a:bodyPr/>
                    <a:lstStyle/>
                    <a:p>
                      <a:r>
                        <a:rPr lang="kk-KZ" sz="1600" b="1" dirty="0" smtClean="0">
                          <a:solidFill>
                            <a:schemeClr val="accent1">
                              <a:lumMod val="50000"/>
                            </a:schemeClr>
                          </a:solidFill>
                          <a:latin typeface="Times New Roman" pitchFamily="18" charset="0"/>
                          <a:cs typeface="Times New Roman" pitchFamily="18" charset="0"/>
                        </a:rPr>
                        <a:t>ТТЕ грант</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3</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2</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6</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8</a:t>
                      </a:r>
                      <a:endParaRPr lang="ru-RU" sz="1600" b="1" dirty="0">
                        <a:solidFill>
                          <a:schemeClr val="accent1">
                            <a:lumMod val="50000"/>
                          </a:schemeClr>
                        </a:solidFill>
                        <a:latin typeface="Times New Roman" pitchFamily="18" charset="0"/>
                        <a:cs typeface="Times New Roman" pitchFamily="18" charset="0"/>
                      </a:endParaRPr>
                    </a:p>
                  </a:txBody>
                  <a:tcPr/>
                </a:tc>
              </a:tr>
              <a:tr h="377010">
                <a:tc>
                  <a:txBody>
                    <a:bodyPr/>
                    <a:lstStyle/>
                    <a:p>
                      <a:r>
                        <a:rPr lang="kk-KZ" sz="1600" b="1" dirty="0" smtClean="0">
                          <a:solidFill>
                            <a:schemeClr val="accent1">
                              <a:lumMod val="50000"/>
                            </a:schemeClr>
                          </a:solidFill>
                          <a:latin typeface="Times New Roman" pitchFamily="18" charset="0"/>
                          <a:cs typeface="Times New Roman" pitchFamily="18" charset="0"/>
                        </a:rPr>
                        <a:t>Түркия гранты</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12</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27</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34</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39</a:t>
                      </a:r>
                      <a:endParaRPr lang="ru-RU" sz="1600" b="1" dirty="0">
                        <a:solidFill>
                          <a:schemeClr val="accent1">
                            <a:lumMod val="50000"/>
                          </a:schemeClr>
                        </a:solidFill>
                        <a:latin typeface="Times New Roman" pitchFamily="18" charset="0"/>
                        <a:cs typeface="Times New Roman" pitchFamily="18" charset="0"/>
                      </a:endParaRPr>
                    </a:p>
                  </a:txBody>
                  <a:tcPr/>
                </a:tc>
              </a:tr>
              <a:tr h="377010">
                <a:tc>
                  <a:txBody>
                    <a:bodyPr/>
                    <a:lstStyle/>
                    <a:p>
                      <a:r>
                        <a:rPr lang="kk-KZ" sz="1600" b="1" dirty="0" smtClean="0">
                          <a:solidFill>
                            <a:schemeClr val="accent1">
                              <a:lumMod val="50000"/>
                            </a:schemeClr>
                          </a:solidFill>
                          <a:latin typeface="Times New Roman" pitchFamily="18" charset="0"/>
                          <a:cs typeface="Times New Roman" pitchFamily="18" charset="0"/>
                        </a:rPr>
                        <a:t>Акылы</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94</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76</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9</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9</a:t>
                      </a:r>
                      <a:endParaRPr lang="ru-RU" sz="1600" b="1" dirty="0">
                        <a:solidFill>
                          <a:schemeClr val="accent1">
                            <a:lumMod val="50000"/>
                          </a:schemeClr>
                        </a:solidFill>
                        <a:latin typeface="Times New Roman" pitchFamily="18" charset="0"/>
                        <a:cs typeface="Times New Roman" pitchFamily="18" charset="0"/>
                      </a:endParaRPr>
                    </a:p>
                  </a:txBody>
                  <a:tcPr/>
                </a:tc>
              </a:tr>
              <a:tr h="377010">
                <a:tc>
                  <a:txBody>
                    <a:bodyPr/>
                    <a:lstStyle/>
                    <a:p>
                      <a:r>
                        <a:rPr lang="kk-KZ" sz="1600" b="1" dirty="0" smtClean="0">
                          <a:solidFill>
                            <a:schemeClr val="accent1">
                              <a:lumMod val="50000"/>
                            </a:schemeClr>
                          </a:solidFill>
                          <a:latin typeface="Times New Roman" pitchFamily="18" charset="0"/>
                          <a:cs typeface="Times New Roman" pitchFamily="18" charset="0"/>
                        </a:rPr>
                        <a:t>Жалпы</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150</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133</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87</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137</a:t>
                      </a:r>
                      <a:endParaRPr lang="ru-RU" sz="1600" b="1" dirty="0">
                        <a:solidFill>
                          <a:schemeClr val="accent1">
                            <a:lumMod val="50000"/>
                          </a:schemeClr>
                        </a:solidFill>
                        <a:latin typeface="Times New Roman" pitchFamily="18" charset="0"/>
                        <a:cs typeface="Times New Roman" pitchFamily="18" charset="0"/>
                      </a:endParaRPr>
                    </a:p>
                  </a:txBody>
                  <a:tcPr/>
                </a:tc>
              </a:tr>
            </a:tbl>
          </a:graphicData>
        </a:graphic>
      </p:graphicFrame>
      <p:sp>
        <p:nvSpPr>
          <p:cNvPr id="5" name="TextBox 4"/>
          <p:cNvSpPr txBox="1"/>
          <p:nvPr/>
        </p:nvSpPr>
        <p:spPr>
          <a:xfrm>
            <a:off x="2428860" y="785794"/>
            <a:ext cx="5572164" cy="369332"/>
          </a:xfrm>
          <a:prstGeom prst="rect">
            <a:avLst/>
          </a:prstGeom>
          <a:noFill/>
        </p:spPr>
        <p:txBody>
          <a:bodyPr wrap="square" rtlCol="0">
            <a:spAutoFit/>
          </a:bodyPr>
          <a:lstStyle/>
          <a:p>
            <a:r>
              <a:rPr lang="kk-KZ" b="1" dirty="0" smtClean="0">
                <a:solidFill>
                  <a:schemeClr val="accent1">
                    <a:lumMod val="75000"/>
                  </a:schemeClr>
                </a:solidFill>
                <a:latin typeface="Times New Roman" pitchFamily="18" charset="0"/>
                <a:cs typeface="Times New Roman" pitchFamily="18" charset="0"/>
              </a:rPr>
              <a:t>6В01716 – Қазақ тілі мен әдебиеті (125 білімгер)</a:t>
            </a:r>
            <a:endParaRPr lang="ru-RU" b="1" dirty="0">
              <a:solidFill>
                <a:schemeClr val="accent1">
                  <a:lumMod val="75000"/>
                </a:schemeClr>
              </a:solidFill>
              <a:latin typeface="Times New Roman" pitchFamily="18" charset="0"/>
              <a:cs typeface="Times New Roman" pitchFamily="18" charset="0"/>
            </a:endParaRPr>
          </a:p>
        </p:txBody>
      </p:sp>
      <p:sp>
        <p:nvSpPr>
          <p:cNvPr id="6" name="TextBox 5"/>
          <p:cNvSpPr txBox="1"/>
          <p:nvPr/>
        </p:nvSpPr>
        <p:spPr>
          <a:xfrm>
            <a:off x="714348" y="3429000"/>
            <a:ext cx="7786742" cy="646331"/>
          </a:xfrm>
          <a:prstGeom prst="rect">
            <a:avLst/>
          </a:prstGeom>
          <a:noFill/>
        </p:spPr>
        <p:txBody>
          <a:bodyPr wrap="square" rtlCol="0">
            <a:spAutoFit/>
          </a:bodyPr>
          <a:lstStyle/>
          <a:p>
            <a:pPr algn="ctr"/>
            <a:r>
              <a:rPr lang="kk-KZ" b="1" dirty="0" smtClean="0">
                <a:solidFill>
                  <a:schemeClr val="accent1">
                    <a:lumMod val="75000"/>
                  </a:schemeClr>
                </a:solidFill>
                <a:latin typeface="Times New Roman" pitchFamily="18" charset="0"/>
                <a:cs typeface="Times New Roman" pitchFamily="18" charset="0"/>
              </a:rPr>
              <a:t>6В01719 – Шетел тілі: екі шетел тілі (ағылшын және түрік тілдері)       (507 білімгер)</a:t>
            </a:r>
            <a:endParaRPr lang="ru-RU" b="1" dirty="0">
              <a:solidFill>
                <a:schemeClr val="accent1">
                  <a:lumMod val="75000"/>
                </a:schemeClr>
              </a:solidFill>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329642" cy="511156"/>
          </a:xfrm>
        </p:spPr>
        <p:txBody>
          <a:bodyPr>
            <a:normAutofit fontScale="90000"/>
          </a:bodyPr>
          <a:lstStyle/>
          <a:p>
            <a:pPr algn="ctr"/>
            <a:r>
              <a:rPr lang="kk-KZ" sz="28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Білімгерлердің контингентін қалыптастыру нәтижелері</a:t>
            </a:r>
            <a:endParaRPr lang="ru-RU" dirty="0"/>
          </a:p>
        </p:txBody>
      </p:sp>
      <p:graphicFrame>
        <p:nvGraphicFramePr>
          <p:cNvPr id="7" name="Объект 3"/>
          <p:cNvGraphicFramePr>
            <a:graphicFrameLocks noGrp="1"/>
          </p:cNvGraphicFramePr>
          <p:nvPr>
            <p:ph idx="1"/>
            <p:extLst>
              <p:ext uri="{D42A27DB-BD31-4B8C-83A1-F6EECF244321}">
                <p14:modId xmlns="" xmlns:p14="http://schemas.microsoft.com/office/powerpoint/2010/main" val="1442373459"/>
              </p:ext>
            </p:extLst>
          </p:nvPr>
        </p:nvGraphicFramePr>
        <p:xfrm>
          <a:off x="428596" y="1928802"/>
          <a:ext cx="8229600" cy="2143141"/>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83846">
                <a:tc>
                  <a:txBody>
                    <a:bodyPr/>
                    <a:lstStyle/>
                    <a:p>
                      <a:r>
                        <a:rPr lang="kk-KZ" dirty="0" smtClean="0">
                          <a:latin typeface="Times New Roman" pitchFamily="18" charset="0"/>
                          <a:cs typeface="Times New Roman" pitchFamily="18" charset="0"/>
                        </a:rPr>
                        <a:t>Контингент</a:t>
                      </a:r>
                      <a:endParaRPr lang="ru-RU" dirty="0">
                        <a:latin typeface="Times New Roman" pitchFamily="18" charset="0"/>
                        <a:cs typeface="Times New Roman" pitchFamily="18" charset="0"/>
                      </a:endParaRPr>
                    </a:p>
                  </a:txBody>
                  <a:tcPr/>
                </a:tc>
                <a:tc>
                  <a:txBody>
                    <a:bodyPr/>
                    <a:lstStyle/>
                    <a:p>
                      <a:r>
                        <a:rPr lang="kk-KZ" dirty="0" smtClean="0">
                          <a:latin typeface="Times New Roman" pitchFamily="18" charset="0"/>
                          <a:cs typeface="Times New Roman" pitchFamily="18" charset="0"/>
                        </a:rPr>
                        <a:t>1 курс</a:t>
                      </a:r>
                      <a:endParaRPr lang="ru-RU" dirty="0">
                        <a:latin typeface="Times New Roman" pitchFamily="18" charset="0"/>
                        <a:cs typeface="Times New Roman" pitchFamily="18" charset="0"/>
                      </a:endParaRPr>
                    </a:p>
                  </a:txBody>
                  <a:tcPr/>
                </a:tc>
                <a:tc>
                  <a:txBody>
                    <a:bodyPr/>
                    <a:lstStyle/>
                    <a:p>
                      <a:r>
                        <a:rPr lang="kk-KZ" dirty="0" smtClean="0">
                          <a:latin typeface="Times New Roman" pitchFamily="18" charset="0"/>
                          <a:cs typeface="Times New Roman" pitchFamily="18" charset="0"/>
                        </a:rPr>
                        <a:t>2 курс</a:t>
                      </a:r>
                      <a:endParaRPr lang="ru-RU" dirty="0">
                        <a:latin typeface="Times New Roman" pitchFamily="18" charset="0"/>
                        <a:cs typeface="Times New Roman" pitchFamily="18" charset="0"/>
                      </a:endParaRPr>
                    </a:p>
                  </a:txBody>
                  <a:tcPr/>
                </a:tc>
                <a:tc>
                  <a:txBody>
                    <a:bodyPr/>
                    <a:lstStyle/>
                    <a:p>
                      <a:r>
                        <a:rPr lang="kk-KZ" dirty="0" smtClean="0">
                          <a:latin typeface="Times New Roman" pitchFamily="18" charset="0"/>
                          <a:cs typeface="Times New Roman" pitchFamily="18" charset="0"/>
                        </a:rPr>
                        <a:t>3 курс</a:t>
                      </a:r>
                      <a:endParaRPr lang="ru-RU" dirty="0">
                        <a:latin typeface="Times New Roman" pitchFamily="18" charset="0"/>
                        <a:cs typeface="Times New Roman" pitchFamily="18" charset="0"/>
                      </a:endParaRPr>
                    </a:p>
                  </a:txBody>
                  <a:tcPr/>
                </a:tc>
                <a:tc>
                  <a:txBody>
                    <a:bodyPr/>
                    <a:lstStyle/>
                    <a:p>
                      <a:r>
                        <a:rPr lang="kk-KZ" dirty="0" smtClean="0">
                          <a:latin typeface="Times New Roman" pitchFamily="18" charset="0"/>
                          <a:cs typeface="Times New Roman" pitchFamily="18" charset="0"/>
                        </a:rPr>
                        <a:t>4 курс</a:t>
                      </a:r>
                      <a:endParaRPr lang="ru-RU" dirty="0">
                        <a:latin typeface="Times New Roman" pitchFamily="18" charset="0"/>
                        <a:cs typeface="Times New Roman" pitchFamily="18" charset="0"/>
                      </a:endParaRPr>
                    </a:p>
                  </a:txBody>
                  <a:tcPr/>
                </a:tc>
              </a:tr>
              <a:tr h="351859">
                <a:tc>
                  <a:txBody>
                    <a:bodyPr/>
                    <a:lstStyle/>
                    <a:p>
                      <a:r>
                        <a:rPr lang="kk-KZ" sz="1600" b="1" dirty="0" smtClean="0">
                          <a:solidFill>
                            <a:schemeClr val="accent1">
                              <a:lumMod val="50000"/>
                            </a:schemeClr>
                          </a:solidFill>
                          <a:latin typeface="Times New Roman" pitchFamily="18" charset="0"/>
                          <a:cs typeface="Times New Roman" pitchFamily="18" charset="0"/>
                        </a:rPr>
                        <a:t>Грант</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7</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8</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ru-RU" sz="1600" b="1" dirty="0" smtClean="0">
                          <a:solidFill>
                            <a:schemeClr val="accent1">
                              <a:lumMod val="50000"/>
                            </a:schemeClr>
                          </a:solidFill>
                          <a:latin typeface="Times New Roman" pitchFamily="18" charset="0"/>
                          <a:cs typeface="Times New Roman" pitchFamily="18" charset="0"/>
                        </a:rPr>
                        <a:t>12</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34</a:t>
                      </a:r>
                      <a:endParaRPr lang="ru-RU" sz="1600" b="1" dirty="0">
                        <a:solidFill>
                          <a:schemeClr val="accent1">
                            <a:lumMod val="50000"/>
                          </a:schemeClr>
                        </a:solidFill>
                        <a:latin typeface="Times New Roman" pitchFamily="18" charset="0"/>
                        <a:cs typeface="Times New Roman" pitchFamily="18" charset="0"/>
                      </a:endParaRPr>
                    </a:p>
                  </a:txBody>
                  <a:tcPr/>
                </a:tc>
              </a:tr>
              <a:tr h="351859">
                <a:tc>
                  <a:txBody>
                    <a:bodyPr/>
                    <a:lstStyle/>
                    <a:p>
                      <a:r>
                        <a:rPr lang="kk-KZ" sz="1600" b="1" dirty="0" smtClean="0">
                          <a:solidFill>
                            <a:schemeClr val="accent1">
                              <a:lumMod val="50000"/>
                            </a:schemeClr>
                          </a:solidFill>
                          <a:latin typeface="Times New Roman" pitchFamily="18" charset="0"/>
                          <a:cs typeface="Times New Roman" pitchFamily="18" charset="0"/>
                        </a:rPr>
                        <a:t>ТТЕ грант</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2</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1</a:t>
                      </a:r>
                      <a:endParaRPr lang="ru-RU" sz="1600" b="1" dirty="0">
                        <a:solidFill>
                          <a:schemeClr val="accent1">
                            <a:lumMod val="50000"/>
                          </a:schemeClr>
                        </a:solidFill>
                        <a:latin typeface="Times New Roman" pitchFamily="18" charset="0"/>
                        <a:cs typeface="Times New Roman" pitchFamily="18" charset="0"/>
                      </a:endParaRPr>
                    </a:p>
                  </a:txBody>
                  <a:tcPr/>
                </a:tc>
              </a:tr>
              <a:tr h="351859">
                <a:tc>
                  <a:txBody>
                    <a:bodyPr/>
                    <a:lstStyle/>
                    <a:p>
                      <a:r>
                        <a:rPr lang="kk-KZ" sz="1600" b="1" dirty="0" smtClean="0">
                          <a:solidFill>
                            <a:schemeClr val="accent1">
                              <a:lumMod val="50000"/>
                            </a:schemeClr>
                          </a:solidFill>
                          <a:latin typeface="Times New Roman" pitchFamily="18" charset="0"/>
                          <a:cs typeface="Times New Roman" pitchFamily="18" charset="0"/>
                        </a:rPr>
                        <a:t>Түркия гранты</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1</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1</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3</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9</a:t>
                      </a:r>
                      <a:endParaRPr lang="ru-RU" sz="1600" b="1" dirty="0">
                        <a:solidFill>
                          <a:schemeClr val="accent1">
                            <a:lumMod val="50000"/>
                          </a:schemeClr>
                        </a:solidFill>
                        <a:latin typeface="Times New Roman" pitchFamily="18" charset="0"/>
                        <a:cs typeface="Times New Roman" pitchFamily="18" charset="0"/>
                      </a:endParaRPr>
                    </a:p>
                  </a:txBody>
                  <a:tcPr/>
                </a:tc>
              </a:tr>
              <a:tr h="351859">
                <a:tc>
                  <a:txBody>
                    <a:bodyPr/>
                    <a:lstStyle/>
                    <a:p>
                      <a:r>
                        <a:rPr lang="kk-KZ" sz="1600" b="1" dirty="0" smtClean="0">
                          <a:solidFill>
                            <a:schemeClr val="accent1">
                              <a:lumMod val="50000"/>
                            </a:schemeClr>
                          </a:solidFill>
                          <a:latin typeface="Times New Roman" pitchFamily="18" charset="0"/>
                          <a:cs typeface="Times New Roman" pitchFamily="18" charset="0"/>
                        </a:rPr>
                        <a:t>Акылы</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31</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22</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7</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ru-RU" sz="1600" b="1" dirty="0" smtClean="0">
                          <a:solidFill>
                            <a:schemeClr val="accent1">
                              <a:lumMod val="50000"/>
                            </a:schemeClr>
                          </a:solidFill>
                          <a:latin typeface="Times New Roman" pitchFamily="18" charset="0"/>
                          <a:cs typeface="Times New Roman" pitchFamily="18" charset="0"/>
                        </a:rPr>
                        <a:t>2</a:t>
                      </a:r>
                      <a:endParaRPr lang="ru-RU" sz="1600" b="1" dirty="0">
                        <a:solidFill>
                          <a:schemeClr val="accent1">
                            <a:lumMod val="50000"/>
                          </a:schemeClr>
                        </a:solidFill>
                        <a:latin typeface="Times New Roman" pitchFamily="18" charset="0"/>
                        <a:cs typeface="Times New Roman" pitchFamily="18" charset="0"/>
                      </a:endParaRPr>
                    </a:p>
                  </a:txBody>
                  <a:tcPr/>
                </a:tc>
              </a:tr>
              <a:tr h="351859">
                <a:tc>
                  <a:txBody>
                    <a:bodyPr/>
                    <a:lstStyle/>
                    <a:p>
                      <a:r>
                        <a:rPr lang="kk-KZ" sz="1600" b="1" dirty="0" smtClean="0">
                          <a:solidFill>
                            <a:schemeClr val="accent1">
                              <a:lumMod val="50000"/>
                            </a:schemeClr>
                          </a:solidFill>
                          <a:latin typeface="Times New Roman" pitchFamily="18" charset="0"/>
                          <a:cs typeface="Times New Roman" pitchFamily="18" charset="0"/>
                        </a:rPr>
                        <a:t>Жалпы</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41</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31</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22</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46</a:t>
                      </a:r>
                      <a:endParaRPr lang="ru-RU" sz="1600" b="1" dirty="0">
                        <a:solidFill>
                          <a:schemeClr val="accent1">
                            <a:lumMod val="50000"/>
                          </a:schemeClr>
                        </a:solidFill>
                        <a:latin typeface="Times New Roman" pitchFamily="18" charset="0"/>
                        <a:cs typeface="Times New Roman" pitchFamily="18" charset="0"/>
                      </a:endParaRPr>
                    </a:p>
                  </a:txBody>
                  <a:tcPr/>
                </a:tc>
              </a:tr>
            </a:tbl>
          </a:graphicData>
        </a:graphic>
      </p:graphicFrame>
      <p:sp>
        <p:nvSpPr>
          <p:cNvPr id="5" name="TextBox 4"/>
          <p:cNvSpPr txBox="1"/>
          <p:nvPr/>
        </p:nvSpPr>
        <p:spPr>
          <a:xfrm>
            <a:off x="1142976" y="1142984"/>
            <a:ext cx="7358114" cy="646331"/>
          </a:xfrm>
          <a:prstGeom prst="rect">
            <a:avLst/>
          </a:prstGeom>
          <a:noFill/>
        </p:spPr>
        <p:txBody>
          <a:bodyPr wrap="square" rtlCol="0">
            <a:spAutoFit/>
          </a:bodyPr>
          <a:lstStyle/>
          <a:p>
            <a:pPr algn="ctr"/>
            <a:r>
              <a:rPr lang="kk-KZ" b="1" dirty="0" smtClean="0">
                <a:solidFill>
                  <a:schemeClr val="accent1">
                    <a:lumMod val="75000"/>
                  </a:schemeClr>
                </a:solidFill>
                <a:latin typeface="Times New Roman" pitchFamily="18" charset="0"/>
                <a:cs typeface="Times New Roman" pitchFamily="18" charset="0"/>
              </a:rPr>
              <a:t>6В01718 – Шетел тілі: екі шетел тілі (ағылшын және қытай тілдері)       (140 білімгер)</a:t>
            </a:r>
            <a:endParaRPr lang="ru-RU" b="1" dirty="0">
              <a:solidFill>
                <a:schemeClr val="accent1">
                  <a:lumMod val="75000"/>
                </a:schemeClr>
              </a:solidFill>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58204" cy="1143000"/>
          </a:xfrm>
        </p:spPr>
        <p:txBody>
          <a:bodyPr/>
          <a:lstStyle/>
          <a:p>
            <a:pPr algn="ctr"/>
            <a:r>
              <a:rPr lang="kk-KZ" sz="32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Түлектердің жұмысқа орналасу нәтижелері</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2972345159"/>
              </p:ext>
            </p:extLst>
          </p:nvPr>
        </p:nvGraphicFramePr>
        <p:xfrm>
          <a:off x="485804" y="1600200"/>
          <a:ext cx="8229600" cy="4189665"/>
        </p:xfrm>
        <a:graphic>
          <a:graphicData uri="http://schemas.openxmlformats.org/drawingml/2006/table">
            <a:tbl>
              <a:tblPr firstRow="1" bandRow="1">
                <a:tableStyleId>{5C22544A-7EE6-4342-B048-85BDC9FD1C3A}</a:tableStyleId>
              </a:tblPr>
              <a:tblGrid>
                <a:gridCol w="4114800"/>
                <a:gridCol w="1357322"/>
                <a:gridCol w="1428760"/>
                <a:gridCol w="1328718"/>
              </a:tblGrid>
              <a:tr h="748630">
                <a:tc>
                  <a:txBody>
                    <a:bodyPr/>
                    <a:lstStyle/>
                    <a:p>
                      <a:pPr algn="ctr"/>
                      <a:r>
                        <a:rPr lang="kk-KZ" dirty="0" smtClean="0">
                          <a:latin typeface="Times New Roman" pitchFamily="18" charset="0"/>
                          <a:cs typeface="Times New Roman" pitchFamily="18" charset="0"/>
                        </a:rPr>
                        <a:t>ББ атауы</a:t>
                      </a:r>
                      <a:endParaRPr lang="ru-RU"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2020</a:t>
                      </a:r>
                      <a:endParaRPr lang="ru-RU"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2021</a:t>
                      </a:r>
                      <a:endParaRPr lang="ru-RU"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2022</a:t>
                      </a:r>
                      <a:endParaRPr lang="ru-RU" dirty="0">
                        <a:latin typeface="Times New Roman" pitchFamily="18" charset="0"/>
                        <a:cs typeface="Times New Roman" pitchFamily="18" charset="0"/>
                      </a:endParaRPr>
                    </a:p>
                  </a:txBody>
                  <a:tcPr/>
                </a:tc>
              </a:tr>
              <a:tr h="408102">
                <a:tc>
                  <a:txBody>
                    <a:bodyPr/>
                    <a:lstStyle/>
                    <a:p>
                      <a:pPr algn="l"/>
                      <a:r>
                        <a:rPr lang="kk-KZ" b="1" dirty="0" smtClean="0">
                          <a:solidFill>
                            <a:schemeClr val="accent1">
                              <a:lumMod val="75000"/>
                            </a:schemeClr>
                          </a:solidFill>
                          <a:latin typeface="Times New Roman" pitchFamily="18" charset="0"/>
                          <a:cs typeface="Times New Roman" pitchFamily="18" charset="0"/>
                        </a:rPr>
                        <a:t>6В01717 – Орыс тілі мен әдебиеті </a:t>
                      </a:r>
                      <a:endParaRPr lang="ru-RU" b="1" dirty="0">
                        <a:latin typeface="Times New Roman" pitchFamily="18" charset="0"/>
                        <a:cs typeface="Times New Roman" pitchFamily="18" charset="0"/>
                      </a:endParaRPr>
                    </a:p>
                  </a:txBody>
                  <a:tcPr/>
                </a:tc>
                <a:tc>
                  <a:txBody>
                    <a:bodyPr/>
                    <a:lstStyle/>
                    <a:p>
                      <a:pPr algn="ctr"/>
                      <a:r>
                        <a:rPr lang="ru-RU" b="1" dirty="0" smtClean="0">
                          <a:solidFill>
                            <a:schemeClr val="accent1">
                              <a:lumMod val="75000"/>
                            </a:schemeClr>
                          </a:solidFill>
                          <a:latin typeface="Times New Roman" pitchFamily="18" charset="0"/>
                          <a:cs typeface="Times New Roman" pitchFamily="18" charset="0"/>
                        </a:rPr>
                        <a:t>100</a:t>
                      </a:r>
                      <a:r>
                        <a:rPr lang="en-US" b="1" dirty="0" smtClean="0">
                          <a:solidFill>
                            <a:schemeClr val="accent1">
                              <a:lumMod val="75000"/>
                            </a:schemeClr>
                          </a:solidFill>
                          <a:latin typeface="Times New Roman" pitchFamily="18" charset="0"/>
                          <a:cs typeface="Times New Roman" pitchFamily="18" charset="0"/>
                        </a:rPr>
                        <a:t>%</a:t>
                      </a:r>
                      <a:endParaRPr lang="ru-RU" b="1" dirty="0">
                        <a:solidFill>
                          <a:schemeClr val="accent1">
                            <a:lumMod val="75000"/>
                          </a:schemeClr>
                        </a:solidFill>
                        <a:latin typeface="Times New Roman" pitchFamily="18" charset="0"/>
                        <a:cs typeface="Times New Roman" pitchFamily="18" charset="0"/>
                      </a:endParaRPr>
                    </a:p>
                  </a:txBody>
                  <a:tcPr/>
                </a:tc>
                <a:tc>
                  <a:txBody>
                    <a:bodyPr/>
                    <a:lstStyle/>
                    <a:p>
                      <a:pPr algn="ctr"/>
                      <a:r>
                        <a:rPr lang="ru-RU" b="1" dirty="0" smtClean="0">
                          <a:solidFill>
                            <a:schemeClr val="accent1">
                              <a:lumMod val="75000"/>
                            </a:schemeClr>
                          </a:solidFill>
                          <a:latin typeface="Times New Roman" pitchFamily="18" charset="0"/>
                          <a:cs typeface="Times New Roman" pitchFamily="18" charset="0"/>
                        </a:rPr>
                        <a:t>100</a:t>
                      </a:r>
                      <a:r>
                        <a:rPr lang="en-US" b="1" dirty="0" smtClean="0">
                          <a:solidFill>
                            <a:schemeClr val="accent1">
                              <a:lumMod val="75000"/>
                            </a:schemeClr>
                          </a:solidFill>
                          <a:latin typeface="Times New Roman" pitchFamily="18" charset="0"/>
                          <a:cs typeface="Times New Roman" pitchFamily="18" charset="0"/>
                        </a:rPr>
                        <a:t>%</a:t>
                      </a:r>
                      <a:endParaRPr lang="ru-RU" b="1" dirty="0">
                        <a:solidFill>
                          <a:schemeClr val="accent1">
                            <a:lumMod val="75000"/>
                          </a:schemeClr>
                        </a:solidFill>
                        <a:latin typeface="Times New Roman" pitchFamily="18" charset="0"/>
                        <a:cs typeface="Times New Roman" pitchFamily="18" charset="0"/>
                      </a:endParaRPr>
                    </a:p>
                  </a:txBody>
                  <a:tcPr/>
                </a:tc>
                <a:tc>
                  <a:txBody>
                    <a:bodyPr/>
                    <a:lstStyle/>
                    <a:p>
                      <a:pPr algn="ctr"/>
                      <a:r>
                        <a:rPr lang="ru-RU" b="1" dirty="0" smtClean="0">
                          <a:solidFill>
                            <a:schemeClr val="accent1">
                              <a:lumMod val="75000"/>
                            </a:schemeClr>
                          </a:solidFill>
                          <a:latin typeface="Times New Roman" pitchFamily="18" charset="0"/>
                          <a:cs typeface="Times New Roman" pitchFamily="18" charset="0"/>
                        </a:rPr>
                        <a:t>87</a:t>
                      </a:r>
                      <a:r>
                        <a:rPr lang="en-US" b="1" dirty="0" smtClean="0">
                          <a:solidFill>
                            <a:schemeClr val="accent1">
                              <a:lumMod val="75000"/>
                            </a:schemeClr>
                          </a:solidFill>
                          <a:latin typeface="Times New Roman" pitchFamily="18" charset="0"/>
                          <a:cs typeface="Times New Roman" pitchFamily="18" charset="0"/>
                        </a:rPr>
                        <a:t>%</a:t>
                      </a:r>
                      <a:endParaRPr lang="ru-RU" b="1" dirty="0">
                        <a:solidFill>
                          <a:schemeClr val="accent1">
                            <a:lumMod val="75000"/>
                          </a:schemeClr>
                        </a:solidFill>
                        <a:latin typeface="Times New Roman" pitchFamily="18" charset="0"/>
                        <a:cs typeface="Times New Roman" pitchFamily="18" charset="0"/>
                      </a:endParaRPr>
                    </a:p>
                  </a:txBody>
                  <a:tcPr/>
                </a:tc>
              </a:tr>
              <a:tr h="451481">
                <a:tc>
                  <a:txBody>
                    <a:bodyPr/>
                    <a:lstStyle/>
                    <a:p>
                      <a:pPr algn="l"/>
                      <a:r>
                        <a:rPr lang="kk-KZ" b="1" dirty="0" smtClean="0">
                          <a:solidFill>
                            <a:schemeClr val="accent1">
                              <a:lumMod val="75000"/>
                            </a:schemeClr>
                          </a:solidFill>
                          <a:latin typeface="Times New Roman" pitchFamily="18" charset="0"/>
                          <a:cs typeface="Times New Roman" pitchFamily="18" charset="0"/>
                        </a:rPr>
                        <a:t>6В01764 – Орыс тілінде оқытпайтын мектептердегі орыс тілі мен әдебиеті</a:t>
                      </a:r>
                      <a:endParaRPr lang="ru-RU" sz="1800" b="1" dirty="0">
                        <a:latin typeface="Times New Roman" pitchFamily="18" charset="0"/>
                        <a:cs typeface="Times New Roman" pitchFamily="18" charset="0"/>
                      </a:endParaRPr>
                    </a:p>
                  </a:txBody>
                  <a:tcPr/>
                </a:tc>
                <a:tc>
                  <a:txBody>
                    <a:bodyPr/>
                    <a:lstStyle/>
                    <a:p>
                      <a:pPr algn="ctr"/>
                      <a:r>
                        <a:rPr lang="kk-KZ" b="1" dirty="0" smtClean="0">
                          <a:solidFill>
                            <a:schemeClr val="accent1">
                              <a:lumMod val="75000"/>
                            </a:schemeClr>
                          </a:solidFill>
                          <a:latin typeface="Times New Roman" pitchFamily="18" charset="0"/>
                          <a:cs typeface="Times New Roman" pitchFamily="18" charset="0"/>
                        </a:rPr>
                        <a:t>Түлек жоқ</a:t>
                      </a:r>
                      <a:endParaRPr lang="ru-RU" b="1" dirty="0">
                        <a:solidFill>
                          <a:schemeClr val="accent1">
                            <a:lumMod val="75000"/>
                          </a:schemeClr>
                        </a:solidFill>
                        <a:latin typeface="Times New Roman" pitchFamily="18" charset="0"/>
                        <a:cs typeface="Times New Roman" pitchFamily="18" charset="0"/>
                      </a:endParaRPr>
                    </a:p>
                  </a:txBody>
                  <a:tcPr/>
                </a:tc>
                <a:tc>
                  <a:txBody>
                    <a:bodyPr/>
                    <a:lstStyle/>
                    <a:p>
                      <a:pPr algn="ctr"/>
                      <a:r>
                        <a:rPr lang="kk-KZ" b="1" dirty="0" smtClean="0">
                          <a:solidFill>
                            <a:schemeClr val="accent1">
                              <a:lumMod val="75000"/>
                            </a:schemeClr>
                          </a:solidFill>
                          <a:latin typeface="Times New Roman" pitchFamily="18" charset="0"/>
                          <a:cs typeface="Times New Roman" pitchFamily="18" charset="0"/>
                        </a:rPr>
                        <a:t>Түлек жоқ</a:t>
                      </a:r>
                      <a:endParaRPr lang="ru-RU" b="1" dirty="0">
                        <a:solidFill>
                          <a:schemeClr val="accent1">
                            <a:lumMod val="75000"/>
                          </a:schemeClr>
                        </a:solidFill>
                        <a:latin typeface="Times New Roman" pitchFamily="18" charset="0"/>
                        <a:cs typeface="Times New Roman" pitchFamily="18" charset="0"/>
                      </a:endParaRPr>
                    </a:p>
                  </a:txBody>
                  <a:tcPr/>
                </a:tc>
                <a:tc>
                  <a:txBody>
                    <a:bodyPr/>
                    <a:lstStyle/>
                    <a:p>
                      <a:pPr algn="ctr"/>
                      <a:r>
                        <a:rPr lang="kk-KZ" b="1" dirty="0" smtClean="0">
                          <a:solidFill>
                            <a:schemeClr val="accent1">
                              <a:lumMod val="75000"/>
                            </a:schemeClr>
                          </a:solidFill>
                          <a:latin typeface="Times New Roman" pitchFamily="18" charset="0"/>
                          <a:cs typeface="Times New Roman" pitchFamily="18" charset="0"/>
                        </a:rPr>
                        <a:t>Түлек жоқ</a:t>
                      </a:r>
                      <a:endParaRPr lang="ru-RU" b="1" dirty="0">
                        <a:solidFill>
                          <a:schemeClr val="accent1">
                            <a:lumMod val="75000"/>
                          </a:schemeClr>
                        </a:solidFill>
                        <a:latin typeface="Times New Roman" pitchFamily="18" charset="0"/>
                        <a:cs typeface="Times New Roman" pitchFamily="18" charset="0"/>
                      </a:endParaRPr>
                    </a:p>
                  </a:txBody>
                  <a:tcPr/>
                </a:tc>
              </a:tr>
              <a:tr h="46061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b="1" dirty="0" smtClean="0">
                          <a:solidFill>
                            <a:schemeClr val="accent1">
                              <a:lumMod val="75000"/>
                            </a:schemeClr>
                          </a:solidFill>
                          <a:latin typeface="Times New Roman" pitchFamily="18" charset="0"/>
                          <a:cs typeface="Times New Roman" pitchFamily="18" charset="0"/>
                        </a:rPr>
                        <a:t>6В01716 – Қазақ тілі мен әдебиеті</a:t>
                      </a:r>
                      <a:endParaRPr lang="ru-RU" sz="1800" b="1" dirty="0">
                        <a:latin typeface="Times New Roman" pitchFamily="18" charset="0"/>
                        <a:cs typeface="Times New Roman" pitchFamily="18" charset="0"/>
                      </a:endParaRPr>
                    </a:p>
                  </a:txBody>
                  <a:tcPr/>
                </a:tc>
                <a:tc>
                  <a:txBody>
                    <a:bodyPr/>
                    <a:lstStyle/>
                    <a:p>
                      <a:pPr algn="ctr"/>
                      <a:r>
                        <a:rPr lang="kk-KZ" b="1" dirty="0" smtClean="0">
                          <a:solidFill>
                            <a:schemeClr val="accent1">
                              <a:lumMod val="75000"/>
                            </a:schemeClr>
                          </a:solidFill>
                          <a:latin typeface="Times New Roman" pitchFamily="18" charset="0"/>
                          <a:cs typeface="Times New Roman" pitchFamily="18" charset="0"/>
                        </a:rPr>
                        <a:t>100</a:t>
                      </a:r>
                      <a:endParaRPr lang="ru-RU" b="1" dirty="0">
                        <a:solidFill>
                          <a:schemeClr val="accent1">
                            <a:lumMod val="75000"/>
                          </a:schemeClr>
                        </a:solidFill>
                        <a:latin typeface="Times New Roman" pitchFamily="18" charset="0"/>
                        <a:cs typeface="Times New Roman" pitchFamily="18" charset="0"/>
                      </a:endParaRPr>
                    </a:p>
                  </a:txBody>
                  <a:tcPr/>
                </a:tc>
                <a:tc>
                  <a:txBody>
                    <a:bodyPr/>
                    <a:lstStyle/>
                    <a:p>
                      <a:pPr algn="ctr"/>
                      <a:r>
                        <a:rPr lang="kk-KZ" b="1" dirty="0" smtClean="0">
                          <a:solidFill>
                            <a:schemeClr val="accent1">
                              <a:lumMod val="75000"/>
                            </a:schemeClr>
                          </a:solidFill>
                          <a:latin typeface="Times New Roman" pitchFamily="18" charset="0"/>
                          <a:cs typeface="Times New Roman" pitchFamily="18" charset="0"/>
                        </a:rPr>
                        <a:t>89</a:t>
                      </a:r>
                      <a:endParaRPr lang="ru-RU" b="1" dirty="0">
                        <a:solidFill>
                          <a:schemeClr val="accent1">
                            <a:lumMod val="75000"/>
                          </a:schemeClr>
                        </a:solidFill>
                        <a:latin typeface="Times New Roman" pitchFamily="18" charset="0"/>
                        <a:cs typeface="Times New Roman" pitchFamily="18" charset="0"/>
                      </a:endParaRPr>
                    </a:p>
                  </a:txBody>
                  <a:tcPr/>
                </a:tc>
                <a:tc>
                  <a:txBody>
                    <a:bodyPr/>
                    <a:lstStyle/>
                    <a:p>
                      <a:pPr algn="ctr"/>
                      <a:r>
                        <a:rPr lang="kk-KZ" b="1" dirty="0" smtClean="0">
                          <a:solidFill>
                            <a:schemeClr val="accent1">
                              <a:lumMod val="75000"/>
                            </a:schemeClr>
                          </a:solidFill>
                          <a:latin typeface="Times New Roman" pitchFamily="18" charset="0"/>
                          <a:cs typeface="Times New Roman" pitchFamily="18" charset="0"/>
                        </a:rPr>
                        <a:t>66,7</a:t>
                      </a:r>
                      <a:endParaRPr lang="ru-RU" b="1" dirty="0">
                        <a:solidFill>
                          <a:schemeClr val="accent1">
                            <a:lumMod val="75000"/>
                          </a:schemeClr>
                        </a:solidFill>
                        <a:latin typeface="Times New Roman" pitchFamily="18" charset="0"/>
                        <a:cs typeface="Times New Roman" pitchFamily="18" charset="0"/>
                      </a:endParaRPr>
                    </a:p>
                  </a:txBody>
                  <a:tcPr/>
                </a:tc>
              </a:tr>
              <a:tr h="460616">
                <a:tc>
                  <a:txBody>
                    <a:bodyPr/>
                    <a:lstStyle/>
                    <a:p>
                      <a:pPr algn="l"/>
                      <a:r>
                        <a:rPr lang="kk-KZ" b="1" dirty="0" smtClean="0">
                          <a:solidFill>
                            <a:schemeClr val="accent1">
                              <a:lumMod val="75000"/>
                            </a:schemeClr>
                          </a:solidFill>
                          <a:latin typeface="Times New Roman" pitchFamily="18" charset="0"/>
                          <a:cs typeface="Times New Roman" pitchFamily="18" charset="0"/>
                        </a:rPr>
                        <a:t>6В01719 – Шетел тілі: екі шетел тілі (ағылшын және түрік тілдері)</a:t>
                      </a:r>
                      <a:endParaRPr lang="ru-RU" sz="1800" b="1" dirty="0">
                        <a:latin typeface="Times New Roman" pitchFamily="18" charset="0"/>
                        <a:cs typeface="Times New Roman" pitchFamily="18" charset="0"/>
                      </a:endParaRPr>
                    </a:p>
                  </a:txBody>
                  <a:tcPr/>
                </a:tc>
                <a:tc>
                  <a:txBody>
                    <a:bodyPr/>
                    <a:lstStyle/>
                    <a:p>
                      <a:pPr algn="ctr"/>
                      <a:r>
                        <a:rPr lang="kk-KZ" b="1" dirty="0" smtClean="0">
                          <a:solidFill>
                            <a:schemeClr val="accent1">
                              <a:lumMod val="75000"/>
                            </a:schemeClr>
                          </a:solidFill>
                          <a:latin typeface="Times New Roman" pitchFamily="18" charset="0"/>
                          <a:cs typeface="Times New Roman" pitchFamily="18" charset="0"/>
                        </a:rPr>
                        <a:t>92</a:t>
                      </a:r>
                      <a:endParaRPr lang="ru-RU" b="1" dirty="0">
                        <a:solidFill>
                          <a:schemeClr val="accent1">
                            <a:lumMod val="75000"/>
                          </a:schemeClr>
                        </a:solidFill>
                        <a:latin typeface="Times New Roman" pitchFamily="18" charset="0"/>
                        <a:cs typeface="Times New Roman" pitchFamily="18" charset="0"/>
                      </a:endParaRPr>
                    </a:p>
                  </a:txBody>
                  <a:tcPr/>
                </a:tc>
                <a:tc>
                  <a:txBody>
                    <a:bodyPr/>
                    <a:lstStyle/>
                    <a:p>
                      <a:pPr algn="ctr"/>
                      <a:r>
                        <a:rPr lang="kk-KZ" b="1" dirty="0" smtClean="0">
                          <a:solidFill>
                            <a:schemeClr val="accent1">
                              <a:lumMod val="75000"/>
                            </a:schemeClr>
                          </a:solidFill>
                          <a:latin typeface="Times New Roman" pitchFamily="18" charset="0"/>
                          <a:cs typeface="Times New Roman" pitchFamily="18" charset="0"/>
                        </a:rPr>
                        <a:t>100</a:t>
                      </a:r>
                      <a:endParaRPr lang="ru-RU" b="1" dirty="0">
                        <a:solidFill>
                          <a:schemeClr val="accent1">
                            <a:lumMod val="75000"/>
                          </a:schemeClr>
                        </a:solidFill>
                        <a:latin typeface="Times New Roman" pitchFamily="18" charset="0"/>
                        <a:cs typeface="Times New Roman" pitchFamily="18" charset="0"/>
                      </a:endParaRPr>
                    </a:p>
                  </a:txBody>
                  <a:tcPr/>
                </a:tc>
                <a:tc>
                  <a:txBody>
                    <a:bodyPr/>
                    <a:lstStyle/>
                    <a:p>
                      <a:pPr algn="ctr"/>
                      <a:r>
                        <a:rPr lang="kk-KZ" b="1" dirty="0" smtClean="0">
                          <a:solidFill>
                            <a:schemeClr val="accent1">
                              <a:lumMod val="75000"/>
                            </a:schemeClr>
                          </a:solidFill>
                          <a:latin typeface="Times New Roman" pitchFamily="18" charset="0"/>
                          <a:cs typeface="Times New Roman" pitchFamily="18" charset="0"/>
                        </a:rPr>
                        <a:t>75</a:t>
                      </a:r>
                      <a:endParaRPr lang="ru-RU" b="1" dirty="0">
                        <a:solidFill>
                          <a:schemeClr val="accent1">
                            <a:lumMod val="75000"/>
                          </a:schemeClr>
                        </a:solidFill>
                        <a:latin typeface="Times New Roman" pitchFamily="18" charset="0"/>
                        <a:cs typeface="Times New Roman" pitchFamily="18" charset="0"/>
                      </a:endParaRPr>
                    </a:p>
                  </a:txBody>
                  <a:tcPr/>
                </a:tc>
              </a:tr>
              <a:tr h="1292157">
                <a:tc>
                  <a:txBody>
                    <a:bodyPr/>
                    <a:lstStyle/>
                    <a:p>
                      <a:pPr algn="l"/>
                      <a:r>
                        <a:rPr lang="kk-KZ" b="1" dirty="0" smtClean="0">
                          <a:solidFill>
                            <a:schemeClr val="accent1">
                              <a:lumMod val="75000"/>
                            </a:schemeClr>
                          </a:solidFill>
                          <a:latin typeface="Times New Roman" pitchFamily="18" charset="0"/>
                          <a:cs typeface="Times New Roman" pitchFamily="18" charset="0"/>
                        </a:rPr>
                        <a:t>6В01718 – Шетел тілі: екі шетел тілі (ағылшын және қытай тілдері)</a:t>
                      </a:r>
                      <a:endParaRPr lang="ru-RU" sz="1800" b="1" dirty="0">
                        <a:latin typeface="Times New Roman" pitchFamily="18" charset="0"/>
                        <a:cs typeface="Times New Roman" pitchFamily="18" charset="0"/>
                      </a:endParaRPr>
                    </a:p>
                  </a:txBody>
                  <a:tcPr/>
                </a:tc>
                <a:tc>
                  <a:txBody>
                    <a:bodyPr/>
                    <a:lstStyle/>
                    <a:p>
                      <a:pPr algn="ctr"/>
                      <a:r>
                        <a:rPr lang="kk-KZ" b="1" dirty="0" smtClean="0">
                          <a:solidFill>
                            <a:schemeClr val="accent1">
                              <a:lumMod val="75000"/>
                            </a:schemeClr>
                          </a:solidFill>
                          <a:latin typeface="Times New Roman" pitchFamily="18" charset="0"/>
                          <a:cs typeface="Times New Roman" pitchFamily="18" charset="0"/>
                        </a:rPr>
                        <a:t>73</a:t>
                      </a:r>
                      <a:endParaRPr lang="ru-RU" b="1" dirty="0">
                        <a:solidFill>
                          <a:schemeClr val="accent1">
                            <a:lumMod val="75000"/>
                          </a:schemeClr>
                        </a:solidFill>
                        <a:latin typeface="Times New Roman" pitchFamily="18" charset="0"/>
                        <a:cs typeface="Times New Roman" pitchFamily="18" charset="0"/>
                      </a:endParaRPr>
                    </a:p>
                  </a:txBody>
                  <a:tcPr/>
                </a:tc>
                <a:tc>
                  <a:txBody>
                    <a:bodyPr/>
                    <a:lstStyle/>
                    <a:p>
                      <a:pPr algn="ctr"/>
                      <a:r>
                        <a:rPr lang="kk-KZ" b="1" dirty="0" smtClean="0">
                          <a:solidFill>
                            <a:schemeClr val="accent1">
                              <a:lumMod val="75000"/>
                            </a:schemeClr>
                          </a:solidFill>
                          <a:latin typeface="Times New Roman" pitchFamily="18" charset="0"/>
                          <a:cs typeface="Times New Roman" pitchFamily="18" charset="0"/>
                        </a:rPr>
                        <a:t>100</a:t>
                      </a:r>
                      <a:endParaRPr lang="ru-RU" b="1" dirty="0">
                        <a:solidFill>
                          <a:schemeClr val="accent1">
                            <a:lumMod val="75000"/>
                          </a:schemeClr>
                        </a:solidFill>
                        <a:latin typeface="Times New Roman" pitchFamily="18" charset="0"/>
                        <a:cs typeface="Times New Roman" pitchFamily="18" charset="0"/>
                      </a:endParaRPr>
                    </a:p>
                  </a:txBody>
                  <a:tcPr/>
                </a:tc>
                <a:tc>
                  <a:txBody>
                    <a:bodyPr/>
                    <a:lstStyle/>
                    <a:p>
                      <a:pPr algn="ctr"/>
                      <a:r>
                        <a:rPr lang="kk-KZ" b="1" dirty="0" smtClean="0">
                          <a:solidFill>
                            <a:schemeClr val="accent1">
                              <a:lumMod val="75000"/>
                            </a:schemeClr>
                          </a:solidFill>
                          <a:latin typeface="Times New Roman" pitchFamily="18" charset="0"/>
                          <a:cs typeface="Times New Roman" pitchFamily="18" charset="0"/>
                        </a:rPr>
                        <a:t>75</a:t>
                      </a:r>
                      <a:endParaRPr lang="ru-RU" b="1" dirty="0">
                        <a:solidFill>
                          <a:schemeClr val="accent1">
                            <a:lumMod val="75000"/>
                          </a:schemeClr>
                        </a:solidFill>
                        <a:latin typeface="Times New Roman" pitchFamily="18" charset="0"/>
                        <a:cs typeface="Times New Roman" pitchFamily="18" charset="0"/>
                      </a:endParaRPr>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58204" cy="796908"/>
          </a:xfrm>
        </p:spPr>
        <p:txBody>
          <a:bodyPr/>
          <a:lstStyle/>
          <a:p>
            <a:pPr algn="ctr"/>
            <a:r>
              <a:rPr lang="en-US" sz="32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SWOT </a:t>
            </a:r>
            <a:r>
              <a:rPr lang="kk-KZ" sz="32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талдау</a:t>
            </a:r>
            <a:endParaRPr lang="ru-RU" dirty="0"/>
          </a:p>
        </p:txBody>
      </p:sp>
      <p:graphicFrame>
        <p:nvGraphicFramePr>
          <p:cNvPr id="4" name="Объект 5"/>
          <p:cNvGraphicFramePr>
            <a:graphicFrameLocks noGrp="1"/>
          </p:cNvGraphicFramePr>
          <p:nvPr>
            <p:ph idx="1"/>
            <p:extLst>
              <p:ext uri="{D42A27DB-BD31-4B8C-83A1-F6EECF244321}">
                <p14:modId xmlns:p14="http://schemas.microsoft.com/office/powerpoint/2010/main" xmlns="" val="3844944532"/>
              </p:ext>
            </p:extLst>
          </p:nvPr>
        </p:nvGraphicFramePr>
        <p:xfrm>
          <a:off x="500034" y="1142984"/>
          <a:ext cx="8229600" cy="3383280"/>
        </p:xfrm>
        <a:graphic>
          <a:graphicData uri="http://schemas.openxmlformats.org/drawingml/2006/table">
            <a:tbl>
              <a:tblPr firstRow="1" bandRow="1">
                <a:tableStyleId>{5C22544A-7EE6-4342-B048-85BDC9FD1C3A}</a:tableStyleId>
              </a:tblPr>
              <a:tblGrid>
                <a:gridCol w="2057400"/>
                <a:gridCol w="2414590"/>
                <a:gridCol w="1857388"/>
                <a:gridCol w="1900222"/>
              </a:tblGrid>
              <a:tr h="370840">
                <a:tc>
                  <a:txBody>
                    <a:bodyPr/>
                    <a:lstStyle/>
                    <a:p>
                      <a:r>
                        <a:rPr lang="ru-RU" sz="1400" b="1" dirty="0" smtClean="0">
                          <a:latin typeface="Times New Roman" pitchFamily="18" charset="0"/>
                          <a:cs typeface="Times New Roman" pitchFamily="18" charset="0"/>
                        </a:rPr>
                        <a:t>S (</a:t>
                      </a:r>
                      <a:r>
                        <a:rPr lang="ru-RU" sz="1400" b="1" dirty="0" err="1" smtClean="0">
                          <a:latin typeface="Times New Roman" pitchFamily="18" charset="0"/>
                          <a:cs typeface="Times New Roman" pitchFamily="18" charset="0"/>
                        </a:rPr>
                        <a:t>strenght</a:t>
                      </a:r>
                      <a:r>
                        <a:rPr lang="ru-RU" sz="1400" b="1" dirty="0" smtClean="0">
                          <a:latin typeface="Times New Roman" pitchFamily="18" charset="0"/>
                          <a:cs typeface="Times New Roman" pitchFamily="18" charset="0"/>
                        </a:rPr>
                        <a:t>) – </a:t>
                      </a:r>
                      <a:r>
                        <a:rPr lang="kk-KZ" sz="1400" b="1" dirty="0" smtClean="0">
                          <a:latin typeface="Times New Roman" pitchFamily="18" charset="0"/>
                          <a:cs typeface="Times New Roman" pitchFamily="18" charset="0"/>
                        </a:rPr>
                        <a:t>Күшті жақтары</a:t>
                      </a:r>
                      <a:endParaRPr lang="ru-RU" sz="1400" dirty="0">
                        <a:latin typeface="Times New Roman" pitchFamily="18" charset="0"/>
                        <a:cs typeface="Times New Roman" pitchFamily="18" charset="0"/>
                      </a:endParaRPr>
                    </a:p>
                  </a:txBody>
                  <a:tcPr/>
                </a:tc>
                <a:tc>
                  <a:txBody>
                    <a:bodyPr/>
                    <a:lstStyle/>
                    <a:p>
                      <a:r>
                        <a:rPr lang="ru-RU" sz="1400" b="1" dirty="0" smtClean="0">
                          <a:latin typeface="Times New Roman" pitchFamily="18" charset="0"/>
                          <a:cs typeface="Times New Roman" pitchFamily="18" charset="0"/>
                        </a:rPr>
                        <a:t>W (</a:t>
                      </a:r>
                      <a:r>
                        <a:rPr lang="ru-RU" sz="1400" b="1" dirty="0" err="1" smtClean="0">
                          <a:latin typeface="Times New Roman" pitchFamily="18" charset="0"/>
                          <a:cs typeface="Times New Roman" pitchFamily="18" charset="0"/>
                        </a:rPr>
                        <a:t>weakness</a:t>
                      </a:r>
                      <a:r>
                        <a:rPr lang="ru-RU" sz="1400" b="1" dirty="0" smtClean="0">
                          <a:latin typeface="Times New Roman" pitchFamily="18" charset="0"/>
                          <a:cs typeface="Times New Roman" pitchFamily="18" charset="0"/>
                        </a:rPr>
                        <a:t>)–</a:t>
                      </a:r>
                      <a:r>
                        <a:rPr lang="kk-KZ" sz="1400" b="1" dirty="0" smtClean="0">
                          <a:latin typeface="Times New Roman" pitchFamily="18" charset="0"/>
                          <a:cs typeface="Times New Roman" pitchFamily="18" charset="0"/>
                        </a:rPr>
                        <a:t>Әлсіз жақтары</a:t>
                      </a:r>
                      <a:endParaRPr lang="ru-RU" sz="1400" dirty="0">
                        <a:latin typeface="Times New Roman" pitchFamily="18" charset="0"/>
                        <a:cs typeface="Times New Roman" pitchFamily="18" charset="0"/>
                      </a:endParaRPr>
                    </a:p>
                  </a:txBody>
                  <a:tcPr/>
                </a:tc>
                <a:tc>
                  <a:txBody>
                    <a:bodyPr/>
                    <a:lstStyle/>
                    <a:p>
                      <a:r>
                        <a:rPr lang="ru-RU" sz="1400" b="1" dirty="0" smtClean="0">
                          <a:latin typeface="Times New Roman" pitchFamily="18" charset="0"/>
                          <a:cs typeface="Times New Roman" pitchFamily="18" charset="0"/>
                        </a:rPr>
                        <a:t>O (</a:t>
                      </a:r>
                      <a:r>
                        <a:rPr lang="ru-RU" sz="1400" b="1" dirty="0" err="1" smtClean="0">
                          <a:latin typeface="Times New Roman" pitchFamily="18" charset="0"/>
                          <a:cs typeface="Times New Roman" pitchFamily="18" charset="0"/>
                        </a:rPr>
                        <a:t>opportunit</a:t>
                      </a:r>
                      <a:r>
                        <a:rPr lang="en-US" sz="1400" b="1" dirty="0" smtClean="0">
                          <a:latin typeface="Times New Roman" pitchFamily="18" charset="0"/>
                          <a:cs typeface="Times New Roman" pitchFamily="18" charset="0"/>
                        </a:rPr>
                        <a:t>y</a:t>
                      </a:r>
                      <a:r>
                        <a:rPr lang="ru-RU" sz="1400" b="1" dirty="0" smtClean="0">
                          <a:latin typeface="Times New Roman" pitchFamily="18" charset="0"/>
                          <a:cs typeface="Times New Roman" pitchFamily="18" charset="0"/>
                        </a:rPr>
                        <a:t>)</a:t>
                      </a:r>
                      <a:endParaRPr lang="ru-RU" sz="1400" dirty="0">
                        <a:latin typeface="Times New Roman" pitchFamily="18" charset="0"/>
                        <a:cs typeface="Times New Roman" pitchFamily="18" charset="0"/>
                      </a:endParaRPr>
                    </a:p>
                  </a:txBody>
                  <a:tcPr/>
                </a:tc>
                <a:tc>
                  <a:txBody>
                    <a:bodyPr/>
                    <a:lstStyle/>
                    <a:p>
                      <a:r>
                        <a:rPr lang="ru-RU" sz="1400" b="1" dirty="0" smtClean="0">
                          <a:latin typeface="Times New Roman" pitchFamily="18" charset="0"/>
                          <a:cs typeface="Times New Roman" pitchFamily="18" charset="0"/>
                        </a:rPr>
                        <a:t>T(</a:t>
                      </a:r>
                      <a:r>
                        <a:rPr lang="ru-RU" sz="1400" b="1" dirty="0" err="1" smtClean="0">
                          <a:latin typeface="Times New Roman" pitchFamily="18" charset="0"/>
                          <a:cs typeface="Times New Roman" pitchFamily="18" charset="0"/>
                        </a:rPr>
                        <a:t>threat</a:t>
                      </a:r>
                      <a:r>
                        <a:rPr lang="ru-RU" sz="1400" b="1" dirty="0" smtClean="0">
                          <a:latin typeface="Times New Roman" pitchFamily="18" charset="0"/>
                          <a:cs typeface="Times New Roman" pitchFamily="18" charset="0"/>
                        </a:rPr>
                        <a:t>)</a:t>
                      </a:r>
                      <a:endParaRPr lang="ru-RU" sz="1400" dirty="0">
                        <a:latin typeface="Times New Roman" pitchFamily="18" charset="0"/>
                        <a:cs typeface="Times New Roman" pitchFamily="18" charset="0"/>
                      </a:endParaRPr>
                    </a:p>
                  </a:txBody>
                  <a:tcPr/>
                </a:tc>
              </a:tr>
              <a:tr h="370840">
                <a:tc>
                  <a:txBody>
                    <a:bodyPr/>
                    <a:lstStyle/>
                    <a:p>
                      <a:pPr>
                        <a:buFontTx/>
                        <a:buChar char="-"/>
                      </a:pPr>
                      <a:r>
                        <a:rPr lang="kk-KZ" sz="1400" dirty="0" smtClean="0">
                          <a:latin typeface="Times New Roman" pitchFamily="18" charset="0"/>
                          <a:cs typeface="Times New Roman" pitchFamily="18" charset="0"/>
                        </a:rPr>
                        <a:t> тәжірибеге бағытталған оқыту;</a:t>
                      </a:r>
                    </a:p>
                    <a:p>
                      <a:pPr marL="0" marR="0" indent="0" algn="l" defTabSz="914400" rtl="0" eaLnBrk="1" fontAlgn="auto" latinLnBrk="0" hangingPunct="1">
                        <a:lnSpc>
                          <a:spcPct val="100000"/>
                        </a:lnSpc>
                        <a:spcBef>
                          <a:spcPts val="0"/>
                        </a:spcBef>
                        <a:spcAft>
                          <a:spcPts val="0"/>
                        </a:spcAft>
                        <a:buClrTx/>
                        <a:buSzTx/>
                        <a:buFontTx/>
                        <a:buChar char="-"/>
                        <a:tabLst/>
                        <a:defRPr/>
                      </a:pP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дуальды</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оқыту жүйесінің</a:t>
                      </a:r>
                      <a:r>
                        <a:rPr lang="ru-RU" sz="1400" baseline="0" dirty="0" err="1" smtClean="0">
                          <a:latin typeface="Times New Roman" pitchFamily="18" charset="0"/>
                          <a:cs typeface="Times New Roman" pitchFamily="18" charset="0"/>
                        </a:rPr>
                        <a:t> болуы</a:t>
                      </a:r>
                      <a:r>
                        <a:rPr lang="ru-RU" sz="1400" baseline="0" dirty="0" smtClean="0">
                          <a:latin typeface="Times New Roman" pitchFamily="18" charset="0"/>
                          <a:cs typeface="Times New Roman" pitchFamily="18" charset="0"/>
                        </a:rPr>
                        <a:t>;</a:t>
                      </a:r>
                    </a:p>
                    <a:p>
                      <a:pPr>
                        <a:buFontTx/>
                        <a:buChar char="-"/>
                      </a:pP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түлектердің жұмысқа орналасу</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көрсеткішінің жоғары болуы</a:t>
                      </a:r>
                      <a:r>
                        <a:rPr lang="ru-RU" sz="1400" dirty="0" smtClean="0">
                          <a:latin typeface="Times New Roman" pitchFamily="18" charset="0"/>
                          <a:cs typeface="Times New Roman" pitchFamily="18" charset="0"/>
                        </a:rPr>
                        <a:t>;</a:t>
                      </a:r>
                    </a:p>
                    <a:p>
                      <a:r>
                        <a:rPr lang="ru-RU" sz="1400" dirty="0" smtClean="0">
                          <a:latin typeface="Times New Roman" pitchFamily="18" charset="0"/>
                          <a:cs typeface="Times New Roman" pitchFamily="18" charset="0"/>
                        </a:rPr>
                        <a:t>- ББ </a:t>
                      </a:r>
                      <a:r>
                        <a:rPr lang="ru-RU" sz="1400" dirty="0" err="1" smtClean="0">
                          <a:latin typeface="Times New Roman" pitchFamily="18" charset="0"/>
                          <a:cs typeface="Times New Roman" pitchFamily="18" charset="0"/>
                        </a:rPr>
                        <a:t>бойынша</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бөлінетін мемлекеттік</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гранттар</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санының артуы</a:t>
                      </a:r>
                      <a:r>
                        <a:rPr lang="ru-RU" sz="1400" dirty="0" smtClean="0">
                          <a:latin typeface="Times New Roman" pitchFamily="18" charset="0"/>
                          <a:cs typeface="Times New Roman" pitchFamily="18" charset="0"/>
                        </a:rPr>
                        <a:t>.</a:t>
                      </a:r>
                      <a:endParaRPr lang="ru-RU" sz="1400" dirty="0">
                        <a:latin typeface="Times New Roman" pitchFamily="18" charset="0"/>
                        <a:cs typeface="Times New Roman"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kk-KZ" sz="1400" kern="1200" dirty="0" smtClean="0">
                          <a:solidFill>
                            <a:schemeClr val="dk1"/>
                          </a:solidFill>
                          <a:latin typeface="Times New Roman" pitchFamily="18" charset="0"/>
                          <a:ea typeface="+mn-ea"/>
                          <a:cs typeface="Times New Roman" pitchFamily="18" charset="0"/>
                        </a:rPr>
                        <a:t>-  мамандық бойынша оқу-әдістемелік әдебиеттерінің жетіспеушілігі;</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kk-KZ" sz="1400" kern="1200" dirty="0" smtClean="0">
                          <a:solidFill>
                            <a:schemeClr val="dk1"/>
                          </a:solidFill>
                          <a:latin typeface="Times New Roman" pitchFamily="18" charset="0"/>
                          <a:ea typeface="+mn-ea"/>
                          <a:cs typeface="Times New Roman" pitchFamily="18" charset="0"/>
                        </a:rPr>
                        <a:t> ғылыми жобалардың аз болуы;</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kk-KZ" sz="1400" kern="1200" baseline="0" dirty="0" smtClean="0">
                          <a:solidFill>
                            <a:schemeClr val="dk1"/>
                          </a:solidFill>
                          <a:latin typeface="Times New Roman" pitchFamily="18" charset="0"/>
                          <a:ea typeface="+mn-ea"/>
                          <a:cs typeface="Times New Roman" pitchFamily="18" charset="0"/>
                        </a:rPr>
                        <a:t> </a:t>
                      </a:r>
                      <a:r>
                        <a:rPr kumimoji="0" lang="kk-KZ" sz="1400" kern="1200" dirty="0" smtClean="0">
                          <a:solidFill>
                            <a:schemeClr val="dk1"/>
                          </a:solidFill>
                          <a:latin typeface="Times New Roman" pitchFamily="18" charset="0"/>
                          <a:ea typeface="+mn-ea"/>
                          <a:cs typeface="Times New Roman" pitchFamily="18" charset="0"/>
                        </a:rPr>
                        <a:t>академиялық ұтқырлығының төмен деңгейі;</a:t>
                      </a:r>
                    </a:p>
                    <a:p>
                      <a:pPr lvl="0"/>
                      <a:r>
                        <a:rPr kumimoji="0" lang="kk-KZ" sz="1400" kern="1200" dirty="0" smtClean="0">
                          <a:solidFill>
                            <a:schemeClr val="dk1"/>
                          </a:solidFill>
                          <a:latin typeface="Times New Roman" pitchFamily="18" charset="0"/>
                          <a:ea typeface="+mn-ea"/>
                          <a:cs typeface="Times New Roman" pitchFamily="18" charset="0"/>
                        </a:rPr>
                        <a:t>- халықаралық ынтымақтастықты тиімсіз іске асыру.</a:t>
                      </a:r>
                      <a:endParaRPr lang="ru-RU" sz="1400" dirty="0">
                        <a:latin typeface="Times New Roman" pitchFamily="18" charset="0"/>
                        <a:cs typeface="Times New Roman" pitchFamily="18" charset="0"/>
                      </a:endParaRPr>
                    </a:p>
                  </a:txBody>
                  <a:tcPr/>
                </a:tc>
                <a:tc>
                  <a:txBody>
                    <a:bodyPr/>
                    <a:lstStyle/>
                    <a:p>
                      <a:pPr lvl="0"/>
                      <a:r>
                        <a:rPr kumimoji="0" lang="ru-RU" sz="1400" kern="1200" dirty="0" smtClean="0">
                          <a:solidFill>
                            <a:schemeClr val="dk1"/>
                          </a:solidFill>
                          <a:latin typeface="Times New Roman" pitchFamily="18" charset="0"/>
                          <a:ea typeface="+mn-ea"/>
                          <a:cs typeface="Times New Roman" pitchFamily="18" charset="0"/>
                        </a:rPr>
                        <a:t>- </a:t>
                      </a:r>
                      <a:r>
                        <a:rPr kumimoji="0" lang="ru-RU" sz="1400" kern="1200" dirty="0" err="1" smtClean="0">
                          <a:solidFill>
                            <a:schemeClr val="dk1"/>
                          </a:solidFill>
                          <a:latin typeface="Times New Roman" pitchFamily="18" charset="0"/>
                          <a:ea typeface="+mn-ea"/>
                          <a:cs typeface="Times New Roman" pitchFamily="18" charset="0"/>
                        </a:rPr>
                        <a:t>халықаралық ынтымақтастықты дамыту</a:t>
                      </a:r>
                      <a:r>
                        <a:rPr kumimoji="0" lang="ru-RU" sz="1400" kern="1200" dirty="0" smtClean="0">
                          <a:solidFill>
                            <a:schemeClr val="dk1"/>
                          </a:solidFill>
                          <a:latin typeface="Times New Roman" pitchFamily="18" charset="0"/>
                          <a:ea typeface="+mn-ea"/>
                          <a:cs typeface="Times New Roman" pitchFamily="18" charset="0"/>
                        </a:rPr>
                        <a:t> </a:t>
                      </a:r>
                      <a:r>
                        <a:rPr kumimoji="0" lang="ru-RU" sz="1400" kern="1200" dirty="0" err="1" smtClean="0">
                          <a:solidFill>
                            <a:schemeClr val="dk1"/>
                          </a:solidFill>
                          <a:latin typeface="Times New Roman" pitchFamily="18" charset="0"/>
                          <a:ea typeface="+mn-ea"/>
                          <a:cs typeface="Times New Roman" pitchFamily="18" charset="0"/>
                        </a:rPr>
                        <a:t>мүмкіндіктері;</a:t>
                      </a:r>
                      <a:endParaRPr kumimoji="0" lang="ru-RU" sz="1400" kern="1200" dirty="0" smtClean="0">
                        <a:solidFill>
                          <a:schemeClr val="dk1"/>
                        </a:solidFill>
                        <a:latin typeface="Times New Roman" pitchFamily="18" charset="0"/>
                        <a:ea typeface="+mn-ea"/>
                        <a:cs typeface="Times New Roman" pitchFamily="18" charset="0"/>
                      </a:endParaRPr>
                    </a:p>
                    <a:p>
                      <a:pPr lvl="0"/>
                      <a:r>
                        <a:rPr kumimoji="0" lang="ru-RU" sz="1400" kern="1200" dirty="0" smtClean="0">
                          <a:solidFill>
                            <a:schemeClr val="dk1"/>
                          </a:solidFill>
                          <a:latin typeface="Times New Roman" pitchFamily="18" charset="0"/>
                          <a:ea typeface="+mn-ea"/>
                          <a:cs typeface="Times New Roman" pitchFamily="18" charset="0"/>
                        </a:rPr>
                        <a:t>- </a:t>
                      </a:r>
                      <a:r>
                        <a:rPr kumimoji="0" lang="ru-RU" sz="1400" kern="1200" dirty="0" err="1" smtClean="0">
                          <a:solidFill>
                            <a:schemeClr val="dk1"/>
                          </a:solidFill>
                          <a:latin typeface="Times New Roman" pitchFamily="18" charset="0"/>
                          <a:ea typeface="+mn-ea"/>
                          <a:cs typeface="Times New Roman" pitchFamily="18" charset="0"/>
                        </a:rPr>
                        <a:t>түлектердің еңбек нарығында сұранысқа ие</a:t>
                      </a:r>
                      <a:r>
                        <a:rPr kumimoji="0" lang="ru-RU" sz="1400" kern="1200" dirty="0" smtClean="0">
                          <a:solidFill>
                            <a:schemeClr val="dk1"/>
                          </a:solidFill>
                          <a:latin typeface="Times New Roman" pitchFamily="18" charset="0"/>
                          <a:ea typeface="+mn-ea"/>
                          <a:cs typeface="Times New Roman" pitchFamily="18" charset="0"/>
                        </a:rPr>
                        <a:t> </a:t>
                      </a:r>
                      <a:r>
                        <a:rPr kumimoji="0" lang="ru-RU" sz="1400" kern="1200" dirty="0" err="1" smtClean="0">
                          <a:solidFill>
                            <a:schemeClr val="dk1"/>
                          </a:solidFill>
                          <a:latin typeface="Times New Roman" pitchFamily="18" charset="0"/>
                          <a:ea typeface="+mn-ea"/>
                          <a:cs typeface="Times New Roman" pitchFamily="18" charset="0"/>
                        </a:rPr>
                        <a:t>болуы</a:t>
                      </a:r>
                      <a:r>
                        <a:rPr kumimoji="0" lang="ru-RU" sz="1400" kern="1200" dirty="0" smtClean="0">
                          <a:solidFill>
                            <a:schemeClr val="dk1"/>
                          </a:solidFill>
                          <a:latin typeface="Times New Roman" pitchFamily="18" charset="0"/>
                          <a:ea typeface="+mn-ea"/>
                          <a:cs typeface="Times New Roman" pitchFamily="18" charset="0"/>
                        </a:rPr>
                        <a:t>;</a:t>
                      </a:r>
                    </a:p>
                    <a:p>
                      <a:pPr lvl="0"/>
                      <a:r>
                        <a:rPr kumimoji="0" lang="ru-RU" sz="1400" kern="1200" dirty="0" smtClean="0">
                          <a:solidFill>
                            <a:schemeClr val="dk1"/>
                          </a:solidFill>
                          <a:latin typeface="Times New Roman" pitchFamily="18" charset="0"/>
                          <a:ea typeface="+mn-ea"/>
                          <a:cs typeface="Times New Roman" pitchFamily="18" charset="0"/>
                        </a:rPr>
                        <a:t>- </a:t>
                      </a:r>
                      <a:r>
                        <a:rPr kumimoji="0" lang="ru-RU" sz="1400" kern="1200" dirty="0" err="1" smtClean="0">
                          <a:solidFill>
                            <a:schemeClr val="dk1"/>
                          </a:solidFill>
                          <a:latin typeface="Times New Roman" pitchFamily="18" charset="0"/>
                          <a:ea typeface="+mn-ea"/>
                          <a:cs typeface="Times New Roman" pitchFamily="18" charset="0"/>
                        </a:rPr>
                        <a:t>талапкерлердің ББ-ға қызығушылығының өсу үрдісі.</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жас</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білікті</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кадрлардың тапшылығы;</a:t>
                      </a:r>
                      <a:endParaRPr lang="ru-RU" sz="1400" dirty="0" smtClean="0">
                        <a:latin typeface="Times New Roman" pitchFamily="18" charset="0"/>
                        <a:cs typeface="Times New Roman" pitchFamily="18" charset="0"/>
                      </a:endParaRPr>
                    </a:p>
                    <a:p>
                      <a:pPr>
                        <a:buFontTx/>
                        <a:buChar char="-"/>
                      </a:pPr>
                      <a:r>
                        <a:rPr lang="ru-RU" sz="1400" dirty="0" err="1" smtClean="0">
                          <a:latin typeface="Times New Roman" pitchFamily="18" charset="0"/>
                          <a:cs typeface="Times New Roman" pitchFamily="18" charset="0"/>
                        </a:rPr>
                        <a:t>халықтың әлеуметтік деңгейінің жеткіліксіздігі</a:t>
                      </a:r>
                      <a:r>
                        <a:rPr lang="ru-RU" sz="1400" dirty="0" smtClean="0">
                          <a:latin typeface="Times New Roman" pitchFamily="18" charset="0"/>
                          <a:cs typeface="Times New Roman" pitchFamily="18" charset="0"/>
                        </a:rPr>
                        <a:t>;</a:t>
                      </a:r>
                    </a:p>
                    <a:p>
                      <a:pPr>
                        <a:buFontTx/>
                        <a:buChar char="-"/>
                      </a:pPr>
                      <a:r>
                        <a:rPr kumimoji="0" lang="kk-KZ" sz="1400" kern="1200" dirty="0" smtClean="0">
                          <a:solidFill>
                            <a:schemeClr val="dk1"/>
                          </a:solidFill>
                          <a:latin typeface="Times New Roman" pitchFamily="18" charset="0"/>
                          <a:ea typeface="+mn-ea"/>
                          <a:cs typeface="Times New Roman" pitchFamily="18" charset="0"/>
                        </a:rPr>
                        <a:t>абитуриенттердің базалық даярлық сапасының төмендеуі</a:t>
                      </a:r>
                      <a:r>
                        <a:rPr lang="ru-RU" sz="1400" dirty="0" smtClean="0">
                          <a:latin typeface="Times New Roman" pitchFamily="18" charset="0"/>
                          <a:cs typeface="Times New Roman" pitchFamily="18" charset="0"/>
                        </a:rPr>
                        <a:t>;</a:t>
                      </a:r>
                      <a:endParaRPr kumimoji="0" lang="kk-KZ" sz="1400" kern="1200" dirty="0" smtClean="0">
                        <a:solidFill>
                          <a:schemeClr val="dk1"/>
                        </a:solidFill>
                        <a:latin typeface="Times New Roman" pitchFamily="18" charset="0"/>
                        <a:ea typeface="+mn-ea"/>
                        <a:cs typeface="Times New Roman" pitchFamily="18" charset="0"/>
                      </a:endParaRPr>
                    </a:p>
                    <a:p>
                      <a:pPr>
                        <a:buFontTx/>
                        <a:buChar char="-"/>
                      </a:pPr>
                      <a:r>
                        <a:rPr kumimoji="0" lang="kk-KZ" sz="1400" kern="1200" dirty="0" smtClean="0">
                          <a:solidFill>
                            <a:schemeClr val="dk1"/>
                          </a:solidFill>
                          <a:latin typeface="Times New Roman" pitchFamily="18" charset="0"/>
                          <a:ea typeface="+mn-ea"/>
                          <a:cs typeface="Times New Roman" pitchFamily="18" charset="0"/>
                        </a:rPr>
                        <a:t> білім беру нарығындағы бәсекелестіктің жоғары болуы.</a:t>
                      </a:r>
                      <a:endParaRPr lang="ru-RU" sz="14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58204" cy="654032"/>
          </a:xfrm>
        </p:spPr>
        <p:txBody>
          <a:bodyPr/>
          <a:lstStyle/>
          <a:p>
            <a:pPr algn="ctr"/>
            <a:r>
              <a:rPr lang="kk-KZ" sz="32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ББ жақсарту ұсыныстары</a:t>
            </a:r>
            <a:endParaRPr lang="ru-RU" dirty="0"/>
          </a:p>
        </p:txBody>
      </p:sp>
      <p:sp>
        <p:nvSpPr>
          <p:cNvPr id="3" name="Содержимое 2"/>
          <p:cNvSpPr>
            <a:spLocks noGrp="1"/>
          </p:cNvSpPr>
          <p:nvPr>
            <p:ph sz="quarter" idx="1"/>
          </p:nvPr>
        </p:nvSpPr>
        <p:spPr/>
        <p:txBody>
          <a:bodyPr>
            <a:normAutofit/>
          </a:bodyPr>
          <a:lstStyle/>
          <a:p>
            <a:pPr marL="342900" indent="-342900">
              <a:buAutoNum type="arabicPeriod"/>
            </a:pPr>
            <a:r>
              <a:rPr lang="kk-KZ" sz="1400" b="1" dirty="0" smtClean="0">
                <a:solidFill>
                  <a:srgbClr val="002060"/>
                </a:solidFill>
                <a:latin typeface="Times New Roman" pitchFamily="18" charset="0"/>
                <a:cs typeface="Times New Roman" pitchFamily="18" charset="0"/>
              </a:rPr>
              <a:t>Халықаралық ынтымақтастықты  нығайту.</a:t>
            </a:r>
          </a:p>
          <a:p>
            <a:pPr marL="342900" indent="-342900">
              <a:buAutoNum type="arabicPeriod"/>
            </a:pPr>
            <a:r>
              <a:rPr lang="kk-KZ" sz="1400" b="1" dirty="0" smtClean="0">
                <a:solidFill>
                  <a:srgbClr val="002060"/>
                </a:solidFill>
                <a:latin typeface="Times New Roman" pitchFamily="18" charset="0"/>
                <a:cs typeface="Times New Roman" pitchFamily="18" charset="0"/>
              </a:rPr>
              <a:t>Қосдипломды (бірлескен) білім беру бағдарламасын дайындау.</a:t>
            </a:r>
          </a:p>
          <a:p>
            <a:pPr marL="342900" indent="-342900">
              <a:buAutoNum type="arabicPeriod"/>
            </a:pPr>
            <a:r>
              <a:rPr lang="kk-KZ" sz="1400" b="1" dirty="0" smtClean="0">
                <a:solidFill>
                  <a:srgbClr val="002060"/>
                </a:solidFill>
                <a:latin typeface="Times New Roman" pitchFamily="18" charset="0"/>
                <a:cs typeface="Times New Roman" pitchFamily="18" charset="0"/>
              </a:rPr>
              <a:t>Ғылыми жобалар дайындау бойынша біліктілігін арттыру.</a:t>
            </a:r>
          </a:p>
          <a:p>
            <a:pPr marL="342900" indent="-342900">
              <a:buAutoNum type="arabicPeriod"/>
            </a:pPr>
            <a:r>
              <a:rPr lang="ru-RU" sz="1400" b="1" dirty="0" err="1" smtClean="0">
                <a:solidFill>
                  <a:srgbClr val="002060"/>
                </a:solidFill>
                <a:latin typeface="Times New Roman" pitchFamily="18" charset="0"/>
                <a:cs typeface="Times New Roman" pitchFamily="18" charset="0"/>
              </a:rPr>
              <a:t>Жас</a:t>
            </a:r>
            <a:r>
              <a:rPr lang="ru-RU" sz="1400" b="1" dirty="0" smtClean="0">
                <a:solidFill>
                  <a:srgbClr val="002060"/>
                </a:solidFill>
                <a:latin typeface="Times New Roman" pitchFamily="18" charset="0"/>
                <a:cs typeface="Times New Roman" pitchFamily="18" charset="0"/>
              </a:rPr>
              <a:t> </a:t>
            </a:r>
            <a:r>
              <a:rPr lang="ru-RU" sz="1400" b="1" dirty="0" err="1" smtClean="0">
                <a:solidFill>
                  <a:srgbClr val="002060"/>
                </a:solidFill>
                <a:latin typeface="Times New Roman" pitchFamily="18" charset="0"/>
                <a:cs typeface="Times New Roman" pitchFamily="18" charset="0"/>
              </a:rPr>
              <a:t>білікті</a:t>
            </a:r>
            <a:r>
              <a:rPr lang="ru-RU" sz="1400" b="1" dirty="0" smtClean="0">
                <a:solidFill>
                  <a:srgbClr val="002060"/>
                </a:solidFill>
                <a:latin typeface="Times New Roman" pitchFamily="18" charset="0"/>
                <a:cs typeface="Times New Roman" pitchFamily="18" charset="0"/>
              </a:rPr>
              <a:t> </a:t>
            </a:r>
            <a:r>
              <a:rPr lang="ru-RU" sz="1400" b="1" dirty="0" err="1" smtClean="0">
                <a:solidFill>
                  <a:srgbClr val="002060"/>
                </a:solidFill>
                <a:latin typeface="Times New Roman" pitchFamily="18" charset="0"/>
                <a:cs typeface="Times New Roman" pitchFamily="18" charset="0"/>
              </a:rPr>
              <a:t>кадрларды</a:t>
            </a:r>
            <a:r>
              <a:rPr lang="ru-RU" sz="1400" b="1" dirty="0" smtClean="0">
                <a:solidFill>
                  <a:srgbClr val="002060"/>
                </a:solidFill>
                <a:latin typeface="Times New Roman" pitchFamily="18" charset="0"/>
                <a:cs typeface="Times New Roman" pitchFamily="18" charset="0"/>
              </a:rPr>
              <a:t> </a:t>
            </a:r>
            <a:r>
              <a:rPr lang="ru-RU" sz="1400" b="1" dirty="0" err="1" smtClean="0">
                <a:solidFill>
                  <a:srgbClr val="002060"/>
                </a:solidFill>
                <a:latin typeface="Times New Roman" pitchFamily="18" charset="0"/>
                <a:cs typeface="Times New Roman" pitchFamily="18" charset="0"/>
              </a:rPr>
              <a:t>тарту</a:t>
            </a:r>
            <a:r>
              <a:rPr lang="ru-RU" sz="1400" b="1" dirty="0" smtClean="0">
                <a:solidFill>
                  <a:srgbClr val="002060"/>
                </a:solidFill>
                <a:latin typeface="Times New Roman" pitchFamily="18" charset="0"/>
                <a:cs typeface="Times New Roman" pitchFamily="18" charset="0"/>
              </a:rPr>
              <a:t>. </a:t>
            </a:r>
          </a:p>
          <a:p>
            <a:pPr marL="342900" indent="-342900">
              <a:buAutoNum type="arabicPeriod"/>
            </a:pPr>
            <a:r>
              <a:rPr lang="kk-KZ" sz="1400" b="1" dirty="0" smtClean="0">
                <a:solidFill>
                  <a:srgbClr val="002060"/>
                </a:solidFill>
                <a:latin typeface="Times New Roman" pitchFamily="18" charset="0"/>
                <a:cs typeface="Times New Roman" pitchFamily="18" charset="0"/>
              </a:rPr>
              <a:t>Бейіндік пәндер бойынша ғылыми, оқу, әдістемелік әдебиеттер қорын көбейту.</a:t>
            </a:r>
          </a:p>
          <a:p>
            <a:pPr marL="342900" indent="-342900">
              <a:buAutoNum type="arabicPeriod"/>
            </a:pPr>
            <a:r>
              <a:rPr lang="kk-KZ" sz="1400" b="1" dirty="0" smtClean="0">
                <a:solidFill>
                  <a:srgbClr val="002060"/>
                </a:solidFill>
                <a:latin typeface="Times New Roman" pitchFamily="18" charset="0"/>
                <a:cs typeface="Times New Roman" pitchFamily="18" charset="0"/>
              </a:rPr>
              <a:t>ОПҚ және студенттердің академиялық ұтқырлық көрсеткіштерін  арттыру.</a:t>
            </a:r>
          </a:p>
          <a:p>
            <a:pPr marL="342900" indent="-342900">
              <a:buAutoNum type="arabicPeriod"/>
            </a:pPr>
            <a:r>
              <a:rPr lang="kk-KZ" sz="1400" b="1" dirty="0" smtClean="0">
                <a:solidFill>
                  <a:srgbClr val="002060"/>
                </a:solidFill>
                <a:latin typeface="Times New Roman" pitchFamily="18" charset="0"/>
                <a:cs typeface="Times New Roman" pitchFamily="18" charset="0"/>
              </a:rPr>
              <a:t>ОПҚ-ның шет тілдерін меңгеру деңгейін көтеру. </a:t>
            </a:r>
          </a:p>
          <a:p>
            <a:pPr marL="342900" indent="-342900">
              <a:buAutoNum type="arabicPeriod"/>
            </a:pPr>
            <a:endParaRPr lang="kk-KZ" sz="1400" b="1" dirty="0" smtClean="0">
              <a:solidFill>
                <a:srgbClr val="002060"/>
              </a:solidFill>
              <a:latin typeface="Times New Roman" pitchFamily="18" charset="0"/>
              <a:cs typeface="Times New Roman" pitchFamily="18" charset="0"/>
            </a:endParaRPr>
          </a:p>
          <a:p>
            <a:pPr marL="342900" indent="-342900">
              <a:buAutoNum type="arabicPeriod"/>
            </a:pPr>
            <a:endParaRPr lang="kk-KZ" sz="1400" dirty="0" smtClean="0">
              <a:solidFill>
                <a:schemeClr val="dk1"/>
              </a:solidFill>
              <a:latin typeface="Times New Roman" pitchFamily="18" charset="0"/>
              <a:cs typeface="Times New Roman" pitchFamily="18" charset="0"/>
            </a:endParaRPr>
          </a:p>
          <a:p>
            <a:pPr marL="342900" indent="-342900">
              <a:buAutoNum type="arabicPeriod"/>
            </a:pPr>
            <a:endParaRPr lang="kk-KZ" sz="1400" dirty="0" smtClean="0">
              <a:latin typeface="Times New Roman" pitchFamily="18" charset="0"/>
              <a:cs typeface="Times New Roman" pitchFamily="18" charset="0"/>
            </a:endParaRPr>
          </a:p>
          <a:p>
            <a:pPr marL="342900" indent="-342900">
              <a:buAutoNum type="arabicPeriod"/>
            </a:pPr>
            <a:endParaRPr lang="ru-RU" sz="14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58204" cy="1439850"/>
          </a:xfrm>
        </p:spPr>
        <p:txBody>
          <a:bodyPr/>
          <a:lstStyle/>
          <a:p>
            <a:pPr algn="ctr"/>
            <a:r>
              <a:rPr lang="kk-KZ"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Соңғы 3 жылда ББ қатысқан рейтинг нәтижелері (Атамекен)</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1848461682"/>
              </p:ext>
            </p:extLst>
          </p:nvPr>
        </p:nvGraphicFramePr>
        <p:xfrm>
          <a:off x="285720" y="2143116"/>
          <a:ext cx="8286808" cy="2563182"/>
        </p:xfrm>
        <a:graphic>
          <a:graphicData uri="http://schemas.openxmlformats.org/drawingml/2006/table">
            <a:tbl>
              <a:tblPr firstRow="1" bandRow="1">
                <a:tableStyleId>{5C22544A-7EE6-4342-B048-85BDC9FD1C3A}</a:tableStyleId>
              </a:tblPr>
              <a:tblGrid>
                <a:gridCol w="3286148"/>
                <a:gridCol w="1357322"/>
                <a:gridCol w="2428892"/>
                <a:gridCol w="1214446"/>
              </a:tblGrid>
              <a:tr h="642942">
                <a:tc>
                  <a:txBody>
                    <a:bodyPr/>
                    <a:lstStyle/>
                    <a:p>
                      <a:pPr algn="ctr"/>
                      <a:r>
                        <a:rPr lang="kk-KZ" b="1" dirty="0" smtClean="0">
                          <a:latin typeface="Times New Roman" pitchFamily="18" charset="0"/>
                          <a:cs typeface="Times New Roman" pitchFamily="18" charset="0"/>
                        </a:rPr>
                        <a:t>ОП атауы</a:t>
                      </a:r>
                      <a:endParaRPr lang="ru-RU" b="1" dirty="0">
                        <a:latin typeface="Times New Roman" pitchFamily="18" charset="0"/>
                        <a:cs typeface="Times New Roman" pitchFamily="18" charset="0"/>
                      </a:endParaRPr>
                    </a:p>
                  </a:txBody>
                  <a:tcPr/>
                </a:tc>
                <a:tc>
                  <a:txBody>
                    <a:bodyPr/>
                    <a:lstStyle/>
                    <a:p>
                      <a:pPr algn="ctr"/>
                      <a:r>
                        <a:rPr lang="kk-KZ" b="1" dirty="0" smtClean="0">
                          <a:latin typeface="Times New Roman" pitchFamily="18" charset="0"/>
                          <a:cs typeface="Times New Roman" pitchFamily="18" charset="0"/>
                        </a:rPr>
                        <a:t>2020</a:t>
                      </a:r>
                      <a:endParaRPr lang="ru-RU" b="1" dirty="0">
                        <a:latin typeface="Times New Roman" pitchFamily="18" charset="0"/>
                        <a:cs typeface="Times New Roman" pitchFamily="18" charset="0"/>
                      </a:endParaRPr>
                    </a:p>
                  </a:txBody>
                  <a:tcPr/>
                </a:tc>
                <a:tc>
                  <a:txBody>
                    <a:bodyPr/>
                    <a:lstStyle/>
                    <a:p>
                      <a:pPr algn="ctr"/>
                      <a:r>
                        <a:rPr lang="kk-KZ" b="1" dirty="0" smtClean="0">
                          <a:latin typeface="Times New Roman" pitchFamily="18" charset="0"/>
                          <a:cs typeface="Times New Roman" pitchFamily="18" charset="0"/>
                        </a:rPr>
                        <a:t>2021</a:t>
                      </a:r>
                      <a:endParaRPr lang="ru-RU" b="1" dirty="0">
                        <a:latin typeface="Times New Roman" pitchFamily="18" charset="0"/>
                        <a:cs typeface="Times New Roman" pitchFamily="18" charset="0"/>
                      </a:endParaRPr>
                    </a:p>
                  </a:txBody>
                  <a:tcPr/>
                </a:tc>
                <a:tc>
                  <a:txBody>
                    <a:bodyPr/>
                    <a:lstStyle/>
                    <a:p>
                      <a:pPr algn="ctr"/>
                      <a:r>
                        <a:rPr lang="kk-KZ" b="1" dirty="0" smtClean="0">
                          <a:latin typeface="Times New Roman" pitchFamily="18" charset="0"/>
                          <a:cs typeface="Times New Roman" pitchFamily="18" charset="0"/>
                        </a:rPr>
                        <a:t>2022</a:t>
                      </a:r>
                      <a:endParaRPr lang="ru-RU" b="1" dirty="0">
                        <a:latin typeface="Times New Roman" pitchFamily="18" charset="0"/>
                        <a:cs typeface="Times New Roman" pitchFamily="18" charset="0"/>
                      </a:endParaRPr>
                    </a:p>
                  </a:txBody>
                  <a:tcPr/>
                </a:tc>
              </a:tr>
              <a:tr h="462543">
                <a:tc>
                  <a:txBody>
                    <a:bodyPr/>
                    <a:lstStyle/>
                    <a:p>
                      <a:pPr algn="l"/>
                      <a:r>
                        <a:rPr lang="kk-KZ" b="1" dirty="0" smtClean="0">
                          <a:solidFill>
                            <a:schemeClr val="accent1">
                              <a:lumMod val="75000"/>
                            </a:schemeClr>
                          </a:solidFill>
                          <a:latin typeface="Times New Roman" pitchFamily="18" charset="0"/>
                          <a:cs typeface="Times New Roman" pitchFamily="18" charset="0"/>
                        </a:rPr>
                        <a:t>6В01717 – Орыс тілі мен әдебиеті </a:t>
                      </a:r>
                      <a:endParaRPr lang="ru-RU" b="1" dirty="0">
                        <a:latin typeface="Times New Roman" pitchFamily="18" charset="0"/>
                        <a:cs typeface="Times New Roman" pitchFamily="18" charset="0"/>
                      </a:endParaRPr>
                    </a:p>
                  </a:txBody>
                  <a:tcPr/>
                </a:tc>
                <a:tc>
                  <a:txBody>
                    <a:bodyPr/>
                    <a:lstStyle/>
                    <a:p>
                      <a:pPr algn="ctr"/>
                      <a:r>
                        <a:rPr lang="ru-RU" b="1" dirty="0" smtClean="0">
                          <a:solidFill>
                            <a:schemeClr val="accent1">
                              <a:lumMod val="75000"/>
                            </a:schemeClr>
                          </a:solidFill>
                          <a:latin typeface="Times New Roman" pitchFamily="18" charset="0"/>
                          <a:cs typeface="Times New Roman" pitchFamily="18" charset="0"/>
                        </a:rPr>
                        <a:t>5/12 </a:t>
                      </a:r>
                      <a:endParaRPr lang="ru-RU" b="1" dirty="0">
                        <a:solidFill>
                          <a:schemeClr val="accent1">
                            <a:lumMod val="75000"/>
                          </a:schemeClr>
                        </a:solidFill>
                        <a:latin typeface="Times New Roman" pitchFamily="18" charset="0"/>
                        <a:cs typeface="Times New Roman" pitchFamily="18" charset="0"/>
                      </a:endParaRPr>
                    </a:p>
                  </a:txBody>
                  <a:tcPr/>
                </a:tc>
                <a:tc>
                  <a:txBody>
                    <a:bodyPr/>
                    <a:lstStyle/>
                    <a:p>
                      <a:pPr algn="ctr"/>
                      <a:r>
                        <a:rPr lang="kk-KZ" b="1" dirty="0" smtClean="0">
                          <a:solidFill>
                            <a:schemeClr val="accent1">
                              <a:lumMod val="75000"/>
                            </a:schemeClr>
                          </a:solidFill>
                          <a:latin typeface="Times New Roman" pitchFamily="18" charset="0"/>
                          <a:cs typeface="Times New Roman" pitchFamily="18" charset="0"/>
                        </a:rPr>
                        <a:t>Түлектер саны 5-тен төмен</a:t>
                      </a:r>
                      <a:endParaRPr lang="ru-RU" b="1" dirty="0">
                        <a:solidFill>
                          <a:schemeClr val="accent1">
                            <a:lumMod val="75000"/>
                          </a:schemeClr>
                        </a:solidFill>
                        <a:latin typeface="Times New Roman" pitchFamily="18" charset="0"/>
                        <a:cs typeface="Times New Roman" pitchFamily="18" charset="0"/>
                      </a:endParaRPr>
                    </a:p>
                  </a:txBody>
                  <a:tcPr/>
                </a:tc>
                <a:tc>
                  <a:txBody>
                    <a:bodyPr/>
                    <a:lstStyle/>
                    <a:p>
                      <a:pPr algn="ctr"/>
                      <a:r>
                        <a:rPr lang="kk-KZ" b="1" dirty="0" smtClean="0">
                          <a:solidFill>
                            <a:schemeClr val="accent1">
                              <a:lumMod val="75000"/>
                            </a:schemeClr>
                          </a:solidFill>
                          <a:latin typeface="Times New Roman" pitchFamily="18" charset="0"/>
                          <a:cs typeface="Times New Roman" pitchFamily="18" charset="0"/>
                        </a:rPr>
                        <a:t>6/18</a:t>
                      </a:r>
                      <a:endParaRPr lang="ru-RU" b="1" dirty="0">
                        <a:solidFill>
                          <a:schemeClr val="accent1">
                            <a:lumMod val="75000"/>
                          </a:schemeClr>
                        </a:solidFill>
                        <a:latin typeface="Times New Roman" pitchFamily="18" charset="0"/>
                        <a:cs typeface="Times New Roman" pitchFamily="18" charset="0"/>
                      </a:endParaRPr>
                    </a:p>
                  </a:txBody>
                  <a:tcPr/>
                </a:tc>
              </a:tr>
              <a:tr h="4625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b="1" dirty="0" smtClean="0">
                          <a:solidFill>
                            <a:schemeClr val="accent1">
                              <a:lumMod val="75000"/>
                            </a:schemeClr>
                          </a:solidFill>
                          <a:latin typeface="Times New Roman" pitchFamily="18" charset="0"/>
                          <a:cs typeface="Times New Roman" pitchFamily="18" charset="0"/>
                        </a:rPr>
                        <a:t>6В01716 – Қазақ тілі мен әдебиеті</a:t>
                      </a:r>
                      <a:endParaRPr lang="ru-RU" sz="1800" b="1" dirty="0">
                        <a:latin typeface="Times New Roman" pitchFamily="18" charset="0"/>
                        <a:cs typeface="Times New Roman" pitchFamily="18" charset="0"/>
                      </a:endParaRPr>
                    </a:p>
                  </a:txBody>
                  <a:tcPr/>
                </a:tc>
                <a:tc>
                  <a:txBody>
                    <a:bodyPr/>
                    <a:lstStyle/>
                    <a:p>
                      <a:pPr algn="ctr">
                        <a:lnSpc>
                          <a:spcPct val="115000"/>
                        </a:lnSpc>
                        <a:spcAft>
                          <a:spcPts val="0"/>
                        </a:spcAft>
                      </a:pPr>
                      <a:r>
                        <a:rPr lang="kk-KZ" sz="1800" b="1" dirty="0">
                          <a:solidFill>
                            <a:schemeClr val="accent1">
                              <a:lumMod val="75000"/>
                            </a:schemeClr>
                          </a:solidFill>
                          <a:latin typeface="Times New Roman" pitchFamily="18" charset="0"/>
                          <a:ea typeface="Times New Roman"/>
                          <a:cs typeface="Times New Roman" pitchFamily="18" charset="0"/>
                        </a:rPr>
                        <a:t>23/43</a:t>
                      </a:r>
                      <a:endParaRPr lang="ru-RU" sz="1800" b="1" dirty="0">
                        <a:solidFill>
                          <a:schemeClr val="accent1">
                            <a:lumMod val="75000"/>
                          </a:schemeClr>
                        </a:solidFill>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kk-KZ" sz="1800" b="1" dirty="0">
                          <a:solidFill>
                            <a:schemeClr val="accent1">
                              <a:lumMod val="75000"/>
                            </a:schemeClr>
                          </a:solidFill>
                          <a:latin typeface="Times New Roman" pitchFamily="18" charset="0"/>
                          <a:ea typeface="Times New Roman"/>
                          <a:cs typeface="Times New Roman" pitchFamily="18" charset="0"/>
                        </a:rPr>
                        <a:t>13/18</a:t>
                      </a:r>
                      <a:endParaRPr lang="ru-RU" sz="1800" b="1" dirty="0">
                        <a:solidFill>
                          <a:schemeClr val="accent1">
                            <a:lumMod val="75000"/>
                          </a:schemeClr>
                        </a:solidFill>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kk-KZ" sz="1800" b="1" dirty="0">
                          <a:solidFill>
                            <a:schemeClr val="accent1">
                              <a:lumMod val="75000"/>
                            </a:schemeClr>
                          </a:solidFill>
                          <a:latin typeface="Times New Roman" pitchFamily="18" charset="0"/>
                          <a:ea typeface="Times New Roman"/>
                          <a:cs typeface="Times New Roman" pitchFamily="18" charset="0"/>
                        </a:rPr>
                        <a:t>3/38</a:t>
                      </a:r>
                      <a:endParaRPr lang="ru-RU" sz="1800" b="1" dirty="0">
                        <a:solidFill>
                          <a:schemeClr val="accent1">
                            <a:lumMod val="75000"/>
                          </a:schemeClr>
                        </a:solidFill>
                        <a:latin typeface="Times New Roman" pitchFamily="18" charset="0"/>
                        <a:ea typeface="Times New Roman"/>
                        <a:cs typeface="Times New Roman" pitchFamily="18" charset="0"/>
                      </a:endParaRPr>
                    </a:p>
                  </a:txBody>
                  <a:tcPr marL="68580" marR="68580" marT="0" marB="0"/>
                </a:tc>
              </a:tr>
              <a:tr h="462543">
                <a:tc>
                  <a:txBody>
                    <a:bodyPr/>
                    <a:lstStyle/>
                    <a:p>
                      <a:r>
                        <a:rPr lang="kk-KZ" b="1" dirty="0" smtClean="0">
                          <a:solidFill>
                            <a:schemeClr val="accent1">
                              <a:lumMod val="75000"/>
                            </a:schemeClr>
                          </a:solidFill>
                          <a:latin typeface="Times New Roman" pitchFamily="18" charset="0"/>
                          <a:cs typeface="Times New Roman" pitchFamily="18" charset="0"/>
                        </a:rPr>
                        <a:t>6В01719 – Шетел тілі: екі шетел тілі </a:t>
                      </a:r>
                      <a:endParaRPr lang="ru-RU" b="1" dirty="0">
                        <a:latin typeface="Times New Roman" pitchFamily="18" charset="0"/>
                        <a:cs typeface="Times New Roman" pitchFamily="18" charset="0"/>
                      </a:endParaRPr>
                    </a:p>
                  </a:txBody>
                  <a:tcPr/>
                </a:tc>
                <a:tc>
                  <a:txBody>
                    <a:bodyPr/>
                    <a:lstStyle/>
                    <a:p>
                      <a:pPr algn="ctr">
                        <a:lnSpc>
                          <a:spcPct val="115000"/>
                        </a:lnSpc>
                        <a:spcAft>
                          <a:spcPts val="0"/>
                        </a:spcAft>
                      </a:pPr>
                      <a:r>
                        <a:rPr lang="en-US" sz="1800" b="1" dirty="0" smtClean="0">
                          <a:solidFill>
                            <a:schemeClr val="accent1">
                              <a:lumMod val="75000"/>
                            </a:schemeClr>
                          </a:solidFill>
                          <a:latin typeface="Times New Roman"/>
                          <a:ea typeface="Times New Roman"/>
                          <a:cs typeface="Times New Roman"/>
                        </a:rPr>
                        <a:t>5</a:t>
                      </a:r>
                      <a:r>
                        <a:rPr lang="kk-KZ" sz="1800" b="1" dirty="0" smtClean="0">
                          <a:solidFill>
                            <a:schemeClr val="accent1">
                              <a:lumMod val="75000"/>
                            </a:schemeClr>
                          </a:solidFill>
                          <a:latin typeface="Times New Roman"/>
                          <a:ea typeface="Times New Roman"/>
                          <a:cs typeface="Times New Roman"/>
                        </a:rPr>
                        <a:t>2</a:t>
                      </a:r>
                      <a:r>
                        <a:rPr lang="en-US" sz="1800" b="1" dirty="0" smtClean="0">
                          <a:solidFill>
                            <a:schemeClr val="accent1">
                              <a:lumMod val="75000"/>
                            </a:schemeClr>
                          </a:solidFill>
                          <a:latin typeface="Times New Roman"/>
                          <a:ea typeface="Times New Roman"/>
                          <a:cs typeface="Times New Roman"/>
                        </a:rPr>
                        <a:t>/5</a:t>
                      </a:r>
                      <a:r>
                        <a:rPr lang="kk-KZ" sz="1800" b="1" dirty="0" smtClean="0">
                          <a:solidFill>
                            <a:schemeClr val="accent1">
                              <a:lumMod val="75000"/>
                            </a:schemeClr>
                          </a:solidFill>
                          <a:latin typeface="Times New Roman"/>
                          <a:ea typeface="Times New Roman"/>
                          <a:cs typeface="Times New Roman"/>
                        </a:rPr>
                        <a:t>3</a:t>
                      </a:r>
                      <a:endParaRPr lang="ru-RU" sz="1800" b="1" dirty="0">
                        <a:solidFill>
                          <a:schemeClr val="accent1">
                            <a:lumMod val="75000"/>
                          </a:schemeClr>
                        </a:solidFill>
                        <a:latin typeface="Calibri"/>
                        <a:ea typeface="Times New Roman"/>
                        <a:cs typeface="Times New Roman"/>
                      </a:endParaRPr>
                    </a:p>
                  </a:txBody>
                  <a:tcPr marL="68580" marR="68580" marT="0" marB="0"/>
                </a:tc>
                <a:tc>
                  <a:txBody>
                    <a:bodyPr/>
                    <a:lstStyle/>
                    <a:p>
                      <a:pPr algn="ctr">
                        <a:lnSpc>
                          <a:spcPct val="115000"/>
                        </a:lnSpc>
                        <a:spcAft>
                          <a:spcPts val="0"/>
                        </a:spcAft>
                      </a:pPr>
                      <a:r>
                        <a:rPr lang="kk-KZ" sz="1800" b="1" dirty="0" smtClean="0">
                          <a:solidFill>
                            <a:schemeClr val="accent1">
                              <a:lumMod val="75000"/>
                            </a:schemeClr>
                          </a:solidFill>
                          <a:latin typeface="Times New Roman"/>
                          <a:ea typeface="Times New Roman"/>
                          <a:cs typeface="Times New Roman"/>
                        </a:rPr>
                        <a:t>17</a:t>
                      </a:r>
                      <a:r>
                        <a:rPr lang="en-US" sz="1800" b="1" dirty="0" smtClean="0">
                          <a:solidFill>
                            <a:schemeClr val="accent1">
                              <a:lumMod val="75000"/>
                            </a:schemeClr>
                          </a:solidFill>
                          <a:latin typeface="Times New Roman"/>
                          <a:ea typeface="Times New Roman"/>
                          <a:cs typeface="Times New Roman"/>
                        </a:rPr>
                        <a:t>/</a:t>
                      </a:r>
                      <a:r>
                        <a:rPr lang="kk-KZ" sz="1800" b="1" dirty="0" smtClean="0">
                          <a:solidFill>
                            <a:schemeClr val="accent1">
                              <a:lumMod val="75000"/>
                            </a:schemeClr>
                          </a:solidFill>
                          <a:latin typeface="Times New Roman"/>
                          <a:ea typeface="Times New Roman"/>
                          <a:cs typeface="Times New Roman"/>
                        </a:rPr>
                        <a:t>52</a:t>
                      </a:r>
                      <a:endParaRPr lang="ru-RU" sz="1800" b="1" dirty="0">
                        <a:solidFill>
                          <a:schemeClr val="accent1">
                            <a:lumMod val="75000"/>
                          </a:schemeClr>
                        </a:solidFill>
                        <a:latin typeface="Calibri"/>
                        <a:ea typeface="Times New Roman"/>
                        <a:cs typeface="Times New Roman"/>
                      </a:endParaRPr>
                    </a:p>
                  </a:txBody>
                  <a:tcPr marL="68580" marR="68580" marT="0" marB="0"/>
                </a:tc>
                <a:tc>
                  <a:txBody>
                    <a:bodyPr/>
                    <a:lstStyle/>
                    <a:p>
                      <a:pPr algn="ctr">
                        <a:lnSpc>
                          <a:spcPct val="115000"/>
                        </a:lnSpc>
                        <a:spcAft>
                          <a:spcPts val="0"/>
                        </a:spcAft>
                      </a:pPr>
                      <a:r>
                        <a:rPr lang="kk-KZ" sz="1800" b="1" dirty="0" smtClean="0">
                          <a:solidFill>
                            <a:schemeClr val="accent1">
                              <a:lumMod val="75000"/>
                            </a:schemeClr>
                          </a:solidFill>
                          <a:latin typeface="Times New Roman"/>
                          <a:ea typeface="Times New Roman"/>
                          <a:cs typeface="Times New Roman"/>
                        </a:rPr>
                        <a:t>27</a:t>
                      </a:r>
                      <a:r>
                        <a:rPr lang="en-US" sz="1800" b="1" dirty="0" smtClean="0">
                          <a:solidFill>
                            <a:schemeClr val="accent1">
                              <a:lumMod val="75000"/>
                            </a:schemeClr>
                          </a:solidFill>
                          <a:latin typeface="Times New Roman"/>
                          <a:ea typeface="Times New Roman"/>
                          <a:cs typeface="Times New Roman"/>
                        </a:rPr>
                        <a:t>/</a:t>
                      </a:r>
                      <a:r>
                        <a:rPr lang="kk-KZ" sz="1800" b="1" dirty="0" smtClean="0">
                          <a:solidFill>
                            <a:schemeClr val="accent1">
                              <a:lumMod val="75000"/>
                            </a:schemeClr>
                          </a:solidFill>
                          <a:latin typeface="Times New Roman"/>
                          <a:ea typeface="Times New Roman"/>
                          <a:cs typeface="Times New Roman"/>
                        </a:rPr>
                        <a:t>42</a:t>
                      </a:r>
                      <a:endParaRPr lang="ru-RU" sz="1800" b="1" dirty="0">
                        <a:solidFill>
                          <a:schemeClr val="accent1">
                            <a:lumMod val="75000"/>
                          </a:schemeClr>
                        </a:solidFill>
                        <a:latin typeface="Calibri"/>
                        <a:ea typeface="Times New Roman"/>
                        <a:cs typeface="Times New Roman"/>
                      </a:endParaRPr>
                    </a:p>
                  </a:txBody>
                  <a:tcPr marL="68580" marR="68580" marT="0" marB="0"/>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xmlns="" val="1848461682"/>
              </p:ext>
            </p:extLst>
          </p:nvPr>
        </p:nvGraphicFramePr>
        <p:xfrm>
          <a:off x="285720" y="1258764"/>
          <a:ext cx="8429684" cy="5027757"/>
        </p:xfrm>
        <a:graphic>
          <a:graphicData uri="http://schemas.openxmlformats.org/drawingml/2006/table">
            <a:tbl>
              <a:tblPr firstRow="1" bandRow="1">
                <a:tableStyleId>{5C22544A-7EE6-4342-B048-85BDC9FD1C3A}</a:tableStyleId>
              </a:tblPr>
              <a:tblGrid>
                <a:gridCol w="5857916"/>
                <a:gridCol w="2571768"/>
              </a:tblGrid>
              <a:tr h="755371">
                <a:tc>
                  <a:txBody>
                    <a:bodyPr/>
                    <a:lstStyle/>
                    <a:p>
                      <a:pPr algn="ctr"/>
                      <a:r>
                        <a:rPr lang="kk-KZ" b="1" dirty="0" smtClean="0">
                          <a:latin typeface="Times New Roman" pitchFamily="18" charset="0"/>
                          <a:cs typeface="Times New Roman" pitchFamily="18" charset="0"/>
                        </a:rPr>
                        <a:t>Ұсыныстар</a:t>
                      </a:r>
                      <a:endParaRPr lang="ru-RU" b="1" dirty="0">
                        <a:latin typeface="Times New Roman" pitchFamily="18" charset="0"/>
                        <a:cs typeface="Times New Roman" pitchFamily="18" charset="0"/>
                      </a:endParaRPr>
                    </a:p>
                  </a:txBody>
                  <a:tcPr/>
                </a:tc>
                <a:tc>
                  <a:txBody>
                    <a:bodyPr/>
                    <a:lstStyle/>
                    <a:p>
                      <a:pPr algn="ctr"/>
                      <a:r>
                        <a:rPr lang="kk-KZ" b="1" dirty="0" smtClean="0">
                          <a:latin typeface="Times New Roman" pitchFamily="18" charset="0"/>
                          <a:cs typeface="Times New Roman" pitchFamily="18" charset="0"/>
                        </a:rPr>
                        <a:t>Талдау</a:t>
                      </a:r>
                      <a:endParaRPr lang="ru-RU" b="1" dirty="0">
                        <a:latin typeface="Times New Roman" pitchFamily="18" charset="0"/>
                        <a:cs typeface="Times New Roman" pitchFamily="18" charset="0"/>
                      </a:endParaRPr>
                    </a:p>
                  </a:txBody>
                  <a:tcPr/>
                </a:tc>
              </a:tr>
              <a:tr h="2248624">
                <a:tc>
                  <a:txBody>
                    <a:bodyPr/>
                    <a:lstStyle/>
                    <a:p>
                      <a:pPr algn="just">
                        <a:lnSpc>
                          <a:spcPct val="115000"/>
                        </a:lnSpc>
                        <a:spcAft>
                          <a:spcPts val="0"/>
                        </a:spcAft>
                      </a:pPr>
                      <a:r>
                        <a:rPr lang="kk-KZ" sz="1200" dirty="0" smtClean="0">
                          <a:latin typeface="Times New Roman"/>
                          <a:ea typeface="Calibri"/>
                          <a:cs typeface="Times New Roman"/>
                        </a:rPr>
                        <a:t>1. Жалпы </a:t>
                      </a:r>
                      <a:r>
                        <a:rPr lang="kk-KZ" sz="1200" dirty="0">
                          <a:latin typeface="Times New Roman"/>
                          <a:ea typeface="Calibri"/>
                          <a:cs typeface="Times New Roman"/>
                        </a:rPr>
                        <a:t>ББ пәндерінің тізбесі осы бейіннің білім беру міндеттеріне сәйкес келеді. Пәндер теориялық материалды ұсыну логикасына және оны практикалық пысықтауға, сондай-ақ ұсынылған ақпараттың күрделілік дәрежесіне сәйкес дұрыс реттілікпен орналастырылған. Сонымен қатар, кейбір позициялар бойынша пәндер тізімін қайта қарау ұсынылады. Сонымен, "Ататүрік принциптері" пәнінде пәннің мамандарды даярлау бейінімен тікелей байланысы жоқ. Оны бірінші жағдайда өңірлік компонентті қалыптастыруға бағытталған "Қазақстанның орыс тілді жазушылары" немесе "БАҚ, Интернет және әлеуметтік желілердің тілі мен жанрлары" пәніне, ал екінші жағдайда білім алушылардың назарын қазіргі заманғы орыс тілін дамытудың негізгі көздерін зерделеуге аударатын пәнге ауыстыру ұсынылады.</a:t>
                      </a:r>
                      <a:endParaRPr lang="ru-RU" sz="1100" dirty="0">
                        <a:latin typeface="Calibri"/>
                        <a:ea typeface="Calibri"/>
                        <a:cs typeface="Times New Roman"/>
                      </a:endParaRPr>
                    </a:p>
                  </a:txBody>
                  <a:tcPr marL="68580" marR="68580" marT="0" marB="0"/>
                </a:tc>
                <a:tc>
                  <a:txBody>
                    <a:bodyPr/>
                    <a:lstStyle/>
                    <a:p>
                      <a:pPr algn="just"/>
                      <a:r>
                        <a:rPr kumimoji="0" lang="kk-KZ" sz="1200" kern="1200" dirty="0" smtClean="0">
                          <a:solidFill>
                            <a:schemeClr val="dk1"/>
                          </a:solidFill>
                          <a:latin typeface="Times New Roman" pitchFamily="18" charset="0"/>
                          <a:ea typeface="+mn-ea"/>
                          <a:cs typeface="Times New Roman" pitchFamily="18" charset="0"/>
                        </a:rPr>
                        <a:t>"Ататүрік принциптері" пәні университеттің ерекшелігіне байланысты еңгізілген. ЖК –ға компонентіне кіреді.</a:t>
                      </a:r>
                      <a:endParaRPr lang="ru-RU" sz="1200" b="1" dirty="0">
                        <a:solidFill>
                          <a:schemeClr val="accent1">
                            <a:lumMod val="75000"/>
                          </a:schemeClr>
                        </a:solidFill>
                        <a:latin typeface="Times New Roman" pitchFamily="18" charset="0"/>
                        <a:cs typeface="Times New Roman" pitchFamily="18" charset="0"/>
                      </a:endParaRPr>
                    </a:p>
                  </a:txBody>
                  <a:tcPr/>
                </a:tc>
              </a:tr>
              <a:tr h="2023762">
                <a:tc>
                  <a:txBody>
                    <a:bodyPr/>
                    <a:lstStyle/>
                    <a:p>
                      <a:pPr algn="just">
                        <a:lnSpc>
                          <a:spcPct val="115000"/>
                        </a:lnSpc>
                        <a:spcAft>
                          <a:spcPts val="0"/>
                        </a:spcAft>
                      </a:pPr>
                      <a:r>
                        <a:rPr lang="kk-KZ" sz="1200" dirty="0" smtClean="0">
                          <a:latin typeface="Times New Roman"/>
                          <a:ea typeface="Calibri"/>
                          <a:cs typeface="Times New Roman"/>
                        </a:rPr>
                        <a:t>2. "Орыс </a:t>
                      </a:r>
                      <a:r>
                        <a:rPr lang="kk-KZ" sz="1200" dirty="0">
                          <a:latin typeface="Times New Roman"/>
                          <a:ea typeface="Calibri"/>
                          <a:cs typeface="Times New Roman"/>
                        </a:rPr>
                        <a:t>тілін оқыту әдістемесі" және "орыс әдебиетін оқыту әдістемесі" пәндерінің мазмұнында орыс емес мектепте орыс әдебиетін оқытудың ерекшелігі туралы тақырып жоқ (мамандық атауына сәйкес). Республикадағы әлеуметтік-тілдік жағдайға байланысты (ҚР-да орыс тілінде оқытпайтын мектептер мен сыныптар көп) бұл тақырыпты әдістемелік пәндердің мазмұнына қосу немесе "орыс тілінде оқытпайтын мектептерде тілді (әдебиетті) оқыту әдістемесі" Жеке пәніне бөлу ұсынылады, бұл түлектерді жұмысқа орналастыру мүмкіндігін едәуір кеңейтеді және жас мамандардың кәсіби багажын байытады. Пәндер атауының мазмұнына сәйкес келтіру ұсынылады ("Орыс тілі "және"шетел әдебиеті").</a:t>
                      </a:r>
                      <a:endParaRPr lang="ru-RU" sz="1100" dirty="0">
                        <a:latin typeface="Calibri"/>
                        <a:ea typeface="Calibri"/>
                        <a:cs typeface="Times New Roman"/>
                      </a:endParaRPr>
                    </a:p>
                  </a:txBody>
                  <a:tcPr marL="68580" marR="68580" marT="0" marB="0"/>
                </a:tc>
                <a:tc>
                  <a:txBody>
                    <a:bodyPr/>
                    <a:lstStyle/>
                    <a:p>
                      <a:pPr algn="just"/>
                      <a:r>
                        <a:rPr kumimoji="0" lang="kk-KZ" sz="1200" kern="1200" dirty="0" smtClean="0">
                          <a:solidFill>
                            <a:schemeClr val="dk1"/>
                          </a:solidFill>
                          <a:latin typeface="Times New Roman" pitchFamily="18" charset="0"/>
                          <a:ea typeface="+mn-ea"/>
                          <a:cs typeface="Times New Roman" pitchFamily="18" charset="0"/>
                        </a:rPr>
                        <a:t>"Орыс тілінде оқытпайтын мектептерде тілді (әдебиетті) оқыту әдістемесі" пәндері  6В01764 – Орыс тілінде оқытпайтын мектептердегі орыс тілі мен әдебиеті БББ-сында қарастырылған. Сол себептен 6В01717 – Орыс тілі мен әдебиеті БББ-на еңгізу қажеттілігі жоқ.</a:t>
                      </a:r>
                      <a:endParaRPr kumimoji="0" lang="ru-RU" sz="1200" kern="1200" dirty="0" smtClean="0">
                        <a:solidFill>
                          <a:schemeClr val="dk1"/>
                        </a:solidFill>
                        <a:latin typeface="Times New Roman" pitchFamily="18" charset="0"/>
                        <a:ea typeface="+mn-ea"/>
                        <a:cs typeface="Times New Roman" pitchFamily="18" charset="0"/>
                      </a:endParaRPr>
                    </a:p>
                    <a:p>
                      <a:r>
                        <a:rPr kumimoji="0" lang="kk-KZ" sz="1200" kern="1200" dirty="0" smtClean="0">
                          <a:solidFill>
                            <a:schemeClr val="dk1"/>
                          </a:solidFill>
                          <a:latin typeface="Times New Roman" pitchFamily="18" charset="0"/>
                          <a:ea typeface="+mn-ea"/>
                          <a:cs typeface="Times New Roman" pitchFamily="18" charset="0"/>
                        </a:rPr>
                        <a:t>«Орыс тілі» және «Шетел әдебиеті» пәндерінің атаулары өзгертілді.</a:t>
                      </a:r>
                      <a:endParaRPr lang="ru-RU" sz="1200" b="1" dirty="0">
                        <a:solidFill>
                          <a:schemeClr val="accent1">
                            <a:lumMod val="75000"/>
                          </a:schemeClr>
                        </a:solidFill>
                        <a:latin typeface="Times New Roman" pitchFamily="18" charset="0"/>
                        <a:ea typeface="Times New Roman"/>
                        <a:cs typeface="Times New Roman" pitchFamily="18" charset="0"/>
                      </a:endParaRPr>
                    </a:p>
                  </a:txBody>
                  <a:tcPr marL="68580" marR="68580" marT="0" marB="0"/>
                </a:tc>
              </a:tr>
            </a:tbl>
          </a:graphicData>
        </a:graphic>
      </p:graphicFrame>
      <p:sp>
        <p:nvSpPr>
          <p:cNvPr id="5" name="Заголовок 4"/>
          <p:cNvSpPr>
            <a:spLocks noGrp="1"/>
          </p:cNvSpPr>
          <p:nvPr>
            <p:ph type="title"/>
          </p:nvPr>
        </p:nvSpPr>
        <p:spPr>
          <a:xfrm>
            <a:off x="457200" y="274638"/>
            <a:ext cx="8258204" cy="939784"/>
          </a:xfrm>
        </p:spPr>
        <p:txBody>
          <a:bodyPr>
            <a:normAutofit/>
          </a:bodyPr>
          <a:lstStyle/>
          <a:p>
            <a:pPr algn="ctr"/>
            <a:r>
              <a:rPr lang="kk-KZ" sz="24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Атамекен ҰҚП ұсыныстары                                                                         6В01717 – Орыс тілі мен әдебиеті мамандығы бойынша</a:t>
            </a:r>
            <a:endParaRPr lang="ru-RU"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xmlns="" val="1848461682"/>
              </p:ext>
            </p:extLst>
          </p:nvPr>
        </p:nvGraphicFramePr>
        <p:xfrm>
          <a:off x="285720" y="1258764"/>
          <a:ext cx="8429684" cy="5011416"/>
        </p:xfrm>
        <a:graphic>
          <a:graphicData uri="http://schemas.openxmlformats.org/drawingml/2006/table">
            <a:tbl>
              <a:tblPr firstRow="1" bandRow="1">
                <a:tableStyleId>{5C22544A-7EE6-4342-B048-85BDC9FD1C3A}</a:tableStyleId>
              </a:tblPr>
              <a:tblGrid>
                <a:gridCol w="4786346"/>
                <a:gridCol w="3643338"/>
              </a:tblGrid>
              <a:tr h="403901">
                <a:tc>
                  <a:txBody>
                    <a:bodyPr/>
                    <a:lstStyle/>
                    <a:p>
                      <a:pPr algn="ctr"/>
                      <a:r>
                        <a:rPr lang="kk-KZ" b="1" dirty="0" smtClean="0">
                          <a:latin typeface="Times New Roman" pitchFamily="18" charset="0"/>
                          <a:cs typeface="Times New Roman" pitchFamily="18" charset="0"/>
                        </a:rPr>
                        <a:t>Ұсыныстар</a:t>
                      </a:r>
                      <a:endParaRPr lang="ru-RU" b="1" dirty="0">
                        <a:latin typeface="Times New Roman" pitchFamily="18" charset="0"/>
                        <a:cs typeface="Times New Roman" pitchFamily="18" charset="0"/>
                      </a:endParaRPr>
                    </a:p>
                  </a:txBody>
                  <a:tcPr/>
                </a:tc>
                <a:tc>
                  <a:txBody>
                    <a:bodyPr/>
                    <a:lstStyle/>
                    <a:p>
                      <a:pPr algn="ctr"/>
                      <a:r>
                        <a:rPr lang="kk-KZ" b="1" dirty="0" smtClean="0">
                          <a:latin typeface="Times New Roman" pitchFamily="18" charset="0"/>
                          <a:cs typeface="Times New Roman" pitchFamily="18" charset="0"/>
                        </a:rPr>
                        <a:t>Талдау</a:t>
                      </a:r>
                      <a:endParaRPr lang="ru-RU" b="1" dirty="0">
                        <a:latin typeface="Times New Roman" pitchFamily="18" charset="0"/>
                        <a:cs typeface="Times New Roman" pitchFamily="18" charset="0"/>
                      </a:endParaRPr>
                    </a:p>
                  </a:txBody>
                  <a:tcPr/>
                </a:tc>
              </a:tr>
              <a:tr h="1552021">
                <a:tc>
                  <a:txBody>
                    <a:bodyPr/>
                    <a:lstStyle/>
                    <a:p>
                      <a:pPr algn="just"/>
                      <a:r>
                        <a:rPr lang="kk-KZ" sz="1200" dirty="0" smtClean="0">
                          <a:latin typeface="Times New Roman"/>
                          <a:ea typeface="Calibri"/>
                          <a:cs typeface="Times New Roman"/>
                        </a:rPr>
                        <a:t>1. </a:t>
                      </a:r>
                      <a:r>
                        <a:rPr kumimoji="0" lang="kk-KZ" sz="1200" kern="1200" dirty="0" smtClean="0">
                          <a:solidFill>
                            <a:schemeClr val="dk1"/>
                          </a:solidFill>
                          <a:latin typeface="Times New Roman" pitchFamily="18" charset="0"/>
                          <a:ea typeface="+mn-ea"/>
                          <a:cs typeface="Times New Roman" pitchFamily="18" charset="0"/>
                        </a:rPr>
                        <a:t>ББ Оқыту нәтижелері бәсекеге қабілетті маман үшін қажетті дағдыларды толық қалыптастырмайды. Дайын білімді аударуға негізделген оқытудың «дәстүрлі» әдістемесі арқылы алынған білім бар білім қорымен тиімді интеграциялануы мүмкін емес, сондықтан мұндай жағдайда тек жаттанды, үстірт оқыту орын алады. Бұл әдіспен алынған ақпаратты емтихандарда сәтті көрсетуге болады, бірақ ол студенттерге берік игерілмейді, оқуды және әртүрлі емтихандарды аяқтағаннан кейін пайдасы аз, өмірлік жағдайларда қолданылмайды.</a:t>
                      </a:r>
                      <a:endParaRPr lang="ru-RU" sz="1200" dirty="0">
                        <a:latin typeface="Times New Roman" pitchFamily="18" charset="0"/>
                        <a:ea typeface="Calibri"/>
                        <a:cs typeface="Times New Roman" pitchFamily="18" charset="0"/>
                      </a:endParaRPr>
                    </a:p>
                  </a:txBody>
                  <a:tcPr marL="68580" marR="68580" marT="0" marB="0"/>
                </a:tc>
                <a:tc>
                  <a:txBody>
                    <a:bodyPr/>
                    <a:lstStyle/>
                    <a:p>
                      <a:pPr algn="just"/>
                      <a:r>
                        <a:rPr kumimoji="0" lang="en-US" sz="1200" kern="1200" dirty="0" smtClean="0">
                          <a:solidFill>
                            <a:schemeClr val="dk1"/>
                          </a:solidFill>
                          <a:latin typeface="Times New Roman" pitchFamily="18" charset="0"/>
                          <a:ea typeface="+mn-ea"/>
                          <a:cs typeface="Times New Roman" pitchFamily="18" charset="0"/>
                        </a:rPr>
                        <a:t>2022-2023 </a:t>
                      </a:r>
                      <a:r>
                        <a:rPr kumimoji="0" lang="en-US" sz="1200" kern="1200" dirty="0" err="1" smtClean="0">
                          <a:solidFill>
                            <a:schemeClr val="dk1"/>
                          </a:solidFill>
                          <a:latin typeface="Times New Roman" pitchFamily="18" charset="0"/>
                          <a:ea typeface="+mn-ea"/>
                          <a:cs typeface="Times New Roman" pitchFamily="18" charset="0"/>
                        </a:rPr>
                        <a:t>оқу</a:t>
                      </a:r>
                      <a:r>
                        <a:rPr kumimoji="0" lang="en-US" sz="1200" kern="1200" dirty="0" smtClean="0">
                          <a:solidFill>
                            <a:schemeClr val="dk1"/>
                          </a:solidFill>
                          <a:latin typeface="Times New Roman" pitchFamily="18" charset="0"/>
                          <a:ea typeface="+mn-ea"/>
                          <a:cs typeface="Times New Roman" pitchFamily="18" charset="0"/>
                        </a:rPr>
                        <a:t> </a:t>
                      </a:r>
                      <a:r>
                        <a:rPr kumimoji="0" lang="en-US" sz="1200" kern="1200" dirty="0" err="1" smtClean="0">
                          <a:solidFill>
                            <a:schemeClr val="dk1"/>
                          </a:solidFill>
                          <a:latin typeface="Times New Roman" pitchFamily="18" charset="0"/>
                          <a:ea typeface="+mn-ea"/>
                          <a:cs typeface="Times New Roman" pitchFamily="18" charset="0"/>
                        </a:rPr>
                        <a:t>жылында</a:t>
                      </a:r>
                      <a:r>
                        <a:rPr kumimoji="0" lang="en-US" sz="1200" kern="1200" dirty="0" smtClean="0">
                          <a:solidFill>
                            <a:schemeClr val="dk1"/>
                          </a:solidFill>
                          <a:latin typeface="Times New Roman" pitchFamily="18" charset="0"/>
                          <a:ea typeface="+mn-ea"/>
                          <a:cs typeface="Times New Roman" pitchFamily="18" charset="0"/>
                        </a:rPr>
                        <a:t> </a:t>
                      </a:r>
                      <a:r>
                        <a:rPr kumimoji="0" lang="en-US" sz="1200" kern="1200" dirty="0" err="1" smtClean="0">
                          <a:solidFill>
                            <a:schemeClr val="dk1"/>
                          </a:solidFill>
                          <a:latin typeface="Times New Roman" pitchFamily="18" charset="0"/>
                          <a:ea typeface="+mn-ea"/>
                          <a:cs typeface="Times New Roman" pitchFamily="18" charset="0"/>
                        </a:rPr>
                        <a:t>білім</a:t>
                      </a:r>
                      <a:r>
                        <a:rPr kumimoji="0" lang="en-US" sz="1200" kern="1200" dirty="0" smtClean="0">
                          <a:solidFill>
                            <a:schemeClr val="dk1"/>
                          </a:solidFill>
                          <a:latin typeface="Times New Roman" pitchFamily="18" charset="0"/>
                          <a:ea typeface="+mn-ea"/>
                          <a:cs typeface="Times New Roman" pitchFamily="18" charset="0"/>
                        </a:rPr>
                        <a:t> </a:t>
                      </a:r>
                      <a:r>
                        <a:rPr kumimoji="0" lang="en-US" sz="1200" kern="1200" dirty="0" err="1" smtClean="0">
                          <a:solidFill>
                            <a:schemeClr val="dk1"/>
                          </a:solidFill>
                          <a:latin typeface="Times New Roman" pitchFamily="18" charset="0"/>
                          <a:ea typeface="+mn-ea"/>
                          <a:cs typeface="Times New Roman" pitchFamily="18" charset="0"/>
                        </a:rPr>
                        <a:t>беру</a:t>
                      </a:r>
                      <a:r>
                        <a:rPr kumimoji="0" lang="en-US" sz="1200" kern="1200" dirty="0" smtClean="0">
                          <a:solidFill>
                            <a:schemeClr val="dk1"/>
                          </a:solidFill>
                          <a:latin typeface="Times New Roman" pitchFamily="18" charset="0"/>
                          <a:ea typeface="+mn-ea"/>
                          <a:cs typeface="Times New Roman" pitchFamily="18" charset="0"/>
                        </a:rPr>
                        <a:t> </a:t>
                      </a:r>
                      <a:r>
                        <a:rPr kumimoji="0" lang="en-US" sz="1200" kern="1200" dirty="0" err="1" smtClean="0">
                          <a:solidFill>
                            <a:schemeClr val="dk1"/>
                          </a:solidFill>
                          <a:latin typeface="Times New Roman" pitchFamily="18" charset="0"/>
                          <a:ea typeface="+mn-ea"/>
                          <a:cs typeface="Times New Roman" pitchFamily="18" charset="0"/>
                        </a:rPr>
                        <a:t>бағыты</a:t>
                      </a:r>
                      <a:r>
                        <a:rPr kumimoji="0" lang="en-US" sz="1200" kern="1200" dirty="0" smtClean="0">
                          <a:solidFill>
                            <a:schemeClr val="dk1"/>
                          </a:solidFill>
                          <a:latin typeface="Times New Roman" pitchFamily="18" charset="0"/>
                          <a:ea typeface="+mn-ea"/>
                          <a:cs typeface="Times New Roman" pitchFamily="18" charset="0"/>
                        </a:rPr>
                        <a:t> </a:t>
                      </a:r>
                      <a:r>
                        <a:rPr kumimoji="0" lang="en-US" sz="1200" kern="1200" dirty="0" err="1" smtClean="0">
                          <a:solidFill>
                            <a:schemeClr val="dk1"/>
                          </a:solidFill>
                          <a:latin typeface="Times New Roman" pitchFamily="18" charset="0"/>
                          <a:ea typeface="+mn-ea"/>
                          <a:cs typeface="Times New Roman" pitchFamily="18" charset="0"/>
                        </a:rPr>
                        <a:t>бойынша</a:t>
                      </a:r>
                      <a:r>
                        <a:rPr kumimoji="0" lang="en-US" sz="1200" kern="1200" dirty="0" smtClean="0">
                          <a:solidFill>
                            <a:schemeClr val="dk1"/>
                          </a:solidFill>
                          <a:latin typeface="Times New Roman" pitchFamily="18" charset="0"/>
                          <a:ea typeface="+mn-ea"/>
                          <a:cs typeface="Times New Roman" pitchFamily="18" charset="0"/>
                        </a:rPr>
                        <a:t> </a:t>
                      </a:r>
                      <a:r>
                        <a:rPr kumimoji="0" lang="en-US" sz="1200" kern="1200" dirty="0" err="1" smtClean="0">
                          <a:solidFill>
                            <a:schemeClr val="dk1"/>
                          </a:solidFill>
                          <a:latin typeface="Times New Roman" pitchFamily="18" charset="0"/>
                          <a:ea typeface="+mn-ea"/>
                          <a:cs typeface="Times New Roman" pitchFamily="18" charset="0"/>
                        </a:rPr>
                        <a:t>академиялық</a:t>
                      </a:r>
                      <a:r>
                        <a:rPr kumimoji="0" lang="en-US" sz="1200" kern="1200" dirty="0" smtClean="0">
                          <a:solidFill>
                            <a:schemeClr val="dk1"/>
                          </a:solidFill>
                          <a:latin typeface="Times New Roman" pitchFamily="18" charset="0"/>
                          <a:ea typeface="+mn-ea"/>
                          <a:cs typeface="Times New Roman" pitchFamily="18" charset="0"/>
                        </a:rPr>
                        <a:t> </a:t>
                      </a:r>
                      <a:r>
                        <a:rPr kumimoji="0" lang="en-US" sz="1200" kern="1200" dirty="0" err="1" smtClean="0">
                          <a:solidFill>
                            <a:schemeClr val="dk1"/>
                          </a:solidFill>
                          <a:latin typeface="Times New Roman" pitchFamily="18" charset="0"/>
                          <a:ea typeface="+mn-ea"/>
                          <a:cs typeface="Times New Roman" pitchFamily="18" charset="0"/>
                        </a:rPr>
                        <a:t>комитеттер</a:t>
                      </a:r>
                      <a:r>
                        <a:rPr kumimoji="0" lang="en-US" sz="1200" kern="1200" dirty="0" smtClean="0">
                          <a:solidFill>
                            <a:schemeClr val="dk1"/>
                          </a:solidFill>
                          <a:latin typeface="Times New Roman" pitchFamily="18" charset="0"/>
                          <a:ea typeface="+mn-ea"/>
                          <a:cs typeface="Times New Roman" pitchFamily="18" charset="0"/>
                        </a:rPr>
                        <a:t> </a:t>
                      </a:r>
                      <a:r>
                        <a:rPr kumimoji="0" lang="en-US" sz="1200" kern="1200" dirty="0" err="1" smtClean="0">
                          <a:solidFill>
                            <a:schemeClr val="dk1"/>
                          </a:solidFill>
                          <a:latin typeface="Times New Roman" pitchFamily="18" charset="0"/>
                          <a:ea typeface="+mn-ea"/>
                          <a:cs typeface="Times New Roman" pitchFamily="18" charset="0"/>
                        </a:rPr>
                        <a:t>қайта</a:t>
                      </a:r>
                      <a:r>
                        <a:rPr kumimoji="0" lang="en-US" sz="1200" kern="1200" dirty="0" smtClean="0">
                          <a:solidFill>
                            <a:schemeClr val="dk1"/>
                          </a:solidFill>
                          <a:latin typeface="Times New Roman" pitchFamily="18" charset="0"/>
                          <a:ea typeface="+mn-ea"/>
                          <a:cs typeface="Times New Roman" pitchFamily="18" charset="0"/>
                        </a:rPr>
                        <a:t> </a:t>
                      </a:r>
                      <a:r>
                        <a:rPr kumimoji="0" lang="en-US" sz="1200" kern="1200" dirty="0" err="1" smtClean="0">
                          <a:solidFill>
                            <a:schemeClr val="dk1"/>
                          </a:solidFill>
                          <a:latin typeface="Times New Roman" pitchFamily="18" charset="0"/>
                          <a:ea typeface="+mn-ea"/>
                          <a:cs typeface="Times New Roman" pitchFamily="18" charset="0"/>
                        </a:rPr>
                        <a:t>құрылып</a:t>
                      </a:r>
                      <a:r>
                        <a:rPr kumimoji="0" lang="en-US" sz="1200" kern="1200" dirty="0" smtClean="0">
                          <a:solidFill>
                            <a:schemeClr val="dk1"/>
                          </a:solidFill>
                          <a:latin typeface="Times New Roman" pitchFamily="18" charset="0"/>
                          <a:ea typeface="+mn-ea"/>
                          <a:cs typeface="Times New Roman" pitchFamily="18" charset="0"/>
                        </a:rPr>
                        <a:t>, </a:t>
                      </a:r>
                      <a:r>
                        <a:rPr kumimoji="0" lang="en-US" sz="1200" kern="1200" dirty="0" err="1" smtClean="0">
                          <a:solidFill>
                            <a:schemeClr val="dk1"/>
                          </a:solidFill>
                          <a:latin typeface="Times New Roman" pitchFamily="18" charset="0"/>
                          <a:ea typeface="+mn-ea"/>
                          <a:cs typeface="Times New Roman" pitchFamily="18" charset="0"/>
                        </a:rPr>
                        <a:t>білім</a:t>
                      </a:r>
                      <a:r>
                        <a:rPr kumimoji="0" lang="en-US" sz="1200" kern="1200" dirty="0" smtClean="0">
                          <a:solidFill>
                            <a:schemeClr val="dk1"/>
                          </a:solidFill>
                          <a:latin typeface="Times New Roman" pitchFamily="18" charset="0"/>
                          <a:ea typeface="+mn-ea"/>
                          <a:cs typeface="Times New Roman" pitchFamily="18" charset="0"/>
                        </a:rPr>
                        <a:t> </a:t>
                      </a:r>
                      <a:r>
                        <a:rPr kumimoji="0" lang="en-US" sz="1200" kern="1200" dirty="0" err="1" smtClean="0">
                          <a:solidFill>
                            <a:schemeClr val="dk1"/>
                          </a:solidFill>
                          <a:latin typeface="Times New Roman" pitchFamily="18" charset="0"/>
                          <a:ea typeface="+mn-ea"/>
                          <a:cs typeface="Times New Roman" pitchFamily="18" charset="0"/>
                        </a:rPr>
                        <a:t>беру</a:t>
                      </a:r>
                      <a:r>
                        <a:rPr kumimoji="0" lang="en-US" sz="1200" kern="1200" dirty="0" smtClean="0">
                          <a:solidFill>
                            <a:schemeClr val="dk1"/>
                          </a:solidFill>
                          <a:latin typeface="Times New Roman" pitchFamily="18" charset="0"/>
                          <a:ea typeface="+mn-ea"/>
                          <a:cs typeface="Times New Roman" pitchFamily="18" charset="0"/>
                        </a:rPr>
                        <a:t> </a:t>
                      </a:r>
                      <a:r>
                        <a:rPr kumimoji="0" lang="en-US" sz="1200" kern="1200" dirty="0" err="1" smtClean="0">
                          <a:solidFill>
                            <a:schemeClr val="dk1"/>
                          </a:solidFill>
                          <a:latin typeface="Times New Roman" pitchFamily="18" charset="0"/>
                          <a:ea typeface="+mn-ea"/>
                          <a:cs typeface="Times New Roman" pitchFamily="18" charset="0"/>
                        </a:rPr>
                        <a:t>бағдарламалары</a:t>
                      </a:r>
                      <a:r>
                        <a:rPr kumimoji="0" lang="en-US" sz="1200" kern="1200" dirty="0" smtClean="0">
                          <a:solidFill>
                            <a:schemeClr val="dk1"/>
                          </a:solidFill>
                          <a:latin typeface="Times New Roman" pitchFamily="18" charset="0"/>
                          <a:ea typeface="+mn-ea"/>
                          <a:cs typeface="Times New Roman" pitchFamily="18" charset="0"/>
                        </a:rPr>
                        <a:t> </a:t>
                      </a:r>
                      <a:r>
                        <a:rPr kumimoji="0" lang="en-US" sz="1200" kern="1200" dirty="0" err="1" smtClean="0">
                          <a:solidFill>
                            <a:schemeClr val="dk1"/>
                          </a:solidFill>
                          <a:latin typeface="Times New Roman" pitchFamily="18" charset="0"/>
                          <a:ea typeface="+mn-ea"/>
                          <a:cs typeface="Times New Roman" pitchFamily="18" charset="0"/>
                        </a:rPr>
                        <a:t>сол</a:t>
                      </a:r>
                      <a:r>
                        <a:rPr kumimoji="0" lang="en-US" sz="1200" kern="1200" dirty="0" smtClean="0">
                          <a:solidFill>
                            <a:schemeClr val="dk1"/>
                          </a:solidFill>
                          <a:latin typeface="Times New Roman" pitchFamily="18" charset="0"/>
                          <a:ea typeface="+mn-ea"/>
                          <a:cs typeface="Times New Roman" pitchFamily="18" charset="0"/>
                        </a:rPr>
                        <a:t> </a:t>
                      </a:r>
                      <a:r>
                        <a:rPr kumimoji="0" lang="en-US" sz="1200" kern="1200" dirty="0" err="1" smtClean="0">
                          <a:solidFill>
                            <a:schemeClr val="dk1"/>
                          </a:solidFill>
                          <a:latin typeface="Times New Roman" pitchFamily="18" charset="0"/>
                          <a:ea typeface="+mn-ea"/>
                          <a:cs typeface="Times New Roman" pitchFamily="18" charset="0"/>
                        </a:rPr>
                        <a:t>комиттетке</a:t>
                      </a:r>
                      <a:r>
                        <a:rPr kumimoji="0" lang="en-US" sz="1200" kern="1200" dirty="0" smtClean="0">
                          <a:solidFill>
                            <a:schemeClr val="dk1"/>
                          </a:solidFill>
                          <a:latin typeface="Times New Roman" pitchFamily="18" charset="0"/>
                          <a:ea typeface="+mn-ea"/>
                          <a:cs typeface="Times New Roman" pitchFamily="18" charset="0"/>
                        </a:rPr>
                        <a:t> </a:t>
                      </a:r>
                      <a:r>
                        <a:rPr kumimoji="0" lang="en-US" sz="1200" kern="1200" dirty="0" err="1" smtClean="0">
                          <a:solidFill>
                            <a:schemeClr val="dk1"/>
                          </a:solidFill>
                          <a:latin typeface="Times New Roman" pitchFamily="18" charset="0"/>
                          <a:ea typeface="+mn-ea"/>
                          <a:cs typeface="Times New Roman" pitchFamily="18" charset="0"/>
                        </a:rPr>
                        <a:t>ұсынылды</a:t>
                      </a:r>
                      <a:r>
                        <a:rPr kumimoji="0" lang="kk-KZ" sz="1200" kern="1200" dirty="0" smtClean="0">
                          <a:solidFill>
                            <a:schemeClr val="dk1"/>
                          </a:solidFill>
                          <a:latin typeface="Times New Roman" pitchFamily="18" charset="0"/>
                          <a:ea typeface="+mn-ea"/>
                          <a:cs typeface="Times New Roman" pitchFamily="18" charset="0"/>
                        </a:rPr>
                        <a:t>. Комитет тарапынан білім беру бағдарламалары талқыланып барлық оқыту нәтижелері  жаңартылды</a:t>
                      </a:r>
                      <a:r>
                        <a:rPr kumimoji="0" lang="kk-KZ" sz="1800" kern="1200" dirty="0" smtClean="0">
                          <a:solidFill>
                            <a:schemeClr val="dk1"/>
                          </a:solidFill>
                          <a:latin typeface="Times New Roman" pitchFamily="18" charset="0"/>
                          <a:ea typeface="+mn-ea"/>
                          <a:cs typeface="Times New Roman" pitchFamily="18" charset="0"/>
                        </a:rPr>
                        <a:t>.</a:t>
                      </a:r>
                      <a:endParaRPr lang="ru-RU" sz="1200" b="1" dirty="0">
                        <a:solidFill>
                          <a:schemeClr val="accent1">
                            <a:lumMod val="75000"/>
                          </a:schemeClr>
                        </a:solidFill>
                        <a:latin typeface="Times New Roman" pitchFamily="18" charset="0"/>
                        <a:cs typeface="Times New Roman" pitchFamily="18" charset="0"/>
                      </a:endParaRPr>
                    </a:p>
                  </a:txBody>
                  <a:tcPr/>
                </a:tc>
              </a:tr>
              <a:tr h="630500">
                <a:tc>
                  <a:txBody>
                    <a:bodyPr/>
                    <a:lstStyle/>
                    <a:p>
                      <a:pPr algn="just"/>
                      <a:r>
                        <a:rPr lang="kk-KZ" sz="1200" dirty="0" smtClean="0">
                          <a:latin typeface="Times New Roman" pitchFamily="18" charset="0"/>
                          <a:ea typeface="Calibri"/>
                          <a:cs typeface="Times New Roman" pitchFamily="18" charset="0"/>
                        </a:rPr>
                        <a:t>2. </a:t>
                      </a:r>
                      <a:r>
                        <a:rPr kumimoji="0" lang="kk-KZ" sz="1200" kern="1200" dirty="0" smtClean="0">
                          <a:solidFill>
                            <a:schemeClr val="dk1"/>
                          </a:solidFill>
                          <a:latin typeface="Times New Roman" pitchFamily="18" charset="0"/>
                          <a:ea typeface="+mn-ea"/>
                          <a:cs typeface="Times New Roman" pitchFamily="18" charset="0"/>
                        </a:rPr>
                        <a:t>Ұсынылған пәндер өзекті, дегенмен</a:t>
                      </a:r>
                      <a:endParaRPr kumimoji="0" lang="ru-RU" sz="1200" kern="1200" dirty="0" smtClean="0">
                        <a:solidFill>
                          <a:schemeClr val="dk1"/>
                        </a:solidFill>
                        <a:latin typeface="Times New Roman" pitchFamily="18" charset="0"/>
                        <a:ea typeface="+mn-ea"/>
                        <a:cs typeface="Times New Roman" pitchFamily="18" charset="0"/>
                      </a:endParaRPr>
                    </a:p>
                    <a:p>
                      <a:pPr algn="just"/>
                      <a:r>
                        <a:rPr kumimoji="0" lang="kk-KZ" sz="1200" kern="1200" dirty="0" smtClean="0">
                          <a:solidFill>
                            <a:schemeClr val="dk1"/>
                          </a:solidFill>
                          <a:latin typeface="Times New Roman" pitchFamily="18" charset="0"/>
                          <a:ea typeface="+mn-ea"/>
                          <a:cs typeface="Times New Roman" pitchFamily="18" charset="0"/>
                        </a:rPr>
                        <a:t>көптеген пәндер бойынша мазмұнды, құрылымды және тәсілдерді қайта қарау ұсынылады</a:t>
                      </a:r>
                      <a:endParaRPr lang="ru-RU" sz="1200" dirty="0">
                        <a:latin typeface="Times New Roman" pitchFamily="18" charset="0"/>
                        <a:ea typeface="Calibri"/>
                        <a:cs typeface="Times New Roman" pitchFamily="18" charset="0"/>
                      </a:endParaRPr>
                    </a:p>
                  </a:txBody>
                  <a:tcPr marL="68580" marR="68580" marT="0" marB="0"/>
                </a:tc>
                <a:tc>
                  <a:txBody>
                    <a:bodyPr/>
                    <a:lstStyle/>
                    <a:p>
                      <a:pPr algn="just"/>
                      <a:r>
                        <a:rPr kumimoji="0" lang="kk-KZ" sz="1200" kern="1200" dirty="0" smtClean="0">
                          <a:solidFill>
                            <a:schemeClr val="dk1"/>
                          </a:solidFill>
                          <a:latin typeface="Times New Roman" pitchFamily="18" charset="0"/>
                          <a:ea typeface="+mn-ea"/>
                          <a:cs typeface="Times New Roman" pitchFamily="18" charset="0"/>
                        </a:rPr>
                        <a:t>2023-2024 оқу жылына оқуға түсетін білімгерлер үшін білім беру бағдарламасындағы пәндер, пәндердің мазмұны  40% жаңартылды.</a:t>
                      </a:r>
                      <a:endParaRPr lang="ru-RU" sz="1200" b="1" dirty="0">
                        <a:solidFill>
                          <a:schemeClr val="accent1">
                            <a:lumMod val="75000"/>
                          </a:schemeClr>
                        </a:solidFill>
                        <a:latin typeface="Times New Roman" pitchFamily="18" charset="0"/>
                        <a:ea typeface="Times New Roman"/>
                        <a:cs typeface="Times New Roman" pitchFamily="18" charset="0"/>
                      </a:endParaRPr>
                    </a:p>
                  </a:txBody>
                  <a:tcPr marL="68580" marR="68580" marT="0" marB="0"/>
                </a:tc>
              </a:tr>
              <a:tr h="740372">
                <a:tc>
                  <a:txBody>
                    <a:bodyPr/>
                    <a:lstStyle/>
                    <a:p>
                      <a:pPr algn="just"/>
                      <a:r>
                        <a:rPr lang="kk-KZ" sz="1200" dirty="0" smtClean="0">
                          <a:latin typeface="Times New Roman" pitchFamily="18" charset="0"/>
                          <a:ea typeface="Calibri"/>
                          <a:cs typeface="Times New Roman" pitchFamily="18" charset="0"/>
                        </a:rPr>
                        <a:t>3. </a:t>
                      </a:r>
                      <a:r>
                        <a:rPr kumimoji="0" lang="kk-KZ" sz="1200" kern="1200" dirty="0" smtClean="0">
                          <a:solidFill>
                            <a:schemeClr val="dk1"/>
                          </a:solidFill>
                          <a:latin typeface="Times New Roman" pitchFamily="18" charset="0"/>
                          <a:ea typeface="+mn-ea"/>
                          <a:cs typeface="Times New Roman" pitchFamily="18" charset="0"/>
                        </a:rPr>
                        <a:t>Шетел университеттерінің силлабустарының құрылымын зерттеу ұсынылады</a:t>
                      </a:r>
                      <a:r>
                        <a:rPr kumimoji="0" lang="en-US" sz="1200" kern="1200" dirty="0" smtClean="0">
                          <a:solidFill>
                            <a:schemeClr val="dk1"/>
                          </a:solidFill>
                          <a:latin typeface="Times New Roman" pitchFamily="18" charset="0"/>
                          <a:ea typeface="+mn-ea"/>
                          <a:cs typeface="Times New Roman" pitchFamily="18" charset="0"/>
                        </a:rPr>
                        <a:t> (</a:t>
                      </a:r>
                      <a:r>
                        <a:rPr kumimoji="0" lang="kk-KZ" sz="1200" kern="1200" dirty="0" smtClean="0">
                          <a:solidFill>
                            <a:schemeClr val="dk1"/>
                          </a:solidFill>
                          <a:latin typeface="Times New Roman" pitchFamily="18" charset="0"/>
                          <a:ea typeface="+mn-ea"/>
                          <a:cs typeface="Times New Roman" pitchFamily="18" charset="0"/>
                        </a:rPr>
                        <a:t> мысалы, TESOL бағдарламасы бойынша силлабустар</a:t>
                      </a:r>
                      <a:r>
                        <a:rPr kumimoji="0" lang="en-US" sz="1200" kern="1200" dirty="0" smtClean="0">
                          <a:solidFill>
                            <a:schemeClr val="dk1"/>
                          </a:solidFill>
                          <a:latin typeface="Times New Roman" pitchFamily="18" charset="0"/>
                          <a:ea typeface="+mn-ea"/>
                          <a:cs typeface="Times New Roman" pitchFamily="18" charset="0"/>
                        </a:rPr>
                        <a:t>)</a:t>
                      </a:r>
                      <a:endParaRPr lang="ru-RU" sz="1200" dirty="0">
                        <a:latin typeface="Times New Roman" pitchFamily="18" charset="0"/>
                        <a:ea typeface="Calibri"/>
                        <a:cs typeface="Times New Roman" pitchFamily="18" charset="0"/>
                      </a:endParaRPr>
                    </a:p>
                  </a:txBody>
                  <a:tcPr marL="68580" marR="68580" marT="0" marB="0"/>
                </a:tc>
                <a:tc>
                  <a:txBody>
                    <a:bodyPr/>
                    <a:lstStyle/>
                    <a:p>
                      <a:pPr algn="just"/>
                      <a:r>
                        <a:rPr kumimoji="0" lang="kk-KZ" sz="1200" kern="1200" dirty="0" smtClean="0">
                          <a:solidFill>
                            <a:schemeClr val="dk1"/>
                          </a:solidFill>
                          <a:latin typeface="Times New Roman" pitchFamily="18" charset="0"/>
                          <a:ea typeface="+mn-ea"/>
                          <a:cs typeface="Times New Roman" pitchFamily="18" charset="0"/>
                        </a:rPr>
                        <a:t>Университетте силлабус құрылымы барлық білім беру бағдарламаларына бірдей жасалатын болғандықтан, силлабус құрылымын өзгерте алмаймыз.</a:t>
                      </a:r>
                      <a:endParaRPr lang="ru-RU" sz="1200" b="1" dirty="0">
                        <a:solidFill>
                          <a:schemeClr val="accent1">
                            <a:lumMod val="75000"/>
                          </a:schemeClr>
                        </a:solidFill>
                        <a:latin typeface="Times New Roman" pitchFamily="18" charset="0"/>
                        <a:ea typeface="Times New Roman"/>
                        <a:cs typeface="Times New Roman" pitchFamily="18" charset="0"/>
                      </a:endParaRPr>
                    </a:p>
                  </a:txBody>
                  <a:tcPr marL="68580" marR="68580" marT="0" marB="0"/>
                </a:tc>
              </a:tr>
              <a:tr h="602504">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0" lang="kk-KZ" sz="1200" kern="1200" dirty="0" smtClean="0">
                          <a:solidFill>
                            <a:schemeClr val="dk1"/>
                          </a:solidFill>
                          <a:latin typeface="Times New Roman" pitchFamily="18" charset="0"/>
                          <a:ea typeface="+mn-ea"/>
                          <a:cs typeface="Times New Roman" pitchFamily="18" charset="0"/>
                        </a:rPr>
                        <a:t>4. «Әдеби шығармаларға стилистикалық талдау» пәнінің силлабусын Cambridge International AS және A Level English – Literature бағдарламасы негізінде жасау ұсынылады.</a:t>
                      </a:r>
                      <a:endParaRPr lang="ru-RU" sz="1200" dirty="0">
                        <a:latin typeface="Times New Roman" pitchFamily="18" charset="0"/>
                        <a:ea typeface="Calibri"/>
                        <a:cs typeface="Times New Roman" pitchFamily="18" charset="0"/>
                      </a:endParaRPr>
                    </a:p>
                  </a:txBody>
                  <a:tcPr marL="68580" marR="68580" marT="0" marB="0"/>
                </a:tc>
                <a:tc>
                  <a:txBody>
                    <a:bodyPr/>
                    <a:lstStyle/>
                    <a:p>
                      <a:pPr algn="just"/>
                      <a:r>
                        <a:rPr kumimoji="0" lang="kk-KZ" sz="1200" kern="1200" dirty="0" smtClean="0">
                          <a:solidFill>
                            <a:schemeClr val="dk1"/>
                          </a:solidFill>
                          <a:latin typeface="Times New Roman" pitchFamily="18" charset="0"/>
                          <a:ea typeface="+mn-ea"/>
                          <a:cs typeface="Times New Roman" pitchFamily="18" charset="0"/>
                        </a:rPr>
                        <a:t>Ұсыныстар назарға алынып, силлабустың мазмұны қайта  әзірленді.</a:t>
                      </a:r>
                      <a:endParaRPr lang="ru-RU" sz="1200" b="1" dirty="0">
                        <a:solidFill>
                          <a:schemeClr val="accent1">
                            <a:lumMod val="75000"/>
                          </a:schemeClr>
                        </a:solidFill>
                        <a:latin typeface="Times New Roman" pitchFamily="18" charset="0"/>
                        <a:ea typeface="Times New Roman"/>
                        <a:cs typeface="Times New Roman" pitchFamily="18" charset="0"/>
                      </a:endParaRPr>
                    </a:p>
                  </a:txBody>
                  <a:tcPr marL="68580" marR="68580" marT="0" marB="0"/>
                </a:tc>
              </a:tr>
              <a:tr h="1082118">
                <a:tc>
                  <a:txBody>
                    <a:bodyPr/>
                    <a:lstStyle/>
                    <a:p>
                      <a:pPr algn="just">
                        <a:lnSpc>
                          <a:spcPct val="115000"/>
                        </a:lnSpc>
                        <a:spcAft>
                          <a:spcPts val="0"/>
                        </a:spcAft>
                      </a:pPr>
                      <a:r>
                        <a:rPr lang="kk-KZ" sz="1200" dirty="0" smtClean="0">
                          <a:latin typeface="Times New Roman"/>
                          <a:ea typeface="Times New Roman"/>
                          <a:cs typeface="Times New Roman"/>
                        </a:rPr>
                        <a:t>5. «Критериалды </a:t>
                      </a:r>
                      <a:r>
                        <a:rPr lang="kk-KZ" sz="1200" dirty="0">
                          <a:latin typeface="Times New Roman"/>
                          <a:ea typeface="Times New Roman"/>
                          <a:cs typeface="Times New Roman"/>
                        </a:rPr>
                        <a:t>бағалау технологиялары» </a:t>
                      </a:r>
                      <a:r>
                        <a:rPr lang="kk-KZ" sz="1200" dirty="0" smtClean="0">
                          <a:latin typeface="Times New Roman"/>
                          <a:ea typeface="Times New Roman"/>
                          <a:cs typeface="Times New Roman"/>
                        </a:rPr>
                        <a:t>мен «Ағылшын </a:t>
                      </a:r>
                      <a:r>
                        <a:rPr lang="kk-KZ" sz="1200" dirty="0">
                          <a:latin typeface="Times New Roman"/>
                          <a:ea typeface="Times New Roman"/>
                          <a:cs typeface="Times New Roman"/>
                        </a:rPr>
                        <a:t>тілін оқытудағы тестілеу және бағалау» білім берудегі бағалаудың заманауи талаптарына сәйкес құрастырылған. Силлабус құрылымына өзгерістер мен толықтырулар енгізу ұсынылады. Силлабуста бағалау принциптері қамтылмаған.</a:t>
                      </a:r>
                      <a:endParaRPr lang="ru-RU" sz="1100" dirty="0">
                        <a:latin typeface="Calibri"/>
                        <a:ea typeface="Times New Roman"/>
                        <a:cs typeface="Times New Roman"/>
                      </a:endParaRPr>
                    </a:p>
                  </a:txBody>
                  <a:tcPr marL="68580" marR="68580" marT="0" marB="0"/>
                </a:tc>
                <a:tc>
                  <a:txBody>
                    <a:bodyPr/>
                    <a:lstStyle/>
                    <a:p>
                      <a:pPr algn="just">
                        <a:lnSpc>
                          <a:spcPct val="115000"/>
                        </a:lnSpc>
                        <a:spcAft>
                          <a:spcPts val="0"/>
                        </a:spcAft>
                      </a:pPr>
                      <a:r>
                        <a:rPr lang="kk-KZ" sz="1200" dirty="0">
                          <a:latin typeface="Times New Roman"/>
                          <a:ea typeface="Times New Roman"/>
                          <a:cs typeface="Times New Roman"/>
                        </a:rPr>
                        <a:t>Ұсыныстар назарға алынып, силлабустардың мазмұндары қайта әзірленді.</a:t>
                      </a:r>
                      <a:endParaRPr lang="ru-RU" sz="1100" dirty="0">
                        <a:latin typeface="Calibri"/>
                        <a:ea typeface="Times New Roman"/>
                        <a:cs typeface="Times New Roman"/>
                      </a:endParaRPr>
                    </a:p>
                  </a:txBody>
                  <a:tcPr marL="68580" marR="68580" marT="0" marB="0"/>
                </a:tc>
              </a:tr>
            </a:tbl>
          </a:graphicData>
        </a:graphic>
      </p:graphicFrame>
      <p:sp>
        <p:nvSpPr>
          <p:cNvPr id="5" name="Заголовок 4"/>
          <p:cNvSpPr>
            <a:spLocks noGrp="1"/>
          </p:cNvSpPr>
          <p:nvPr>
            <p:ph type="title"/>
          </p:nvPr>
        </p:nvSpPr>
        <p:spPr>
          <a:xfrm>
            <a:off x="457200" y="274638"/>
            <a:ext cx="8258204" cy="939784"/>
          </a:xfrm>
        </p:spPr>
        <p:txBody>
          <a:bodyPr>
            <a:normAutofit/>
          </a:bodyPr>
          <a:lstStyle/>
          <a:p>
            <a:pPr algn="ctr"/>
            <a:r>
              <a:rPr lang="kk-KZ" sz="24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Атамекен ҰҚП ұсыныстары                                                                         6В01719 – Шетел тілі: екі шетел тілі</a:t>
            </a:r>
            <a:endParaRPr lang="ru-RU"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xmlns="" val="1848461682"/>
              </p:ext>
            </p:extLst>
          </p:nvPr>
        </p:nvGraphicFramePr>
        <p:xfrm>
          <a:off x="285720" y="1258765"/>
          <a:ext cx="8429684" cy="4951046"/>
        </p:xfrm>
        <a:graphic>
          <a:graphicData uri="http://schemas.openxmlformats.org/drawingml/2006/table">
            <a:tbl>
              <a:tblPr firstRow="1" bandRow="1">
                <a:tableStyleId>{5C22544A-7EE6-4342-B048-85BDC9FD1C3A}</a:tableStyleId>
              </a:tblPr>
              <a:tblGrid>
                <a:gridCol w="5857916"/>
                <a:gridCol w="2571768"/>
              </a:tblGrid>
              <a:tr h="574364">
                <a:tc>
                  <a:txBody>
                    <a:bodyPr/>
                    <a:lstStyle/>
                    <a:p>
                      <a:pPr algn="ctr"/>
                      <a:r>
                        <a:rPr lang="kk-KZ" b="1" dirty="0" smtClean="0">
                          <a:latin typeface="Times New Roman" pitchFamily="18" charset="0"/>
                          <a:cs typeface="Times New Roman" pitchFamily="18" charset="0"/>
                        </a:rPr>
                        <a:t>Ұсыныстар</a:t>
                      </a:r>
                      <a:endParaRPr lang="ru-RU" b="1" dirty="0">
                        <a:latin typeface="Times New Roman" pitchFamily="18" charset="0"/>
                        <a:cs typeface="Times New Roman" pitchFamily="18" charset="0"/>
                      </a:endParaRPr>
                    </a:p>
                  </a:txBody>
                  <a:tcPr/>
                </a:tc>
                <a:tc>
                  <a:txBody>
                    <a:bodyPr/>
                    <a:lstStyle/>
                    <a:p>
                      <a:pPr algn="ctr"/>
                      <a:r>
                        <a:rPr lang="kk-KZ" b="1" dirty="0" smtClean="0">
                          <a:latin typeface="Times New Roman" pitchFamily="18" charset="0"/>
                          <a:cs typeface="Times New Roman" pitchFamily="18" charset="0"/>
                        </a:rPr>
                        <a:t>Талдау</a:t>
                      </a:r>
                      <a:endParaRPr lang="ru-RU" b="1" dirty="0">
                        <a:latin typeface="Times New Roman" pitchFamily="18" charset="0"/>
                        <a:cs typeface="Times New Roman" pitchFamily="18" charset="0"/>
                      </a:endParaRPr>
                    </a:p>
                  </a:txBody>
                  <a:tcPr/>
                </a:tc>
              </a:tr>
              <a:tr h="1809115">
                <a:tc>
                  <a:txBody>
                    <a:bodyPr/>
                    <a:lstStyle/>
                    <a:p>
                      <a:pPr algn="just">
                        <a:lnSpc>
                          <a:spcPct val="115000"/>
                        </a:lnSpc>
                        <a:spcAft>
                          <a:spcPts val="0"/>
                        </a:spcAft>
                      </a:pPr>
                      <a:r>
                        <a:rPr lang="kk-KZ" sz="1200" dirty="0" smtClean="0">
                          <a:latin typeface="Times New Roman"/>
                          <a:ea typeface="Calibri"/>
                          <a:cs typeface="Times New Roman"/>
                        </a:rPr>
                        <a:t>1. </a:t>
                      </a:r>
                      <a:r>
                        <a:rPr lang="ru-RU" sz="1200" dirty="0" err="1" smtClean="0">
                          <a:latin typeface="Times New Roman" pitchFamily="18" charset="0"/>
                          <a:cs typeface="Times New Roman" pitchFamily="18" charset="0"/>
                        </a:rPr>
                        <a:t>Көне қазақ тілі</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Ежелгі</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және хандық дәуір әдебиеті,</a:t>
                      </a:r>
                      <a:r>
                        <a:rPr lang="ru-RU" sz="1200"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X</a:t>
                      </a:r>
                      <a:r>
                        <a:rPr lang="ru-RU" sz="1200" dirty="0" smtClean="0">
                          <a:latin typeface="Times New Roman" pitchFamily="18" charset="0"/>
                          <a:cs typeface="Times New Roman" pitchFamily="18" charset="0"/>
                        </a:rPr>
                        <a:t>Х </a:t>
                      </a:r>
                      <a:r>
                        <a:rPr lang="ru-RU" sz="1200" dirty="0" err="1" smtClean="0">
                          <a:latin typeface="Times New Roman" pitchFamily="18" charset="0"/>
                          <a:cs typeface="Times New Roman" pitchFamily="18" charset="0"/>
                        </a:rPr>
                        <a:t>ғасырдың екінші</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жартысындағы әдебиет </a:t>
                      </a:r>
                      <a:r>
                        <a:rPr lang="ru-RU" sz="1200" dirty="0" smtClean="0">
                          <a:latin typeface="Times New Roman" pitchFamily="18" charset="0"/>
                          <a:cs typeface="Times New Roman" pitchFamily="18" charset="0"/>
                        </a:rPr>
                        <a:t>І, Педагогика, </a:t>
                      </a:r>
                      <a:r>
                        <a:rPr lang="ru-RU" sz="1200" dirty="0" err="1" smtClean="0">
                          <a:latin typeface="Times New Roman" pitchFamily="18" charset="0"/>
                          <a:cs typeface="Times New Roman" pitchFamily="18" charset="0"/>
                        </a:rPr>
                        <a:t>Түркі мемлекеттер</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тарихы</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Тәрбие жұмысының теориясы</a:t>
                      </a:r>
                      <a:r>
                        <a:rPr lang="ru-RU" sz="1200" dirty="0" smtClean="0">
                          <a:latin typeface="Times New Roman" pitchFamily="18" charset="0"/>
                          <a:cs typeface="Times New Roman" pitchFamily="18" charset="0"/>
                        </a:rPr>
                        <a:t> мен </a:t>
                      </a:r>
                      <a:r>
                        <a:rPr lang="ru-RU" sz="1200" dirty="0" err="1" smtClean="0">
                          <a:latin typeface="Times New Roman" pitchFamily="18" charset="0"/>
                          <a:cs typeface="Times New Roman" pitchFamily="18" charset="0"/>
                        </a:rPr>
                        <a:t>әдістемесі</a:t>
                      </a:r>
                      <a:r>
                        <a:rPr lang="ru-RU" sz="1200" dirty="0" smtClean="0">
                          <a:latin typeface="Times New Roman" pitchFamily="18" charset="0"/>
                          <a:cs typeface="Times New Roman" pitchFamily="18" charset="0"/>
                        </a:rPr>
                        <a:t>, ХХ-ХХІ </a:t>
                      </a:r>
                      <a:r>
                        <a:rPr lang="ru-RU" sz="1200" dirty="0" err="1" smtClean="0">
                          <a:latin typeface="Times New Roman" pitchFamily="18" charset="0"/>
                          <a:cs typeface="Times New Roman" pitchFamily="18" charset="0"/>
                        </a:rPr>
                        <a:t>ғғ тоғысындағы қазақ әдебиеті</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Қазіргі қазақ тілінің сөзжасамы</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Жаңартылған білім</a:t>
                      </a:r>
                      <a:r>
                        <a:rPr lang="ru-RU" sz="1200" dirty="0" smtClean="0">
                          <a:latin typeface="Times New Roman" pitchFamily="18" charset="0"/>
                          <a:cs typeface="Times New Roman" pitchFamily="18" charset="0"/>
                        </a:rPr>
                        <a:t> беру </a:t>
                      </a:r>
                      <a:r>
                        <a:rPr lang="ru-RU" sz="1200" dirty="0" err="1" smtClean="0">
                          <a:latin typeface="Times New Roman" pitchFamily="18" charset="0"/>
                          <a:cs typeface="Times New Roman" pitchFamily="18" charset="0"/>
                        </a:rPr>
                        <a:t>мазмұнындағы қазақ әдебиетін </a:t>
                      </a:r>
                      <a:r>
                        <a:rPr lang="ru-RU" sz="1200" dirty="0" smtClean="0">
                          <a:latin typeface="Times New Roman" pitchFamily="18" charset="0"/>
                          <a:cs typeface="Times New Roman" pitchFamily="18" charset="0"/>
                        </a:rPr>
                        <a:t>орта </a:t>
                      </a:r>
                      <a:r>
                        <a:rPr lang="ru-RU" sz="1200" dirty="0" err="1" smtClean="0">
                          <a:latin typeface="Times New Roman" pitchFamily="18" charset="0"/>
                          <a:cs typeface="Times New Roman" pitchFamily="18" charset="0"/>
                        </a:rPr>
                        <a:t>мектепте</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оқыту технологиялары</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Жаңартылған білім</a:t>
                      </a:r>
                      <a:r>
                        <a:rPr lang="ru-RU" sz="1200" dirty="0" smtClean="0">
                          <a:latin typeface="Times New Roman" pitchFamily="18" charset="0"/>
                          <a:cs typeface="Times New Roman" pitchFamily="18" charset="0"/>
                        </a:rPr>
                        <a:t> беру </a:t>
                      </a:r>
                      <a:r>
                        <a:rPr lang="ru-RU" sz="1200" dirty="0" err="1" smtClean="0">
                          <a:latin typeface="Times New Roman" pitchFamily="18" charset="0"/>
                          <a:cs typeface="Times New Roman" pitchFamily="18" charset="0"/>
                        </a:rPr>
                        <a:t>мазмұнындағы мектеп</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құжаттамасын жүргізу</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Критериалды</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бағалау</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Қазақ тілінің морфологиялық құрылымы</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Қазақ тілін</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оқыту әдістемесі</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Қазақ әдебиеті теориясы</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Қазіргі қазақ тілінің лексикологиясы</a:t>
                      </a:r>
                      <a:r>
                        <a:rPr lang="ru-RU" sz="1200" dirty="0" smtClean="0">
                          <a:latin typeface="Times New Roman" pitchFamily="18" charset="0"/>
                          <a:cs typeface="Times New Roman" pitchFamily="18" charset="0"/>
                        </a:rPr>
                        <a:t> т.б. </a:t>
                      </a:r>
                      <a:r>
                        <a:rPr lang="ru-RU" sz="1200" dirty="0" err="1" smtClean="0">
                          <a:latin typeface="Times New Roman" pitchFamily="18" charset="0"/>
                          <a:cs typeface="Times New Roman" pitchFamily="18" charset="0"/>
                        </a:rPr>
                        <a:t>пәндерінің</a:t>
                      </a:r>
                      <a:r>
                        <a:rPr lang="ru-RU" sz="1200" baseline="0" dirty="0" err="1" smtClean="0">
                          <a:latin typeface="Times New Roman" pitchFamily="18" charset="0"/>
                          <a:cs typeface="Times New Roman" pitchFamily="18" charset="0"/>
                        </a:rPr>
                        <a:t> мазмұны бойынша</a:t>
                      </a:r>
                      <a:r>
                        <a:rPr lang="ru-RU" sz="1200" baseline="0" dirty="0" smtClean="0">
                          <a:latin typeface="Times New Roman" pitchFamily="18" charset="0"/>
                          <a:cs typeface="Times New Roman" pitchFamily="18" charset="0"/>
                        </a:rPr>
                        <a:t> </a:t>
                      </a:r>
                      <a:r>
                        <a:rPr lang="ru-RU" sz="1200" baseline="0" dirty="0" err="1" smtClean="0">
                          <a:latin typeface="Times New Roman" pitchFamily="18" charset="0"/>
                          <a:cs typeface="Times New Roman" pitchFamily="18" charset="0"/>
                        </a:rPr>
                        <a:t>бірқатар сыңдар айтылып</a:t>
                      </a:r>
                      <a:r>
                        <a:rPr lang="ru-RU" sz="1200" baseline="0" dirty="0" smtClean="0">
                          <a:latin typeface="Times New Roman" pitchFamily="18" charset="0"/>
                          <a:cs typeface="Times New Roman" pitchFamily="18" charset="0"/>
                        </a:rPr>
                        <a:t> </a:t>
                      </a:r>
                      <a:r>
                        <a:rPr lang="ru-RU" sz="1200" baseline="0" dirty="0" err="1" smtClean="0">
                          <a:latin typeface="Times New Roman" pitchFamily="18" charset="0"/>
                          <a:cs typeface="Times New Roman" pitchFamily="18" charset="0"/>
                        </a:rPr>
                        <a:t>ұсыныстар берілген</a:t>
                      </a:r>
                      <a:r>
                        <a:rPr lang="ru-RU" sz="1200" dirty="0" smtClean="0">
                          <a:latin typeface="Times New Roman" pitchFamily="18" charset="0"/>
                          <a:cs typeface="Times New Roman" pitchFamily="18" charset="0"/>
                        </a:rPr>
                        <a:t>.</a:t>
                      </a:r>
                    </a:p>
                    <a:p>
                      <a:pPr algn="just">
                        <a:lnSpc>
                          <a:spcPct val="115000"/>
                        </a:lnSpc>
                        <a:spcAft>
                          <a:spcPts val="0"/>
                        </a:spcAft>
                      </a:pPr>
                      <a:endParaRPr lang="ru-RU" sz="1100" dirty="0">
                        <a:latin typeface="Times New Roman" pitchFamily="18" charset="0"/>
                        <a:ea typeface="Calibri"/>
                        <a:cs typeface="Times New Roman" pitchFamily="18" charset="0"/>
                      </a:endParaRPr>
                    </a:p>
                  </a:txBody>
                  <a:tcPr marL="68580" marR="68580" marT="0" marB="0"/>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kk-KZ" sz="1200" dirty="0" smtClean="0">
                          <a:latin typeface="Times New Roman"/>
                          <a:ea typeface="Times New Roman"/>
                          <a:cs typeface="Times New Roman"/>
                        </a:rPr>
                        <a:t>Ұсыныстар назарға алынып, силлабустардың мазмұндары қайта әзірленді.</a:t>
                      </a:r>
                      <a:endParaRPr lang="ru-RU" sz="1100" dirty="0" smtClean="0">
                        <a:latin typeface="Calibri"/>
                        <a:ea typeface="Times New Roman"/>
                        <a:cs typeface="Times New Roman"/>
                      </a:endParaRPr>
                    </a:p>
                    <a:p>
                      <a:pPr algn="just"/>
                      <a:endParaRPr lang="ru-RU" sz="1200" b="1" dirty="0">
                        <a:solidFill>
                          <a:schemeClr val="accent1">
                            <a:lumMod val="75000"/>
                          </a:schemeClr>
                        </a:solidFill>
                        <a:latin typeface="Times New Roman" pitchFamily="18" charset="0"/>
                        <a:cs typeface="Times New Roman" pitchFamily="18" charset="0"/>
                      </a:endParaRPr>
                    </a:p>
                  </a:txBody>
                  <a:tcPr/>
                </a:tc>
              </a:tr>
              <a:tr h="2501400">
                <a:tc>
                  <a:txBody>
                    <a:bodyPr/>
                    <a:lstStyle/>
                    <a:p>
                      <a:pPr algn="just">
                        <a:lnSpc>
                          <a:spcPct val="115000"/>
                        </a:lnSpc>
                        <a:spcAft>
                          <a:spcPts val="0"/>
                        </a:spcAft>
                      </a:pPr>
                      <a:r>
                        <a:rPr lang="kk-KZ" sz="1200" dirty="0" smtClean="0">
                          <a:latin typeface="Times New Roman" pitchFamily="18" charset="0"/>
                          <a:ea typeface="Calibri"/>
                          <a:cs typeface="Times New Roman" pitchFamily="18" charset="0"/>
                        </a:rPr>
                        <a:t>2. </a:t>
                      </a:r>
                      <a:r>
                        <a:rPr lang="ru-RU" sz="1200" dirty="0" err="1" smtClean="0">
                          <a:latin typeface="Times New Roman" pitchFamily="18" charset="0"/>
                          <a:cs typeface="Times New Roman" pitchFamily="18" charset="0"/>
                        </a:rPr>
                        <a:t>Қазақ тілі</a:t>
                      </a:r>
                      <a:r>
                        <a:rPr lang="ru-RU" sz="1200" dirty="0" smtClean="0">
                          <a:latin typeface="Times New Roman" pitchFamily="18" charset="0"/>
                          <a:cs typeface="Times New Roman" pitchFamily="18" charset="0"/>
                        </a:rPr>
                        <a:t> мен </a:t>
                      </a:r>
                      <a:r>
                        <a:rPr lang="ru-RU" sz="1200" dirty="0" err="1" smtClean="0">
                          <a:latin typeface="Times New Roman" pitchFamily="18" charset="0"/>
                          <a:cs typeface="Times New Roman" pitchFamily="18" charset="0"/>
                        </a:rPr>
                        <a:t>әдебиеті</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мамандығы бойынша</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білім</a:t>
                      </a:r>
                      <a:r>
                        <a:rPr lang="ru-RU" sz="1200" dirty="0" smtClean="0">
                          <a:latin typeface="Times New Roman" pitchFamily="18" charset="0"/>
                          <a:cs typeface="Times New Roman" pitchFamily="18" charset="0"/>
                        </a:rPr>
                        <a:t> беру </a:t>
                      </a:r>
                      <a:r>
                        <a:rPr lang="ru-RU" sz="1200" dirty="0" err="1" smtClean="0">
                          <a:latin typeface="Times New Roman" pitchFamily="18" charset="0"/>
                          <a:cs typeface="Times New Roman" pitchFamily="18" charset="0"/>
                        </a:rPr>
                        <a:t>мазмұны бірнеше</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міндетті</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және таңдау компоненттерінен</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тұрады</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Мамандық педагогикалық болғандықтан, маман</a:t>
                      </a:r>
                      <a:r>
                        <a:rPr lang="ru-RU" sz="1200" dirty="0" smtClean="0">
                          <a:latin typeface="Times New Roman" pitchFamily="18" charset="0"/>
                          <a:cs typeface="Times New Roman" pitchFamily="18" charset="0"/>
                        </a:rPr>
                        <a:t> орта </a:t>
                      </a:r>
                      <a:r>
                        <a:rPr lang="ru-RU" sz="1200" dirty="0" err="1" smtClean="0">
                          <a:latin typeface="Times New Roman" pitchFamily="18" charset="0"/>
                          <a:cs typeface="Times New Roman" pitchFamily="18" charset="0"/>
                        </a:rPr>
                        <a:t>білім</a:t>
                      </a:r>
                      <a:r>
                        <a:rPr lang="ru-RU" sz="1200" dirty="0" smtClean="0">
                          <a:latin typeface="Times New Roman" pitchFamily="18" charset="0"/>
                          <a:cs typeface="Times New Roman" pitchFamily="18" charset="0"/>
                        </a:rPr>
                        <a:t> беру </a:t>
                      </a:r>
                      <a:r>
                        <a:rPr lang="ru-RU" sz="1200" dirty="0" err="1" smtClean="0">
                          <a:latin typeface="Times New Roman" pitchFamily="18" charset="0"/>
                          <a:cs typeface="Times New Roman" pitchFamily="18" charset="0"/>
                        </a:rPr>
                        <a:t>деңгейінде сабақ беруге</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толық дайын</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болуы</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тиіс</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Білім</a:t>
                      </a:r>
                      <a:r>
                        <a:rPr lang="ru-RU" sz="1200" dirty="0" smtClean="0">
                          <a:latin typeface="Times New Roman" pitchFamily="18" charset="0"/>
                          <a:cs typeface="Times New Roman" pitchFamily="18" charset="0"/>
                        </a:rPr>
                        <a:t> беру </a:t>
                      </a:r>
                      <a:r>
                        <a:rPr lang="ru-RU" sz="1200" dirty="0" err="1" smtClean="0">
                          <a:latin typeface="Times New Roman" pitchFamily="18" charset="0"/>
                          <a:cs typeface="Times New Roman" pitchFamily="18" charset="0"/>
                        </a:rPr>
                        <a:t>бағдарламалары құрылымдық тіл</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білімін</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тарихи</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тұрғыдан меңгеріп қана қоймай</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тілді</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функционалдық тіл</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білім</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тұрғысынан меңгеруі тиіс</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Қолданбалы лингвистиканың </a:t>
                      </a:r>
                      <a:r>
                        <a:rPr lang="ru-RU" sz="1200" dirty="0" smtClean="0">
                          <a:latin typeface="Times New Roman" pitchFamily="18" charset="0"/>
                          <a:cs typeface="Times New Roman" pitchFamily="18" charset="0"/>
                        </a:rPr>
                        <a:t>психолингвистика, </a:t>
                      </a:r>
                      <a:r>
                        <a:rPr lang="ru-RU" sz="1200" dirty="0" err="1" smtClean="0">
                          <a:latin typeface="Times New Roman" pitchFamily="18" charset="0"/>
                          <a:cs typeface="Times New Roman" pitchFamily="18" charset="0"/>
                        </a:rPr>
                        <a:t>когнитивті</a:t>
                      </a:r>
                      <a:r>
                        <a:rPr lang="ru-RU" sz="1200" dirty="0" smtClean="0">
                          <a:latin typeface="Times New Roman" pitchFamily="18" charset="0"/>
                          <a:cs typeface="Times New Roman" pitchFamily="18" charset="0"/>
                        </a:rPr>
                        <a:t> лингвистика, </a:t>
                      </a:r>
                      <a:r>
                        <a:rPr lang="ru-RU" sz="1200" dirty="0" err="1" smtClean="0">
                          <a:latin typeface="Times New Roman" pitchFamily="18" charset="0"/>
                          <a:cs typeface="Times New Roman" pitchFamily="18" charset="0"/>
                        </a:rPr>
                        <a:t>компьютерлі</a:t>
                      </a:r>
                      <a:r>
                        <a:rPr lang="ru-RU" sz="1200" dirty="0" smtClean="0">
                          <a:latin typeface="Times New Roman" pitchFamily="18" charset="0"/>
                          <a:cs typeface="Times New Roman" pitchFamily="18" charset="0"/>
                        </a:rPr>
                        <a:t> лингвистика, нейролингвистика </a:t>
                      </a:r>
                      <a:r>
                        <a:rPr lang="ru-RU" sz="1200" dirty="0" err="1" smtClean="0">
                          <a:latin typeface="Times New Roman" pitchFamily="18" charset="0"/>
                          <a:cs typeface="Times New Roman" pitchFamily="18" charset="0"/>
                        </a:rPr>
                        <a:t>сияқты салаларын</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меңгеруі тиіс</a:t>
                      </a:r>
                      <a:r>
                        <a:rPr lang="ru-RU" sz="1200" dirty="0" smtClean="0">
                          <a:latin typeface="Times New Roman" pitchFamily="18" charset="0"/>
                          <a:cs typeface="Times New Roman" pitchFamily="18" charset="0"/>
                        </a:rPr>
                        <a:t>. Орта </a:t>
                      </a:r>
                      <a:r>
                        <a:rPr lang="ru-RU" sz="1200" dirty="0" err="1" smtClean="0">
                          <a:latin typeface="Times New Roman" pitchFamily="18" charset="0"/>
                          <a:cs typeface="Times New Roman" pitchFamily="18" charset="0"/>
                        </a:rPr>
                        <a:t>білім</a:t>
                      </a:r>
                      <a:r>
                        <a:rPr lang="ru-RU" sz="1200" dirty="0" smtClean="0">
                          <a:latin typeface="Times New Roman" pitchFamily="18" charset="0"/>
                          <a:cs typeface="Times New Roman" pitchFamily="18" charset="0"/>
                        </a:rPr>
                        <a:t> беру </a:t>
                      </a:r>
                      <a:r>
                        <a:rPr lang="ru-RU" sz="1200" dirty="0" err="1" smtClean="0">
                          <a:latin typeface="Times New Roman" pitchFamily="18" charset="0"/>
                          <a:cs typeface="Times New Roman" pitchFamily="18" charset="0"/>
                        </a:rPr>
                        <a:t>мазмұнын толық игеріп</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сол</a:t>
                      </a:r>
                      <a:r>
                        <a:rPr lang="ru-RU" sz="1200" dirty="0" smtClean="0">
                          <a:latin typeface="Times New Roman" pitchFamily="18" charset="0"/>
                          <a:cs typeface="Times New Roman" pitchFamily="18" charset="0"/>
                        </a:rPr>
                        <a:t> технология </a:t>
                      </a:r>
                      <a:r>
                        <a:rPr lang="ru-RU" sz="1200" dirty="0" err="1" smtClean="0">
                          <a:latin typeface="Times New Roman" pitchFamily="18" charset="0"/>
                          <a:cs typeface="Times New Roman" pitchFamily="18" charset="0"/>
                        </a:rPr>
                        <a:t>бойынша</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сабақ бере</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алуы</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тиіс</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Бағадралама деген</a:t>
                      </a:r>
                      <a:r>
                        <a:rPr lang="ru-RU" sz="1200" dirty="0" smtClean="0">
                          <a:latin typeface="Times New Roman" pitchFamily="18" charset="0"/>
                          <a:cs typeface="Times New Roman" pitchFamily="18" charset="0"/>
                        </a:rPr>
                        <a:t> не, </a:t>
                      </a:r>
                      <a:r>
                        <a:rPr lang="ru-RU" sz="1200" dirty="0" err="1" smtClean="0">
                          <a:latin typeface="Times New Roman" pitchFamily="18" charset="0"/>
                          <a:cs typeface="Times New Roman" pitchFamily="18" charset="0"/>
                        </a:rPr>
                        <a:t>оқу мақсаты деген</a:t>
                      </a:r>
                      <a:r>
                        <a:rPr lang="ru-RU" sz="1200" dirty="0" smtClean="0">
                          <a:latin typeface="Times New Roman" pitchFamily="18" charset="0"/>
                          <a:cs typeface="Times New Roman" pitchFamily="18" charset="0"/>
                        </a:rPr>
                        <a:t> не, </a:t>
                      </a:r>
                      <a:r>
                        <a:rPr lang="ru-RU" sz="1200" dirty="0" err="1" smtClean="0">
                          <a:latin typeface="Times New Roman" pitchFamily="18" charset="0"/>
                          <a:cs typeface="Times New Roman" pitchFamily="18" charset="0"/>
                        </a:rPr>
                        <a:t>шығарманы қалай оқыту керек</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оқулықпен қалай жұмыс істеу</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керек</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мәтінді оқушының тіліне</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жасына</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бейімдеу</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сияқты мәселелерді толық игеруі</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тиіс</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Білім</a:t>
                      </a:r>
                      <a:r>
                        <a:rPr lang="ru-RU" sz="1200" dirty="0" smtClean="0">
                          <a:latin typeface="Times New Roman" pitchFamily="18" charset="0"/>
                          <a:cs typeface="Times New Roman" pitchFamily="18" charset="0"/>
                        </a:rPr>
                        <a:t> беру </a:t>
                      </a:r>
                      <a:r>
                        <a:rPr lang="ru-RU" sz="1200" dirty="0" err="1" smtClean="0">
                          <a:latin typeface="Times New Roman" pitchFamily="18" charset="0"/>
                          <a:cs typeface="Times New Roman" pitchFamily="18" charset="0"/>
                        </a:rPr>
                        <a:t>бағдарламасын еңбек нарығының сұранысына сай</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жетілдіру</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керек</a:t>
                      </a:r>
                      <a:r>
                        <a:rPr lang="ru-RU" sz="1200" dirty="0" smtClean="0">
                          <a:latin typeface="Times New Roman" pitchFamily="18" charset="0"/>
                          <a:cs typeface="Times New Roman" pitchFamily="18" charset="0"/>
                        </a:rPr>
                        <a:t>.</a:t>
                      </a:r>
                      <a:endParaRPr lang="ru-RU" sz="1200" dirty="0">
                        <a:latin typeface="Times New Roman" pitchFamily="18" charset="0"/>
                        <a:ea typeface="Calibri"/>
                        <a:cs typeface="Times New Roman" pitchFamily="18" charset="0"/>
                      </a:endParaRPr>
                    </a:p>
                  </a:txBody>
                  <a:tcPr marL="68580" marR="68580" marT="0" marB="0"/>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0" lang="en-US" sz="1200" kern="1200" dirty="0" smtClean="0">
                          <a:solidFill>
                            <a:schemeClr val="dk1"/>
                          </a:solidFill>
                          <a:latin typeface="Times New Roman" pitchFamily="18" charset="0"/>
                          <a:ea typeface="+mn-ea"/>
                          <a:cs typeface="Times New Roman" pitchFamily="18" charset="0"/>
                        </a:rPr>
                        <a:t>2022-2023 </a:t>
                      </a:r>
                      <a:r>
                        <a:rPr kumimoji="0" lang="en-US" sz="1200" kern="1200" dirty="0" err="1" smtClean="0">
                          <a:solidFill>
                            <a:schemeClr val="dk1"/>
                          </a:solidFill>
                          <a:latin typeface="Times New Roman" pitchFamily="18" charset="0"/>
                          <a:ea typeface="+mn-ea"/>
                          <a:cs typeface="Times New Roman" pitchFamily="18" charset="0"/>
                        </a:rPr>
                        <a:t>оқу</a:t>
                      </a:r>
                      <a:r>
                        <a:rPr kumimoji="0" lang="en-US" sz="1200" kern="1200" dirty="0" smtClean="0">
                          <a:solidFill>
                            <a:schemeClr val="dk1"/>
                          </a:solidFill>
                          <a:latin typeface="Times New Roman" pitchFamily="18" charset="0"/>
                          <a:ea typeface="+mn-ea"/>
                          <a:cs typeface="Times New Roman" pitchFamily="18" charset="0"/>
                        </a:rPr>
                        <a:t> </a:t>
                      </a:r>
                      <a:r>
                        <a:rPr kumimoji="0" lang="en-US" sz="1200" kern="1200" dirty="0" err="1" smtClean="0">
                          <a:solidFill>
                            <a:schemeClr val="dk1"/>
                          </a:solidFill>
                          <a:latin typeface="Times New Roman" pitchFamily="18" charset="0"/>
                          <a:ea typeface="+mn-ea"/>
                          <a:cs typeface="Times New Roman" pitchFamily="18" charset="0"/>
                        </a:rPr>
                        <a:t>жылында</a:t>
                      </a:r>
                      <a:r>
                        <a:rPr kumimoji="0" lang="en-US" sz="1200" kern="1200" dirty="0" smtClean="0">
                          <a:solidFill>
                            <a:schemeClr val="dk1"/>
                          </a:solidFill>
                          <a:latin typeface="Times New Roman" pitchFamily="18" charset="0"/>
                          <a:ea typeface="+mn-ea"/>
                          <a:cs typeface="Times New Roman" pitchFamily="18" charset="0"/>
                        </a:rPr>
                        <a:t> </a:t>
                      </a:r>
                      <a:r>
                        <a:rPr kumimoji="0" lang="en-US" sz="1200" kern="1200" dirty="0" err="1" smtClean="0">
                          <a:solidFill>
                            <a:schemeClr val="dk1"/>
                          </a:solidFill>
                          <a:latin typeface="Times New Roman" pitchFamily="18" charset="0"/>
                          <a:ea typeface="+mn-ea"/>
                          <a:cs typeface="Times New Roman" pitchFamily="18" charset="0"/>
                        </a:rPr>
                        <a:t>білім</a:t>
                      </a:r>
                      <a:r>
                        <a:rPr kumimoji="0" lang="en-US" sz="1200" kern="1200" dirty="0" smtClean="0">
                          <a:solidFill>
                            <a:schemeClr val="dk1"/>
                          </a:solidFill>
                          <a:latin typeface="Times New Roman" pitchFamily="18" charset="0"/>
                          <a:ea typeface="+mn-ea"/>
                          <a:cs typeface="Times New Roman" pitchFamily="18" charset="0"/>
                        </a:rPr>
                        <a:t> </a:t>
                      </a:r>
                      <a:r>
                        <a:rPr kumimoji="0" lang="en-US" sz="1200" kern="1200" dirty="0" err="1" smtClean="0">
                          <a:solidFill>
                            <a:schemeClr val="dk1"/>
                          </a:solidFill>
                          <a:latin typeface="Times New Roman" pitchFamily="18" charset="0"/>
                          <a:ea typeface="+mn-ea"/>
                          <a:cs typeface="Times New Roman" pitchFamily="18" charset="0"/>
                        </a:rPr>
                        <a:t>беру</a:t>
                      </a:r>
                      <a:r>
                        <a:rPr kumimoji="0" lang="en-US" sz="1200" kern="1200" dirty="0" smtClean="0">
                          <a:solidFill>
                            <a:schemeClr val="dk1"/>
                          </a:solidFill>
                          <a:latin typeface="Times New Roman" pitchFamily="18" charset="0"/>
                          <a:ea typeface="+mn-ea"/>
                          <a:cs typeface="Times New Roman" pitchFamily="18" charset="0"/>
                        </a:rPr>
                        <a:t> </a:t>
                      </a:r>
                      <a:r>
                        <a:rPr kumimoji="0" lang="en-US" sz="1200" kern="1200" dirty="0" err="1" smtClean="0">
                          <a:solidFill>
                            <a:schemeClr val="dk1"/>
                          </a:solidFill>
                          <a:latin typeface="Times New Roman" pitchFamily="18" charset="0"/>
                          <a:ea typeface="+mn-ea"/>
                          <a:cs typeface="Times New Roman" pitchFamily="18" charset="0"/>
                        </a:rPr>
                        <a:t>бағыты</a:t>
                      </a:r>
                      <a:r>
                        <a:rPr kumimoji="0" lang="en-US" sz="1200" kern="1200" dirty="0" smtClean="0">
                          <a:solidFill>
                            <a:schemeClr val="dk1"/>
                          </a:solidFill>
                          <a:latin typeface="Times New Roman" pitchFamily="18" charset="0"/>
                          <a:ea typeface="+mn-ea"/>
                          <a:cs typeface="Times New Roman" pitchFamily="18" charset="0"/>
                        </a:rPr>
                        <a:t> </a:t>
                      </a:r>
                      <a:r>
                        <a:rPr kumimoji="0" lang="en-US" sz="1200" kern="1200" dirty="0" err="1" smtClean="0">
                          <a:solidFill>
                            <a:schemeClr val="dk1"/>
                          </a:solidFill>
                          <a:latin typeface="Times New Roman" pitchFamily="18" charset="0"/>
                          <a:ea typeface="+mn-ea"/>
                          <a:cs typeface="Times New Roman" pitchFamily="18" charset="0"/>
                        </a:rPr>
                        <a:t>бойынша</a:t>
                      </a:r>
                      <a:r>
                        <a:rPr kumimoji="0" lang="en-US" sz="1200" kern="1200" dirty="0" smtClean="0">
                          <a:solidFill>
                            <a:schemeClr val="dk1"/>
                          </a:solidFill>
                          <a:latin typeface="Times New Roman" pitchFamily="18" charset="0"/>
                          <a:ea typeface="+mn-ea"/>
                          <a:cs typeface="Times New Roman" pitchFamily="18" charset="0"/>
                        </a:rPr>
                        <a:t> </a:t>
                      </a:r>
                      <a:r>
                        <a:rPr kumimoji="0" lang="en-US" sz="1200" kern="1200" dirty="0" err="1" smtClean="0">
                          <a:solidFill>
                            <a:schemeClr val="dk1"/>
                          </a:solidFill>
                          <a:latin typeface="Times New Roman" pitchFamily="18" charset="0"/>
                          <a:ea typeface="+mn-ea"/>
                          <a:cs typeface="Times New Roman" pitchFamily="18" charset="0"/>
                        </a:rPr>
                        <a:t>академиялық</a:t>
                      </a:r>
                      <a:r>
                        <a:rPr kumimoji="0" lang="en-US" sz="1200" kern="1200" dirty="0" smtClean="0">
                          <a:solidFill>
                            <a:schemeClr val="dk1"/>
                          </a:solidFill>
                          <a:latin typeface="Times New Roman" pitchFamily="18" charset="0"/>
                          <a:ea typeface="+mn-ea"/>
                          <a:cs typeface="Times New Roman" pitchFamily="18" charset="0"/>
                        </a:rPr>
                        <a:t> </a:t>
                      </a:r>
                      <a:r>
                        <a:rPr kumimoji="0" lang="en-US" sz="1200" kern="1200" dirty="0" err="1" smtClean="0">
                          <a:solidFill>
                            <a:schemeClr val="dk1"/>
                          </a:solidFill>
                          <a:latin typeface="Times New Roman" pitchFamily="18" charset="0"/>
                          <a:ea typeface="+mn-ea"/>
                          <a:cs typeface="Times New Roman" pitchFamily="18" charset="0"/>
                        </a:rPr>
                        <a:t>комитеттер</a:t>
                      </a:r>
                      <a:r>
                        <a:rPr kumimoji="0" lang="en-US" sz="1200" kern="1200" dirty="0" smtClean="0">
                          <a:solidFill>
                            <a:schemeClr val="dk1"/>
                          </a:solidFill>
                          <a:latin typeface="Times New Roman" pitchFamily="18" charset="0"/>
                          <a:ea typeface="+mn-ea"/>
                          <a:cs typeface="Times New Roman" pitchFamily="18" charset="0"/>
                        </a:rPr>
                        <a:t> </a:t>
                      </a:r>
                      <a:r>
                        <a:rPr kumimoji="0" lang="en-US" sz="1200" kern="1200" dirty="0" err="1" smtClean="0">
                          <a:solidFill>
                            <a:schemeClr val="dk1"/>
                          </a:solidFill>
                          <a:latin typeface="Times New Roman" pitchFamily="18" charset="0"/>
                          <a:ea typeface="+mn-ea"/>
                          <a:cs typeface="Times New Roman" pitchFamily="18" charset="0"/>
                        </a:rPr>
                        <a:t>қайта</a:t>
                      </a:r>
                      <a:r>
                        <a:rPr kumimoji="0" lang="en-US" sz="1200" kern="1200" dirty="0" smtClean="0">
                          <a:solidFill>
                            <a:schemeClr val="dk1"/>
                          </a:solidFill>
                          <a:latin typeface="Times New Roman" pitchFamily="18" charset="0"/>
                          <a:ea typeface="+mn-ea"/>
                          <a:cs typeface="Times New Roman" pitchFamily="18" charset="0"/>
                        </a:rPr>
                        <a:t> </a:t>
                      </a:r>
                      <a:r>
                        <a:rPr kumimoji="0" lang="en-US" sz="1200" kern="1200" dirty="0" err="1" smtClean="0">
                          <a:solidFill>
                            <a:schemeClr val="dk1"/>
                          </a:solidFill>
                          <a:latin typeface="Times New Roman" pitchFamily="18" charset="0"/>
                          <a:ea typeface="+mn-ea"/>
                          <a:cs typeface="Times New Roman" pitchFamily="18" charset="0"/>
                        </a:rPr>
                        <a:t>құрылып</a:t>
                      </a:r>
                      <a:r>
                        <a:rPr kumimoji="0" lang="en-US" sz="1200" kern="1200" dirty="0" smtClean="0">
                          <a:solidFill>
                            <a:schemeClr val="dk1"/>
                          </a:solidFill>
                          <a:latin typeface="Times New Roman" pitchFamily="18" charset="0"/>
                          <a:ea typeface="+mn-ea"/>
                          <a:cs typeface="Times New Roman" pitchFamily="18" charset="0"/>
                        </a:rPr>
                        <a:t>, </a:t>
                      </a:r>
                      <a:r>
                        <a:rPr kumimoji="0" lang="en-US" sz="1200" kern="1200" dirty="0" err="1" smtClean="0">
                          <a:solidFill>
                            <a:schemeClr val="dk1"/>
                          </a:solidFill>
                          <a:latin typeface="Times New Roman" pitchFamily="18" charset="0"/>
                          <a:ea typeface="+mn-ea"/>
                          <a:cs typeface="Times New Roman" pitchFamily="18" charset="0"/>
                        </a:rPr>
                        <a:t>білім</a:t>
                      </a:r>
                      <a:r>
                        <a:rPr kumimoji="0" lang="en-US" sz="1200" kern="1200" dirty="0" smtClean="0">
                          <a:solidFill>
                            <a:schemeClr val="dk1"/>
                          </a:solidFill>
                          <a:latin typeface="Times New Roman" pitchFamily="18" charset="0"/>
                          <a:ea typeface="+mn-ea"/>
                          <a:cs typeface="Times New Roman" pitchFamily="18" charset="0"/>
                        </a:rPr>
                        <a:t> </a:t>
                      </a:r>
                      <a:r>
                        <a:rPr kumimoji="0" lang="en-US" sz="1200" kern="1200" dirty="0" err="1" smtClean="0">
                          <a:solidFill>
                            <a:schemeClr val="dk1"/>
                          </a:solidFill>
                          <a:latin typeface="Times New Roman" pitchFamily="18" charset="0"/>
                          <a:ea typeface="+mn-ea"/>
                          <a:cs typeface="Times New Roman" pitchFamily="18" charset="0"/>
                        </a:rPr>
                        <a:t>беру</a:t>
                      </a:r>
                      <a:r>
                        <a:rPr kumimoji="0" lang="en-US" sz="1200" kern="1200" dirty="0" smtClean="0">
                          <a:solidFill>
                            <a:schemeClr val="dk1"/>
                          </a:solidFill>
                          <a:latin typeface="Times New Roman" pitchFamily="18" charset="0"/>
                          <a:ea typeface="+mn-ea"/>
                          <a:cs typeface="Times New Roman" pitchFamily="18" charset="0"/>
                        </a:rPr>
                        <a:t> </a:t>
                      </a:r>
                      <a:r>
                        <a:rPr kumimoji="0" lang="en-US" sz="1200" kern="1200" dirty="0" err="1" smtClean="0">
                          <a:solidFill>
                            <a:schemeClr val="dk1"/>
                          </a:solidFill>
                          <a:latin typeface="Times New Roman" pitchFamily="18" charset="0"/>
                          <a:ea typeface="+mn-ea"/>
                          <a:cs typeface="Times New Roman" pitchFamily="18" charset="0"/>
                        </a:rPr>
                        <a:t>бағдарламалары</a:t>
                      </a:r>
                      <a:r>
                        <a:rPr kumimoji="0" lang="en-US" sz="1200" kern="1200" dirty="0" smtClean="0">
                          <a:solidFill>
                            <a:schemeClr val="dk1"/>
                          </a:solidFill>
                          <a:latin typeface="Times New Roman" pitchFamily="18" charset="0"/>
                          <a:ea typeface="+mn-ea"/>
                          <a:cs typeface="Times New Roman" pitchFamily="18" charset="0"/>
                        </a:rPr>
                        <a:t> </a:t>
                      </a:r>
                      <a:r>
                        <a:rPr kumimoji="0" lang="en-US" sz="1200" kern="1200" dirty="0" err="1" smtClean="0">
                          <a:solidFill>
                            <a:schemeClr val="dk1"/>
                          </a:solidFill>
                          <a:latin typeface="Times New Roman" pitchFamily="18" charset="0"/>
                          <a:ea typeface="+mn-ea"/>
                          <a:cs typeface="Times New Roman" pitchFamily="18" charset="0"/>
                        </a:rPr>
                        <a:t>сол</a:t>
                      </a:r>
                      <a:r>
                        <a:rPr kumimoji="0" lang="en-US" sz="1200" kern="1200" dirty="0" smtClean="0">
                          <a:solidFill>
                            <a:schemeClr val="dk1"/>
                          </a:solidFill>
                          <a:latin typeface="Times New Roman" pitchFamily="18" charset="0"/>
                          <a:ea typeface="+mn-ea"/>
                          <a:cs typeface="Times New Roman" pitchFamily="18" charset="0"/>
                        </a:rPr>
                        <a:t> </a:t>
                      </a:r>
                      <a:r>
                        <a:rPr kumimoji="0" lang="en-US" sz="1200" kern="1200" dirty="0" err="1" smtClean="0">
                          <a:solidFill>
                            <a:schemeClr val="dk1"/>
                          </a:solidFill>
                          <a:latin typeface="Times New Roman" pitchFamily="18" charset="0"/>
                          <a:ea typeface="+mn-ea"/>
                          <a:cs typeface="Times New Roman" pitchFamily="18" charset="0"/>
                        </a:rPr>
                        <a:t>комиттетке</a:t>
                      </a:r>
                      <a:r>
                        <a:rPr kumimoji="0" lang="en-US" sz="1200" kern="1200" dirty="0" smtClean="0">
                          <a:solidFill>
                            <a:schemeClr val="dk1"/>
                          </a:solidFill>
                          <a:latin typeface="Times New Roman" pitchFamily="18" charset="0"/>
                          <a:ea typeface="+mn-ea"/>
                          <a:cs typeface="Times New Roman" pitchFamily="18" charset="0"/>
                        </a:rPr>
                        <a:t> </a:t>
                      </a:r>
                      <a:r>
                        <a:rPr kumimoji="0" lang="en-US" sz="1200" kern="1200" dirty="0" err="1" smtClean="0">
                          <a:solidFill>
                            <a:schemeClr val="dk1"/>
                          </a:solidFill>
                          <a:latin typeface="Times New Roman" pitchFamily="18" charset="0"/>
                          <a:ea typeface="+mn-ea"/>
                          <a:cs typeface="Times New Roman" pitchFamily="18" charset="0"/>
                        </a:rPr>
                        <a:t>ұсынылды</a:t>
                      </a:r>
                      <a:r>
                        <a:rPr kumimoji="0" lang="kk-KZ" sz="1200" kern="1200" dirty="0" smtClean="0">
                          <a:solidFill>
                            <a:schemeClr val="dk1"/>
                          </a:solidFill>
                          <a:latin typeface="Times New Roman" pitchFamily="18" charset="0"/>
                          <a:ea typeface="+mn-ea"/>
                          <a:cs typeface="Times New Roman" pitchFamily="18" charset="0"/>
                        </a:rPr>
                        <a:t>. Комитет тарапынан білім беру бағдарламалары талқыланып барлық оқыту нәтижелері жаңартылды.</a:t>
                      </a:r>
                    </a:p>
                    <a:p>
                      <a:pPr marL="0" marR="0" indent="0" algn="just" defTabSz="914400" rtl="0" eaLnBrk="1" fontAlgn="auto" latinLnBrk="0" hangingPunct="1">
                        <a:lnSpc>
                          <a:spcPct val="100000"/>
                        </a:lnSpc>
                        <a:spcBef>
                          <a:spcPts val="0"/>
                        </a:spcBef>
                        <a:spcAft>
                          <a:spcPts val="0"/>
                        </a:spcAft>
                        <a:buClrTx/>
                        <a:buSzTx/>
                        <a:buFontTx/>
                        <a:buNone/>
                        <a:tabLst/>
                        <a:defRPr/>
                      </a:pPr>
                      <a:r>
                        <a:rPr kumimoji="0" lang="kk-KZ" sz="1200" kern="1200" dirty="0" smtClean="0">
                          <a:solidFill>
                            <a:schemeClr val="dk1"/>
                          </a:solidFill>
                          <a:latin typeface="Times New Roman" pitchFamily="18" charset="0"/>
                          <a:ea typeface="+mn-ea"/>
                          <a:cs typeface="Times New Roman" pitchFamily="18" charset="0"/>
                        </a:rPr>
                        <a:t> 2023-2024 оқу жылына оқуға түсетін білімгерлер үшін білім беру бағдарламасындағы пәндер, пәндердің мазмұны  40% жаңартылды.</a:t>
                      </a:r>
                      <a:endParaRPr lang="ru-RU" sz="1200" b="1" dirty="0">
                        <a:solidFill>
                          <a:schemeClr val="accent1">
                            <a:lumMod val="75000"/>
                          </a:schemeClr>
                        </a:solidFill>
                        <a:latin typeface="Times New Roman" pitchFamily="18" charset="0"/>
                        <a:ea typeface="Times New Roman"/>
                        <a:cs typeface="Times New Roman" pitchFamily="18" charset="0"/>
                      </a:endParaRPr>
                    </a:p>
                  </a:txBody>
                  <a:tcPr marL="68580" marR="68580" marT="0" marB="0"/>
                </a:tc>
              </a:tr>
            </a:tbl>
          </a:graphicData>
        </a:graphic>
      </p:graphicFrame>
      <p:sp>
        <p:nvSpPr>
          <p:cNvPr id="5" name="Заголовок 4"/>
          <p:cNvSpPr>
            <a:spLocks noGrp="1"/>
          </p:cNvSpPr>
          <p:nvPr>
            <p:ph type="title"/>
          </p:nvPr>
        </p:nvSpPr>
        <p:spPr>
          <a:xfrm>
            <a:off x="457200" y="274638"/>
            <a:ext cx="8258204" cy="939784"/>
          </a:xfrm>
        </p:spPr>
        <p:txBody>
          <a:bodyPr>
            <a:normAutofit/>
          </a:bodyPr>
          <a:lstStyle/>
          <a:p>
            <a:pPr algn="ctr"/>
            <a:r>
              <a:rPr lang="kk-KZ" sz="24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Атамекен ҰҚП ұсыныстары                                                                         6В01716 – Қазақ тілі мен әдебиеті мамандығы бойынша</a:t>
            </a:r>
            <a:endParaRPr lang="ru-RU"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58204" cy="1368412"/>
          </a:xfrm>
        </p:spPr>
        <p:txBody>
          <a:bodyPr>
            <a:normAutofit fontScale="90000"/>
          </a:bodyPr>
          <a:lstStyle/>
          <a:p>
            <a:pPr algn="ctr"/>
            <a:r>
              <a:rPr lang="kk-KZ"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Қазақстандық, шетелдік жетекші  университеттермен серіктестік жұмыстар нәтижелері</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3857232300"/>
              </p:ext>
            </p:extLst>
          </p:nvPr>
        </p:nvGraphicFramePr>
        <p:xfrm>
          <a:off x="428596" y="1714488"/>
          <a:ext cx="8215370" cy="3873831"/>
        </p:xfrm>
        <a:graphic>
          <a:graphicData uri="http://schemas.openxmlformats.org/drawingml/2006/table">
            <a:tbl>
              <a:tblPr firstRow="1" bandRow="1">
                <a:tableStyleId>{5C22544A-7EE6-4342-B048-85BDC9FD1C3A}</a:tableStyleId>
              </a:tblPr>
              <a:tblGrid>
                <a:gridCol w="2428892"/>
                <a:gridCol w="5786478"/>
              </a:tblGrid>
              <a:tr h="349582">
                <a:tc>
                  <a:txBody>
                    <a:bodyPr/>
                    <a:lstStyle/>
                    <a:p>
                      <a:pPr algn="ctr"/>
                      <a:r>
                        <a:rPr lang="kk-KZ" dirty="0" smtClean="0">
                          <a:latin typeface="Times New Roman" pitchFamily="18" charset="0"/>
                          <a:cs typeface="Times New Roman" pitchFamily="18" charset="0"/>
                        </a:rPr>
                        <a:t>ОП атауы</a:t>
                      </a:r>
                      <a:endParaRPr lang="ru-RU" dirty="0">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Серіктестік</a:t>
                      </a:r>
                      <a:r>
                        <a:rPr lang="kk-KZ" baseline="0" dirty="0" smtClean="0">
                          <a:latin typeface="Times New Roman" pitchFamily="18" charset="0"/>
                          <a:cs typeface="Times New Roman" pitchFamily="18" charset="0"/>
                        </a:rPr>
                        <a:t> жұмыс нәтижесі</a:t>
                      </a:r>
                      <a:endParaRPr lang="ru-RU" dirty="0">
                        <a:latin typeface="Times New Roman" pitchFamily="18" charset="0"/>
                        <a:cs typeface="Times New Roman" pitchFamily="18" charset="0"/>
                      </a:endParaRPr>
                    </a:p>
                  </a:txBody>
                  <a:tcPr/>
                </a:tc>
              </a:tr>
              <a:tr h="973603">
                <a:tc>
                  <a:txBody>
                    <a:bodyPr/>
                    <a:lstStyle/>
                    <a:p>
                      <a:pPr algn="l"/>
                      <a:r>
                        <a:rPr lang="kk-KZ" b="1" dirty="0" smtClean="0">
                          <a:solidFill>
                            <a:schemeClr val="accent1">
                              <a:lumMod val="75000"/>
                            </a:schemeClr>
                          </a:solidFill>
                          <a:latin typeface="Times New Roman" pitchFamily="18" charset="0"/>
                          <a:cs typeface="Times New Roman" pitchFamily="18" charset="0"/>
                        </a:rPr>
                        <a:t>6В01717 – Орыс тілі мен әдебиеті </a:t>
                      </a:r>
                      <a:endParaRPr lang="ru-RU" b="1" dirty="0">
                        <a:latin typeface="Times New Roman" pitchFamily="18" charset="0"/>
                        <a:cs typeface="Times New Roman" pitchFamily="18" charset="0"/>
                      </a:endParaRPr>
                    </a:p>
                  </a:txBody>
                  <a:tcPr/>
                </a:tc>
                <a:tc>
                  <a:txBody>
                    <a:bodyPr/>
                    <a:lstStyle/>
                    <a:p>
                      <a:pPr marL="342900" marR="0" indent="-342900" algn="l" defTabSz="914400" rtl="0" eaLnBrk="1" fontAlgn="auto" latinLnBrk="0" hangingPunct="1">
                        <a:lnSpc>
                          <a:spcPct val="100000"/>
                        </a:lnSpc>
                        <a:spcBef>
                          <a:spcPts val="0"/>
                        </a:spcBef>
                        <a:spcAft>
                          <a:spcPts val="0"/>
                        </a:spcAft>
                        <a:buClrTx/>
                        <a:buSzTx/>
                        <a:buFont typeface="Wingdings" pitchFamily="2" charset="2"/>
                        <a:buChar char="ü"/>
                        <a:tabLst/>
                        <a:defRPr/>
                      </a:pPr>
                      <a:r>
                        <a:rPr lang="kk-KZ" sz="1400" baseline="0" dirty="0" smtClean="0">
                          <a:solidFill>
                            <a:schemeClr val="accent1">
                              <a:lumMod val="75000"/>
                            </a:schemeClr>
                          </a:solidFill>
                          <a:latin typeface="Times New Roman" pitchFamily="18" charset="0"/>
                          <a:cs typeface="Times New Roman" pitchFamily="18" charset="0"/>
                        </a:rPr>
                        <a:t>Ф.ғ.к. С.Бейсембаева мен ф.ғ.к. А.Байтуова 2022 жылдың 17-30 қазан күндері  академиялық ұтқырлық шеңберінде </a:t>
                      </a:r>
                      <a:r>
                        <a:rPr lang="kk-KZ" sz="1400" dirty="0" smtClean="0">
                          <a:solidFill>
                            <a:schemeClr val="accent1">
                              <a:lumMod val="75000"/>
                            </a:schemeClr>
                          </a:solidFill>
                          <a:latin typeface="Times New Roman" pitchFamily="18" charset="0"/>
                          <a:cs typeface="Times New Roman" pitchFamily="18" charset="0"/>
                        </a:rPr>
                        <a:t>Ататурк</a:t>
                      </a:r>
                      <a:r>
                        <a:rPr lang="kk-KZ" sz="1400" baseline="0" dirty="0" smtClean="0">
                          <a:solidFill>
                            <a:schemeClr val="accent1">
                              <a:lumMod val="75000"/>
                            </a:schemeClr>
                          </a:solidFill>
                          <a:latin typeface="Times New Roman" pitchFamily="18" charset="0"/>
                          <a:cs typeface="Times New Roman" pitchFamily="18" charset="0"/>
                        </a:rPr>
                        <a:t> университетіне дәріс беріп қайтты. Меморандум түзілді.</a:t>
                      </a:r>
                      <a:endParaRPr lang="kk-KZ" sz="1400" dirty="0" smtClean="0">
                        <a:solidFill>
                          <a:schemeClr val="accent1">
                            <a:lumMod val="75000"/>
                          </a:schemeClr>
                        </a:solidFill>
                        <a:latin typeface="Times New Roman" pitchFamily="18" charset="0"/>
                        <a:cs typeface="Times New Roman" pitchFamily="18" charset="0"/>
                      </a:endParaRPr>
                    </a:p>
                    <a:p>
                      <a:pPr marL="342900" marR="0" indent="-342900" algn="l" defTabSz="914400" rtl="0" eaLnBrk="1" fontAlgn="auto" latinLnBrk="0" hangingPunct="1">
                        <a:lnSpc>
                          <a:spcPct val="100000"/>
                        </a:lnSpc>
                        <a:spcBef>
                          <a:spcPts val="0"/>
                        </a:spcBef>
                        <a:spcAft>
                          <a:spcPts val="0"/>
                        </a:spcAft>
                        <a:buClrTx/>
                        <a:buSzTx/>
                        <a:buFont typeface="Wingdings" pitchFamily="2" charset="2"/>
                        <a:buChar char="ü"/>
                        <a:tabLst/>
                        <a:defRPr/>
                      </a:pPr>
                      <a:r>
                        <a:rPr lang="kk-KZ" sz="1400" dirty="0" smtClean="0">
                          <a:solidFill>
                            <a:schemeClr val="accent1">
                              <a:lumMod val="75000"/>
                            </a:schemeClr>
                          </a:solidFill>
                          <a:latin typeface="Times New Roman" pitchFamily="18" charset="0"/>
                          <a:cs typeface="Times New Roman" pitchFamily="18" charset="0"/>
                        </a:rPr>
                        <a:t>Эрджиес университетімен бірлескен</a:t>
                      </a:r>
                      <a:r>
                        <a:rPr lang="kk-KZ" sz="1400" baseline="0" dirty="0" smtClean="0">
                          <a:solidFill>
                            <a:schemeClr val="accent1">
                              <a:lumMod val="75000"/>
                            </a:schemeClr>
                          </a:solidFill>
                          <a:latin typeface="Times New Roman" pitchFamily="18" charset="0"/>
                          <a:cs typeface="Times New Roman" pitchFamily="18" charset="0"/>
                        </a:rPr>
                        <a:t> БББ дайындалу үстінде.</a:t>
                      </a:r>
                      <a:endParaRPr lang="ru-RU" sz="1400" dirty="0">
                        <a:solidFill>
                          <a:schemeClr val="accent1">
                            <a:lumMod val="75000"/>
                          </a:schemeClr>
                        </a:solidFill>
                        <a:latin typeface="Times New Roman" pitchFamily="18" charset="0"/>
                        <a:cs typeface="Times New Roman" pitchFamily="18" charset="0"/>
                      </a:endParaRPr>
                    </a:p>
                  </a:txBody>
                  <a:tcPr/>
                </a:tc>
              </a:tr>
              <a:tr h="2534468">
                <a:tc>
                  <a:txBody>
                    <a:bodyPr/>
                    <a:lstStyle/>
                    <a:p>
                      <a:r>
                        <a:rPr lang="kk-KZ" b="1" dirty="0" smtClean="0">
                          <a:solidFill>
                            <a:schemeClr val="accent1">
                              <a:lumMod val="75000"/>
                            </a:schemeClr>
                          </a:solidFill>
                          <a:latin typeface="Times New Roman" pitchFamily="18" charset="0"/>
                          <a:cs typeface="Times New Roman" pitchFamily="18" charset="0"/>
                        </a:rPr>
                        <a:t>6В01719, 6В01718 – Шетел тілі: екі шетел тілі </a:t>
                      </a:r>
                      <a:endParaRPr lang="ru-RU" b="1" dirty="0">
                        <a:latin typeface="Times New Roman" pitchFamily="18" charset="0"/>
                        <a:cs typeface="Times New Roman" pitchFamily="18" charset="0"/>
                      </a:endParaRPr>
                    </a:p>
                  </a:txBody>
                  <a:tcPr/>
                </a:tc>
                <a:tc>
                  <a:txBody>
                    <a:bodyPr/>
                    <a:lstStyle/>
                    <a:p>
                      <a:pPr marL="355600" lvl="0" indent="-355600" algn="just">
                        <a:buFont typeface="Wingdings" pitchFamily="2" charset="2"/>
                        <a:buChar char="ü"/>
                        <a:tabLst>
                          <a:tab pos="268288" algn="l"/>
                        </a:tabLst>
                      </a:pPr>
                      <a:r>
                        <a:rPr kumimoji="0" lang="kk-KZ" sz="1400" kern="1200" dirty="0" smtClean="0">
                          <a:solidFill>
                            <a:schemeClr val="accent1">
                              <a:lumMod val="75000"/>
                            </a:schemeClr>
                          </a:solidFill>
                          <a:latin typeface="Times New Roman" pitchFamily="18" charset="0"/>
                          <a:ea typeface="+mn-ea"/>
                          <a:cs typeface="Times New Roman" pitchFamily="18" charset="0"/>
                        </a:rPr>
                        <a:t>Қауымдастырылған профессор Ризаходжаева Г.А. АҚШ-ның Мичиган университетінде Болашақ бағдарламасымен 10 айлық тағылымдамадан өтіп келді.</a:t>
                      </a:r>
                      <a:endParaRPr kumimoji="0" lang="ru-RU" sz="1400" kern="1200" dirty="0" smtClean="0">
                        <a:solidFill>
                          <a:schemeClr val="accent1">
                            <a:lumMod val="75000"/>
                          </a:schemeClr>
                        </a:solidFill>
                        <a:latin typeface="Times New Roman" pitchFamily="18" charset="0"/>
                        <a:ea typeface="+mn-ea"/>
                        <a:cs typeface="Times New Roman" pitchFamily="18" charset="0"/>
                      </a:endParaRPr>
                    </a:p>
                    <a:p>
                      <a:pPr marL="355600" lvl="0" indent="-355600" algn="just">
                        <a:buFont typeface="Wingdings" pitchFamily="2" charset="2"/>
                        <a:buChar char="ü"/>
                        <a:tabLst>
                          <a:tab pos="268288" algn="l"/>
                        </a:tabLst>
                      </a:pPr>
                      <a:r>
                        <a:rPr kumimoji="0" lang="kk-KZ" sz="1400" kern="1200" dirty="0" smtClean="0">
                          <a:solidFill>
                            <a:schemeClr val="accent1">
                              <a:lumMod val="75000"/>
                            </a:schemeClr>
                          </a:solidFill>
                          <a:latin typeface="Times New Roman" pitchFamily="18" charset="0"/>
                          <a:ea typeface="+mn-ea"/>
                          <a:cs typeface="Times New Roman" pitchFamily="18" charset="0"/>
                        </a:rPr>
                        <a:t>17.05.2023 күні АҚШ-ның Мичиган университетінің профессоры Дуглас Хатман кафедра оқытушылары мен білімгерлеріне университетімізде  «The fourth revolution: New ICT tools and culture are reshaping university teaching and research» тақырыбында семинар өтті.</a:t>
                      </a:r>
                      <a:endParaRPr kumimoji="0" lang="ru-RU" sz="1400" kern="1200" dirty="0" smtClean="0">
                        <a:solidFill>
                          <a:schemeClr val="accent1">
                            <a:lumMod val="75000"/>
                          </a:schemeClr>
                        </a:solidFill>
                        <a:latin typeface="Times New Roman" pitchFamily="18" charset="0"/>
                        <a:ea typeface="+mn-ea"/>
                        <a:cs typeface="Times New Roman" pitchFamily="18" charset="0"/>
                      </a:endParaRPr>
                    </a:p>
                    <a:p>
                      <a:pPr marL="355600" lvl="0" indent="-355600" algn="just">
                        <a:buFont typeface="Wingdings" pitchFamily="2" charset="2"/>
                        <a:buChar char="ü"/>
                        <a:tabLst>
                          <a:tab pos="268288" algn="l"/>
                        </a:tabLst>
                      </a:pPr>
                      <a:r>
                        <a:rPr kumimoji="0" lang="en-US" sz="1400" kern="1200" dirty="0" smtClean="0">
                          <a:solidFill>
                            <a:schemeClr val="accent1">
                              <a:lumMod val="75000"/>
                            </a:schemeClr>
                          </a:solidFill>
                          <a:latin typeface="Times New Roman" pitchFamily="18" charset="0"/>
                          <a:ea typeface="+mn-ea"/>
                          <a:cs typeface="Times New Roman" pitchFamily="18" charset="0"/>
                        </a:rPr>
                        <a:t>PhD</a:t>
                      </a:r>
                      <a:r>
                        <a:rPr kumimoji="0" lang="kk-KZ" sz="1400" kern="1200" dirty="0" smtClean="0">
                          <a:solidFill>
                            <a:schemeClr val="accent1">
                              <a:lumMod val="75000"/>
                            </a:schemeClr>
                          </a:solidFill>
                          <a:latin typeface="Times New Roman" pitchFamily="18" charset="0"/>
                          <a:ea typeface="+mn-ea"/>
                          <a:cs typeface="Times New Roman" pitchFamily="18" charset="0"/>
                        </a:rPr>
                        <a:t> Халматова З.У.</a:t>
                      </a:r>
                      <a:r>
                        <a:rPr kumimoji="0" lang="en-US" sz="1400" kern="1200" dirty="0" smtClean="0">
                          <a:solidFill>
                            <a:schemeClr val="accent1">
                              <a:lumMod val="75000"/>
                            </a:schemeClr>
                          </a:solidFill>
                          <a:latin typeface="Times New Roman" pitchFamily="18" charset="0"/>
                          <a:ea typeface="+mn-ea"/>
                          <a:cs typeface="Times New Roman" pitchFamily="18" charset="0"/>
                        </a:rPr>
                        <a:t> 08.05.-12.05.2023</a:t>
                      </a:r>
                      <a:r>
                        <a:rPr kumimoji="0" lang="kk-KZ" sz="1400" kern="1200" dirty="0" smtClean="0">
                          <a:solidFill>
                            <a:schemeClr val="accent1">
                              <a:lumMod val="75000"/>
                            </a:schemeClr>
                          </a:solidFill>
                          <a:latin typeface="Times New Roman" pitchFamily="18" charset="0"/>
                          <a:ea typeface="+mn-ea"/>
                          <a:cs typeface="Times New Roman" pitchFamily="18" charset="0"/>
                        </a:rPr>
                        <a:t> аралығында Эрасмус бағдарламасымен Түркияның Гази университетінде дәріс беріп қайтты. </a:t>
                      </a:r>
                      <a:endParaRPr lang="ru-RU" sz="1400" dirty="0">
                        <a:solidFill>
                          <a:schemeClr val="accent1">
                            <a:lumMod val="75000"/>
                          </a:schemeClr>
                        </a:solidFill>
                        <a:latin typeface="Times New Roman" pitchFamily="18" charset="0"/>
                        <a:cs typeface="Times New Roman" pitchFamily="18" charset="0"/>
                      </a:endParaRPr>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58204" cy="1296974"/>
          </a:xfrm>
        </p:spPr>
        <p:txBody>
          <a:bodyPr>
            <a:normAutofit fontScale="90000"/>
          </a:bodyPr>
          <a:lstStyle/>
          <a:p>
            <a:pPr algn="ctr"/>
            <a:r>
              <a:rPr lang="kk-KZ" sz="28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Жұмыс берушілермен, мемлекеттік билік органдарымен, бизнес өкілдерімен байланыс нәтижелері</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909309229"/>
              </p:ext>
            </p:extLst>
          </p:nvPr>
        </p:nvGraphicFramePr>
        <p:xfrm>
          <a:off x="428596" y="1571613"/>
          <a:ext cx="8286808" cy="4794352"/>
        </p:xfrm>
        <a:graphic>
          <a:graphicData uri="http://schemas.openxmlformats.org/drawingml/2006/table">
            <a:tbl>
              <a:tblPr firstRow="1" bandRow="1">
                <a:tableStyleId>{5C22544A-7EE6-4342-B048-85BDC9FD1C3A}</a:tableStyleId>
              </a:tblPr>
              <a:tblGrid>
                <a:gridCol w="2373842"/>
                <a:gridCol w="4531880"/>
                <a:gridCol w="1381086"/>
              </a:tblGrid>
              <a:tr h="682389">
                <a:tc>
                  <a:txBody>
                    <a:bodyPr/>
                    <a:lstStyle/>
                    <a:p>
                      <a:r>
                        <a:rPr lang="kk-KZ" dirty="0" smtClean="0">
                          <a:latin typeface="Times New Roman" pitchFamily="18" charset="0"/>
                          <a:cs typeface="Times New Roman" pitchFamily="18" charset="0"/>
                        </a:rPr>
                        <a:t>Жұмыс беруші</a:t>
                      </a:r>
                      <a:endParaRPr lang="ru-RU" dirty="0">
                        <a:latin typeface="Times New Roman" pitchFamily="18" charset="0"/>
                        <a:cs typeface="Times New Roman" pitchFamily="18" charset="0"/>
                      </a:endParaRPr>
                    </a:p>
                  </a:txBody>
                  <a:tcPr/>
                </a:tc>
                <a:tc>
                  <a:txBody>
                    <a:bodyPr/>
                    <a:lstStyle/>
                    <a:p>
                      <a:r>
                        <a:rPr lang="kk-KZ" sz="1800" dirty="0" smtClean="0">
                          <a:latin typeface="Times New Roman" pitchFamily="18" charset="0"/>
                          <a:cs typeface="Times New Roman" pitchFamily="18" charset="0"/>
                        </a:rPr>
                        <a:t>байланыс нәтижелері</a:t>
                      </a:r>
                      <a:endParaRPr lang="ru-RU" dirty="0">
                        <a:latin typeface="Times New Roman" pitchFamily="18" charset="0"/>
                        <a:cs typeface="Times New Roman" pitchFamily="18" charset="0"/>
                      </a:endParaRPr>
                    </a:p>
                  </a:txBody>
                  <a:tcPr/>
                </a:tc>
                <a:tc>
                  <a:txBody>
                    <a:bodyPr/>
                    <a:lstStyle/>
                    <a:p>
                      <a:r>
                        <a:rPr lang="kk-KZ" dirty="0" smtClean="0">
                          <a:latin typeface="Times New Roman" pitchFamily="18" charset="0"/>
                          <a:cs typeface="Times New Roman" pitchFamily="18" charset="0"/>
                        </a:rPr>
                        <a:t>Растайтын құжат</a:t>
                      </a:r>
                      <a:endParaRPr lang="ru-RU" dirty="0">
                        <a:latin typeface="Times New Roman" pitchFamily="18" charset="0"/>
                        <a:cs typeface="Times New Roman" pitchFamily="18" charset="0"/>
                      </a:endParaRPr>
                    </a:p>
                  </a:txBody>
                  <a:tcPr/>
                </a:tc>
              </a:tr>
              <a:tr h="779873">
                <a:tc>
                  <a:txBody>
                    <a:bodyPr/>
                    <a:lstStyle/>
                    <a:p>
                      <a:pPr>
                        <a:lnSpc>
                          <a:spcPct val="100000"/>
                        </a:lnSpc>
                      </a:pPr>
                      <a:r>
                        <a:rPr lang="kk-KZ" sz="1400" dirty="0" smtClean="0">
                          <a:latin typeface="Times New Roman" pitchFamily="18" charset="0"/>
                          <a:cs typeface="Times New Roman" pitchFamily="18" charset="0"/>
                        </a:rPr>
                        <a:t>1.</a:t>
                      </a:r>
                      <a:r>
                        <a:rPr lang="ru-RU" sz="1400" dirty="0" smtClean="0">
                          <a:latin typeface="Times New Roman" pitchFamily="18" charset="0"/>
                          <a:cs typeface="Times New Roman" pitchFamily="18" charset="0"/>
                        </a:rPr>
                        <a:t>№21</a:t>
                      </a:r>
                      <a:r>
                        <a:rPr lang="ru-RU" sz="1400" baseline="0" dirty="0" smtClean="0">
                          <a:latin typeface="Times New Roman" pitchFamily="18" charset="0"/>
                          <a:cs typeface="Times New Roman" pitchFamily="18" charset="0"/>
                        </a:rPr>
                        <a:t> </a:t>
                      </a:r>
                      <a:r>
                        <a:rPr lang="ru-RU" sz="1400" baseline="0" dirty="0" err="1" smtClean="0">
                          <a:latin typeface="Times New Roman" pitchFamily="18" charset="0"/>
                          <a:cs typeface="Times New Roman" pitchFamily="18" charset="0"/>
                        </a:rPr>
                        <a:t>жалпы</a:t>
                      </a:r>
                      <a:r>
                        <a:rPr lang="kk-KZ" sz="1400" baseline="0" dirty="0" smtClean="0">
                          <a:latin typeface="Times New Roman" pitchFamily="18" charset="0"/>
                          <a:cs typeface="Times New Roman" pitchFamily="18" charset="0"/>
                        </a:rPr>
                        <a:t> орта мектебі</a:t>
                      </a:r>
                      <a:endParaRPr lang="ru-RU" sz="1400" dirty="0">
                        <a:latin typeface="Times New Roman" pitchFamily="18" charset="0"/>
                        <a:cs typeface="Times New Roman" pitchFamily="18"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kk-KZ" sz="1400" dirty="0" smtClean="0">
                          <a:latin typeface="Times New Roman" pitchFamily="18" charset="0"/>
                          <a:ea typeface="Times New Roman"/>
                          <a:cs typeface="Times New Roman" pitchFamily="18" charset="0"/>
                        </a:rPr>
                        <a:t>Дуалды оқыту үдерісін ұйымдастыру туралы</a:t>
                      </a:r>
                      <a:r>
                        <a:rPr lang="ru-RU" sz="1400" baseline="0" dirty="0" smtClean="0">
                          <a:latin typeface="Times New Roman" pitchFamily="18" charset="0"/>
                          <a:ea typeface="Times New Roman"/>
                          <a:cs typeface="Times New Roman" pitchFamily="18" charset="0"/>
                        </a:rPr>
                        <a:t> </a:t>
                      </a:r>
                      <a:r>
                        <a:rPr lang="kk-KZ" sz="1400" dirty="0" smtClean="0">
                          <a:latin typeface="Times New Roman" pitchFamily="18" charset="0"/>
                          <a:ea typeface="Times New Roman"/>
                          <a:cs typeface="Times New Roman" pitchFamily="18" charset="0"/>
                        </a:rPr>
                        <a:t>келісім-шарт </a:t>
                      </a:r>
                      <a:r>
                        <a:rPr lang="kk-KZ" sz="1400" b="1" dirty="0" smtClean="0">
                          <a:solidFill>
                            <a:schemeClr val="accent1">
                              <a:lumMod val="75000"/>
                            </a:schemeClr>
                          </a:solidFill>
                          <a:latin typeface="Times New Roman" pitchFamily="18" charset="0"/>
                          <a:cs typeface="Times New Roman" pitchFamily="18" charset="0"/>
                        </a:rPr>
                        <a:t>(6В01764 –  Орыс тілінде оқытпайтын мектептердегі орыс тілі мен әдебиеті)</a:t>
                      </a:r>
                    </a:p>
                  </a:txBody>
                  <a:tcPr/>
                </a:tc>
                <a:tc>
                  <a:txBody>
                    <a:bodyPr/>
                    <a:lstStyle/>
                    <a:p>
                      <a:pPr>
                        <a:lnSpc>
                          <a:spcPct val="100000"/>
                        </a:lnSpc>
                      </a:pPr>
                      <a:r>
                        <a:rPr lang="kk-KZ" sz="1400" dirty="0" smtClean="0">
                          <a:latin typeface="Times New Roman" pitchFamily="18" charset="0"/>
                          <a:cs typeface="Times New Roman" pitchFamily="18" charset="0"/>
                        </a:rPr>
                        <a:t>№19/1335 16.05.2019ж</a:t>
                      </a:r>
                      <a:endParaRPr lang="ru-RU" sz="1400" dirty="0">
                        <a:latin typeface="Times New Roman" pitchFamily="18" charset="0"/>
                        <a:cs typeface="Times New Roman" pitchFamily="18" charset="0"/>
                      </a:endParaRPr>
                    </a:p>
                  </a:txBody>
                  <a:tcPr/>
                </a:tc>
              </a:tr>
              <a:tr h="552410">
                <a:tc>
                  <a:txBody>
                    <a:bodyPr/>
                    <a:lstStyle/>
                    <a:p>
                      <a:pPr>
                        <a:lnSpc>
                          <a:spcPct val="100000"/>
                        </a:lnSpc>
                      </a:pPr>
                      <a:r>
                        <a:rPr lang="kk-KZ" sz="1400" dirty="0" smtClean="0">
                          <a:latin typeface="Times New Roman" pitchFamily="18" charset="0"/>
                          <a:cs typeface="Times New Roman" pitchFamily="18" charset="0"/>
                        </a:rPr>
                        <a:t>2.М.Жумабаев</a:t>
                      </a:r>
                      <a:r>
                        <a:rPr lang="kk-KZ" sz="1400" baseline="0" dirty="0" smtClean="0">
                          <a:latin typeface="Times New Roman" pitchFamily="18" charset="0"/>
                          <a:cs typeface="Times New Roman" pitchFamily="18" charset="0"/>
                        </a:rPr>
                        <a:t> атындағы </a:t>
                      </a:r>
                      <a:r>
                        <a:rPr lang="kk-KZ" sz="1400" dirty="0" smtClean="0">
                          <a:latin typeface="Times New Roman" pitchFamily="18" charset="0"/>
                          <a:cs typeface="Times New Roman" pitchFamily="18" charset="0"/>
                        </a:rPr>
                        <a:t>№15 мектеп-гимназиясы</a:t>
                      </a:r>
                      <a:endParaRPr lang="ru-RU" sz="1400" dirty="0">
                        <a:latin typeface="Times New Roman" pitchFamily="18" charset="0"/>
                        <a:cs typeface="Times New Roman" pitchFamily="18"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kk-KZ" sz="1400" dirty="0" smtClean="0">
                          <a:latin typeface="Times New Roman" pitchFamily="18" charset="0"/>
                          <a:ea typeface="Times New Roman"/>
                          <a:cs typeface="Times New Roman" pitchFamily="18" charset="0"/>
                        </a:rPr>
                        <a:t>Дуалды оқыту үдерісін ұйымдастыру туралы</a:t>
                      </a:r>
                      <a:r>
                        <a:rPr lang="ru-RU" sz="1400" baseline="0" dirty="0" smtClean="0">
                          <a:latin typeface="Times New Roman" pitchFamily="18" charset="0"/>
                          <a:ea typeface="Times New Roman"/>
                          <a:cs typeface="Times New Roman" pitchFamily="18" charset="0"/>
                        </a:rPr>
                        <a:t> </a:t>
                      </a:r>
                      <a:r>
                        <a:rPr lang="kk-KZ" sz="1400" dirty="0" smtClean="0">
                          <a:latin typeface="Times New Roman" pitchFamily="18" charset="0"/>
                          <a:ea typeface="Times New Roman"/>
                          <a:cs typeface="Times New Roman" pitchFamily="18" charset="0"/>
                        </a:rPr>
                        <a:t>келісім-шарт </a:t>
                      </a:r>
                      <a:r>
                        <a:rPr lang="kk-KZ" sz="1400" b="1" dirty="0" smtClean="0">
                          <a:solidFill>
                            <a:schemeClr val="accent1">
                              <a:lumMod val="75000"/>
                            </a:schemeClr>
                          </a:solidFill>
                          <a:latin typeface="Times New Roman" pitchFamily="18" charset="0"/>
                          <a:cs typeface="Times New Roman" pitchFamily="18" charset="0"/>
                        </a:rPr>
                        <a:t>(6В01717 – Орыс тілі мен әдебиеті)</a:t>
                      </a:r>
                    </a:p>
                  </a:txBody>
                  <a:tcPr/>
                </a:tc>
                <a:tc>
                  <a:txBody>
                    <a:bodyPr/>
                    <a:lstStyle/>
                    <a:p>
                      <a:pPr>
                        <a:lnSpc>
                          <a:spcPct val="100000"/>
                        </a:lnSpc>
                      </a:pPr>
                      <a:r>
                        <a:rPr lang="kk-KZ" sz="1400" dirty="0" smtClean="0">
                          <a:latin typeface="Times New Roman" pitchFamily="18" charset="0"/>
                          <a:cs typeface="Times New Roman" pitchFamily="18" charset="0"/>
                        </a:rPr>
                        <a:t>№21/795 1.04.2021</a:t>
                      </a:r>
                      <a:endParaRPr lang="ru-RU" sz="1400" dirty="0">
                        <a:latin typeface="Times New Roman" pitchFamily="18" charset="0"/>
                        <a:cs typeface="Times New Roman" pitchFamily="18" charset="0"/>
                      </a:endParaRPr>
                    </a:p>
                  </a:txBody>
                  <a:tcPr/>
                </a:tc>
              </a:tr>
              <a:tr h="632073">
                <a:tc>
                  <a:txBody>
                    <a:bodyPr/>
                    <a:lstStyle/>
                    <a:p>
                      <a:pPr marR="68580" algn="just">
                        <a:lnSpc>
                          <a:spcPct val="100000"/>
                        </a:lnSpc>
                        <a:spcAft>
                          <a:spcPts val="0"/>
                        </a:spcAft>
                        <a:tabLst>
                          <a:tab pos="268288" algn="l"/>
                        </a:tabLst>
                      </a:pPr>
                      <a:r>
                        <a:rPr lang="kk-KZ" sz="1400" dirty="0" smtClean="0">
                          <a:latin typeface="Times New Roman" pitchFamily="18" charset="0"/>
                          <a:ea typeface="Times New Roman"/>
                          <a:cs typeface="Times New Roman" pitchFamily="18" charset="0"/>
                        </a:rPr>
                        <a:t>3.Түркістан </a:t>
                      </a:r>
                      <a:r>
                        <a:rPr lang="kk-KZ" sz="1400" dirty="0">
                          <a:latin typeface="Times New Roman" pitchFamily="18" charset="0"/>
                          <a:ea typeface="Times New Roman"/>
                          <a:cs typeface="Times New Roman" pitchFamily="18" charset="0"/>
                        </a:rPr>
                        <a:t>қ. Химия-биология бағытындағы </a:t>
                      </a:r>
                      <a:r>
                        <a:rPr lang="kk-KZ" sz="1400" dirty="0" smtClean="0">
                          <a:latin typeface="Times New Roman" pitchFamily="18" charset="0"/>
                          <a:ea typeface="Times New Roman"/>
                          <a:cs typeface="Times New Roman" pitchFamily="18" charset="0"/>
                        </a:rPr>
                        <a:t>НЗМ</a:t>
                      </a:r>
                      <a:endParaRPr lang="ru-RU" sz="1400" dirty="0">
                        <a:latin typeface="Times New Roman" pitchFamily="18" charset="0"/>
                        <a:ea typeface="Times New Roman"/>
                        <a:cs typeface="Times New Roman" pitchFamily="18" charset="0"/>
                      </a:endParaRPr>
                    </a:p>
                  </a:txBody>
                  <a:tcPr marL="68580" marR="68580" marT="0" marB="0"/>
                </a:tc>
                <a:tc>
                  <a:txBody>
                    <a:bodyPr/>
                    <a:lstStyle/>
                    <a:p>
                      <a:pPr marL="0" marR="68580" indent="0" algn="just" defTabSz="914400" rtl="0" eaLnBrk="1" fontAlgn="auto" latinLnBrk="0" hangingPunct="1">
                        <a:lnSpc>
                          <a:spcPct val="100000"/>
                        </a:lnSpc>
                        <a:spcBef>
                          <a:spcPts val="0"/>
                        </a:spcBef>
                        <a:spcAft>
                          <a:spcPts val="0"/>
                        </a:spcAft>
                        <a:buClrTx/>
                        <a:buSzTx/>
                        <a:buFontTx/>
                        <a:buNone/>
                        <a:tabLst>
                          <a:tab pos="521970" algn="l"/>
                        </a:tabLst>
                        <a:defRPr/>
                      </a:pPr>
                      <a:r>
                        <a:rPr lang="kk-KZ" sz="1400" dirty="0">
                          <a:latin typeface="Times New Roman" pitchFamily="18" charset="0"/>
                          <a:ea typeface="Times New Roman"/>
                          <a:cs typeface="Times New Roman" pitchFamily="18" charset="0"/>
                        </a:rPr>
                        <a:t>Дуалды оқыту үдерісін ұйымдастыру </a:t>
                      </a:r>
                      <a:r>
                        <a:rPr lang="kk-KZ" sz="1400" dirty="0" smtClean="0">
                          <a:latin typeface="Times New Roman" pitchFamily="18" charset="0"/>
                          <a:ea typeface="Times New Roman"/>
                          <a:cs typeface="Times New Roman" pitchFamily="18" charset="0"/>
                        </a:rPr>
                        <a:t>туралы</a:t>
                      </a:r>
                      <a:r>
                        <a:rPr lang="ru-RU" sz="1400" baseline="0" dirty="0" smtClean="0">
                          <a:latin typeface="Times New Roman" pitchFamily="18" charset="0"/>
                          <a:ea typeface="Times New Roman"/>
                          <a:cs typeface="Times New Roman" pitchFamily="18" charset="0"/>
                        </a:rPr>
                        <a:t> </a:t>
                      </a:r>
                      <a:r>
                        <a:rPr lang="kk-KZ" sz="1400" dirty="0" smtClean="0">
                          <a:latin typeface="Times New Roman" pitchFamily="18" charset="0"/>
                          <a:ea typeface="Times New Roman"/>
                          <a:cs typeface="Times New Roman" pitchFamily="18" charset="0"/>
                        </a:rPr>
                        <a:t>келісім-шарт </a:t>
                      </a:r>
                      <a:r>
                        <a:rPr lang="kk-KZ" sz="1400" b="1" dirty="0" smtClean="0">
                          <a:solidFill>
                            <a:schemeClr val="accent1">
                              <a:lumMod val="75000"/>
                            </a:schemeClr>
                          </a:solidFill>
                          <a:latin typeface="Times New Roman" pitchFamily="18" charset="0"/>
                          <a:ea typeface="Times New Roman"/>
                          <a:cs typeface="Times New Roman" pitchFamily="18" charset="0"/>
                        </a:rPr>
                        <a:t>(</a:t>
                      </a:r>
                      <a:r>
                        <a:rPr lang="kk-KZ" sz="1400" b="1" dirty="0" smtClean="0">
                          <a:solidFill>
                            <a:schemeClr val="accent1">
                              <a:lumMod val="75000"/>
                            </a:schemeClr>
                          </a:solidFill>
                          <a:latin typeface="Times New Roman" pitchFamily="18" charset="0"/>
                          <a:cs typeface="Times New Roman" pitchFamily="18" charset="0"/>
                        </a:rPr>
                        <a:t>6В01719, 6В01718 – Шетел тілі: екі шетел тілі)</a:t>
                      </a:r>
                      <a:endParaRPr lang="ru-RU" sz="1400" dirty="0">
                        <a:latin typeface="Times New Roman" pitchFamily="18" charset="0"/>
                        <a:ea typeface="Times New Roman"/>
                        <a:cs typeface="Times New Roman" pitchFamily="18" charset="0"/>
                      </a:endParaRPr>
                    </a:p>
                  </a:txBody>
                  <a:tcPr marL="68580" marR="68580" marT="0" marB="0"/>
                </a:tc>
                <a:tc>
                  <a:txBody>
                    <a:bodyPr/>
                    <a:lstStyle/>
                    <a:p>
                      <a:pPr marL="0" marR="68580" indent="0" algn="just">
                        <a:lnSpc>
                          <a:spcPct val="100000"/>
                        </a:lnSpc>
                        <a:spcAft>
                          <a:spcPts val="0"/>
                        </a:spcAft>
                        <a:tabLst>
                          <a:tab pos="521970" algn="l"/>
                        </a:tabLst>
                      </a:pPr>
                      <a:r>
                        <a:rPr lang="kk-KZ" sz="1400" dirty="0">
                          <a:latin typeface="Times New Roman" pitchFamily="18" charset="0"/>
                          <a:ea typeface="Times New Roman"/>
                          <a:cs typeface="Times New Roman" pitchFamily="18" charset="0"/>
                        </a:rPr>
                        <a:t>№22/2519</a:t>
                      </a:r>
                      <a:r>
                        <a:rPr lang="en-US" sz="1400" dirty="0">
                          <a:latin typeface="Times New Roman" pitchFamily="18" charset="0"/>
                          <a:ea typeface="Times New Roman"/>
                          <a:cs typeface="Times New Roman" pitchFamily="18" charset="0"/>
                        </a:rPr>
                        <a:t> 26.08.2022ж.</a:t>
                      </a:r>
                      <a:endParaRPr lang="ru-RU" sz="1400" dirty="0">
                        <a:latin typeface="Times New Roman" pitchFamily="18" charset="0"/>
                        <a:ea typeface="Times New Roman"/>
                        <a:cs typeface="Times New Roman" pitchFamily="18" charset="0"/>
                      </a:endParaRPr>
                    </a:p>
                  </a:txBody>
                  <a:tcPr marL="68580" marR="68580" marT="0" marB="0"/>
                </a:tc>
              </a:tr>
              <a:tr h="579854">
                <a:tc>
                  <a:txBody>
                    <a:bodyPr/>
                    <a:lstStyle/>
                    <a:p>
                      <a:r>
                        <a:rPr lang="kk-KZ" sz="1400" b="0" dirty="0" smtClean="0">
                          <a:latin typeface="Times New Roman" pitchFamily="18" charset="0"/>
                          <a:cs typeface="Times New Roman" pitchFamily="18" charset="0"/>
                        </a:rPr>
                        <a:t>4. </a:t>
                      </a:r>
                      <a:r>
                        <a:rPr kumimoji="0" lang="kk-KZ" sz="1400" kern="1200" dirty="0" smtClean="0">
                          <a:solidFill>
                            <a:schemeClr val="dk1"/>
                          </a:solidFill>
                          <a:latin typeface="Times New Roman" pitchFamily="18" charset="0"/>
                          <a:ea typeface="+mn-ea"/>
                          <a:cs typeface="Times New Roman" pitchFamily="18" charset="0"/>
                        </a:rPr>
                        <a:t>Ататүрік атындағы №17 мектеп-гимназиясы </a:t>
                      </a:r>
                      <a:endParaRPr lang="ru-RU" sz="1400" b="0" dirty="0">
                        <a:latin typeface="Times New Roman" pitchFamily="18" charset="0"/>
                        <a:cs typeface="Times New Roman" pitchFamily="18" charset="0"/>
                      </a:endParaRPr>
                    </a:p>
                  </a:txBody>
                  <a:tcPr/>
                </a:tc>
                <a:tc>
                  <a:txBody>
                    <a:bodyPr/>
                    <a:lstStyle/>
                    <a:p>
                      <a:r>
                        <a:rPr lang="kk-KZ" sz="1400" dirty="0" smtClean="0">
                          <a:latin typeface="Times New Roman" pitchFamily="18" charset="0"/>
                          <a:ea typeface="Times New Roman"/>
                          <a:cs typeface="Times New Roman" pitchFamily="18" charset="0"/>
                        </a:rPr>
                        <a:t>Дуалды оқыту үдерісін ұйымдастыру туралы</a:t>
                      </a:r>
                      <a:r>
                        <a:rPr lang="ru-RU" sz="1400" baseline="0" dirty="0" smtClean="0">
                          <a:latin typeface="Times New Roman" pitchFamily="18" charset="0"/>
                          <a:ea typeface="Times New Roman"/>
                          <a:cs typeface="Times New Roman" pitchFamily="18" charset="0"/>
                        </a:rPr>
                        <a:t> </a:t>
                      </a:r>
                      <a:r>
                        <a:rPr lang="kk-KZ" sz="1400" dirty="0" smtClean="0">
                          <a:latin typeface="Times New Roman" pitchFamily="18" charset="0"/>
                          <a:ea typeface="Times New Roman"/>
                          <a:cs typeface="Times New Roman" pitchFamily="18" charset="0"/>
                        </a:rPr>
                        <a:t>келісім-шарт  </a:t>
                      </a:r>
                      <a:r>
                        <a:rPr lang="kk-KZ" sz="1400" b="1" dirty="0" smtClean="0">
                          <a:solidFill>
                            <a:schemeClr val="accent1">
                              <a:lumMod val="75000"/>
                            </a:schemeClr>
                          </a:solidFill>
                          <a:latin typeface="Times New Roman" pitchFamily="18" charset="0"/>
                          <a:cs typeface="Times New Roman" pitchFamily="18" charset="0"/>
                        </a:rPr>
                        <a:t>(6В01716 – Қазақ тілі мен әдебиеті)</a:t>
                      </a:r>
                      <a:endParaRPr lang="ru-RU" sz="1400" dirty="0">
                        <a:latin typeface="Times New Roman" pitchFamily="18" charset="0"/>
                        <a:cs typeface="Times New Roman" pitchFamily="18" charset="0"/>
                      </a:endParaRPr>
                    </a:p>
                  </a:txBody>
                  <a:tcPr/>
                </a:tc>
                <a:tc>
                  <a:txBody>
                    <a:bodyPr/>
                    <a:lstStyle/>
                    <a:p>
                      <a:r>
                        <a:rPr lang="kk-KZ" sz="1400" dirty="0" smtClean="0">
                          <a:latin typeface="Times New Roman" pitchFamily="18" charset="0"/>
                          <a:cs typeface="Times New Roman" pitchFamily="18" charset="0"/>
                        </a:rPr>
                        <a:t>№19/1596   06.06.2019</a:t>
                      </a:r>
                      <a:endParaRPr lang="ru-RU" sz="1400" dirty="0">
                        <a:latin typeface="Times New Roman" pitchFamily="18" charset="0"/>
                        <a:cs typeface="Times New Roman" pitchFamily="18" charset="0"/>
                      </a:endParaRPr>
                    </a:p>
                  </a:txBody>
                  <a:tcPr/>
                </a:tc>
              </a:tr>
              <a:tr h="779873">
                <a:tc>
                  <a:txBody>
                    <a:bodyPr/>
                    <a:lstStyle/>
                    <a:p>
                      <a:r>
                        <a:rPr lang="kk-KZ" sz="1400" dirty="0" smtClean="0">
                          <a:latin typeface="Times New Roman" pitchFamily="18" charset="0"/>
                          <a:cs typeface="Times New Roman" pitchFamily="18" charset="0"/>
                        </a:rPr>
                        <a:t>5.Түркістан қаласы мен аймағындағы  60</a:t>
                      </a:r>
                      <a:r>
                        <a:rPr lang="kk-KZ" sz="1400" baseline="0" dirty="0" smtClean="0">
                          <a:latin typeface="Times New Roman" pitchFamily="18" charset="0"/>
                          <a:cs typeface="Times New Roman" pitchFamily="18" charset="0"/>
                        </a:rPr>
                        <a:t> білім беру ұйымдарымен</a:t>
                      </a:r>
                      <a:endParaRPr lang="ru-RU" sz="1400" dirty="0">
                        <a:latin typeface="Times New Roman" pitchFamily="18" charset="0"/>
                        <a:cs typeface="Times New Roman" pitchFamily="18" charset="0"/>
                      </a:endParaRPr>
                    </a:p>
                  </a:txBody>
                  <a:tcPr/>
                </a:tc>
                <a:tc>
                  <a:txBody>
                    <a:bodyPr/>
                    <a:lstStyle/>
                    <a:p>
                      <a:r>
                        <a:rPr lang="kk-KZ" sz="1400" dirty="0" smtClean="0">
                          <a:latin typeface="Times New Roman" pitchFamily="18" charset="0"/>
                          <a:cs typeface="Times New Roman" pitchFamily="18" charset="0"/>
                        </a:rPr>
                        <a:t>Практика келісім шарттары түзілді</a:t>
                      </a:r>
                    </a:p>
                  </a:txBody>
                  <a:tcPr/>
                </a:tc>
                <a:tc>
                  <a:txBody>
                    <a:bodyPr/>
                    <a:lstStyle/>
                    <a:p>
                      <a:endParaRPr lang="ru-RU" sz="1400" dirty="0">
                        <a:latin typeface="Times New Roman" pitchFamily="18" charset="0"/>
                        <a:cs typeface="Times New Roman" pitchFamily="18" charset="0"/>
                      </a:endParaRPr>
                    </a:p>
                  </a:txBody>
                  <a:tcPr/>
                </a:tc>
              </a:tr>
              <a:tr h="779873">
                <a:tc>
                  <a:txBody>
                    <a:bodyPr/>
                    <a:lstStyle/>
                    <a:p>
                      <a:r>
                        <a:rPr lang="kk-KZ" sz="1400" dirty="0" smtClean="0">
                          <a:latin typeface="Times New Roman" pitchFamily="18" charset="0"/>
                          <a:cs typeface="Times New Roman" pitchFamily="18" charset="0"/>
                        </a:rPr>
                        <a:t>5. Кентау қаласының  16</a:t>
                      </a:r>
                      <a:r>
                        <a:rPr lang="kk-KZ" sz="1400" baseline="0" dirty="0" smtClean="0">
                          <a:latin typeface="Times New Roman" pitchFamily="18" charset="0"/>
                          <a:cs typeface="Times New Roman" pitchFamily="18" charset="0"/>
                        </a:rPr>
                        <a:t> білім беру ұйымдарымен</a:t>
                      </a:r>
                      <a:endParaRPr lang="ru-RU" sz="1400" dirty="0">
                        <a:latin typeface="Times New Roman" pitchFamily="18" charset="0"/>
                        <a:cs typeface="Times New Roman" pitchFamily="18" charset="0"/>
                      </a:endParaRPr>
                    </a:p>
                  </a:txBody>
                  <a:tcPr/>
                </a:tc>
                <a:tc>
                  <a:txBody>
                    <a:bodyPr/>
                    <a:lstStyle/>
                    <a:p>
                      <a:r>
                        <a:rPr lang="kk-KZ" sz="1400" dirty="0" smtClean="0">
                          <a:latin typeface="Times New Roman" pitchFamily="18" charset="0"/>
                          <a:cs typeface="Times New Roman" pitchFamily="18" charset="0"/>
                        </a:rPr>
                        <a:t>Практика келісім шарттары түзілді</a:t>
                      </a:r>
                    </a:p>
                  </a:txBody>
                  <a:tcPr/>
                </a:tc>
                <a:tc>
                  <a:txBody>
                    <a:bodyPr/>
                    <a:lstStyle/>
                    <a:p>
                      <a:endParaRPr lang="ru-RU" sz="14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58204" cy="1143000"/>
          </a:xfrm>
        </p:spPr>
        <p:txBody>
          <a:bodyPr>
            <a:normAutofit fontScale="90000"/>
          </a:bodyPr>
          <a:lstStyle/>
          <a:p>
            <a:pPr algn="ctr"/>
            <a:r>
              <a:rPr lang="kk-KZ" sz="28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Сауалнамалар (білімгерлердің, жұмысберушілердің, түлектердің, басқа қызығушы тараптардың) нәтижелері</a:t>
            </a:r>
            <a:endParaRPr lang="ru-RU" dirty="0">
              <a:latin typeface="Times New Roman" pitchFamily="18" charset="0"/>
              <a:cs typeface="Times New Roman"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303966016"/>
              </p:ext>
            </p:extLst>
          </p:nvPr>
        </p:nvGraphicFramePr>
        <p:xfrm>
          <a:off x="457200" y="1600200"/>
          <a:ext cx="8229599" cy="3114040"/>
        </p:xfrm>
        <a:graphic>
          <a:graphicData uri="http://schemas.openxmlformats.org/drawingml/2006/table">
            <a:tbl>
              <a:tblPr firstRow="1" bandRow="1">
                <a:tableStyleId>{5C22544A-7EE6-4342-B048-85BDC9FD1C3A}</a:tableStyleId>
              </a:tblPr>
              <a:tblGrid>
                <a:gridCol w="3186106"/>
                <a:gridCol w="1928826"/>
                <a:gridCol w="1500198"/>
                <a:gridCol w="1614469"/>
              </a:tblGrid>
              <a:tr h="370840">
                <a:tc>
                  <a:txBody>
                    <a:bodyPr/>
                    <a:lstStyle/>
                    <a:p>
                      <a:pPr algn="ctr"/>
                      <a:r>
                        <a:rPr lang="kk-KZ" dirty="0" smtClean="0">
                          <a:latin typeface="Times New Roman" pitchFamily="18" charset="0"/>
                          <a:cs typeface="Times New Roman" pitchFamily="18" charset="0"/>
                        </a:rPr>
                        <a:t>Саулнамалар түрі</a:t>
                      </a:r>
                      <a:endParaRPr lang="ru-RU" dirty="0">
                        <a:latin typeface="Times New Roman" pitchFamily="18" charset="0"/>
                        <a:cs typeface="Times New Roman" pitchFamily="18" charset="0"/>
                      </a:endParaRPr>
                    </a:p>
                  </a:txBody>
                  <a:tcPr/>
                </a:tc>
                <a:tc>
                  <a:txBody>
                    <a:bodyPr/>
                    <a:lstStyle/>
                    <a:p>
                      <a:pPr algn="ctr"/>
                      <a:r>
                        <a:rPr lang="kk-KZ" sz="1800" b="1" dirty="0" smtClean="0">
                          <a:solidFill>
                            <a:schemeClr val="bg1"/>
                          </a:solidFill>
                          <a:latin typeface="Times New Roman" pitchFamily="18" charset="0"/>
                          <a:cs typeface="Times New Roman" pitchFamily="18" charset="0"/>
                        </a:rPr>
                        <a:t>6В01764, 6В01717 – Орыс тілі мен әдебиеті</a:t>
                      </a:r>
                      <a:endParaRPr lang="ru-RU" dirty="0">
                        <a:solidFill>
                          <a:schemeClr val="bg1"/>
                        </a:solidFill>
                        <a:latin typeface="Times New Roman" pitchFamily="18" charset="0"/>
                        <a:cs typeface="Times New Roman" pitchFamily="18" charset="0"/>
                      </a:endParaRPr>
                    </a:p>
                  </a:txBody>
                  <a:tcPr/>
                </a:tc>
                <a:tc>
                  <a:txBody>
                    <a:bodyPr/>
                    <a:lstStyle/>
                    <a:p>
                      <a:pPr algn="ctr"/>
                      <a:r>
                        <a:rPr lang="kk-KZ" sz="1800" b="1" dirty="0" smtClean="0">
                          <a:solidFill>
                            <a:schemeClr val="bg1"/>
                          </a:solidFill>
                          <a:latin typeface="Times New Roman" pitchFamily="18" charset="0"/>
                          <a:cs typeface="Times New Roman" pitchFamily="18" charset="0"/>
                        </a:rPr>
                        <a:t>6В01719, 6В01718 – Шетел тілі: екі шетел тілі</a:t>
                      </a:r>
                      <a:endParaRPr lang="ru-RU" dirty="0">
                        <a:solidFill>
                          <a:schemeClr val="bg1"/>
                        </a:solidFill>
                        <a:latin typeface="Times New Roman" pitchFamily="18" charset="0"/>
                        <a:cs typeface="Times New Roman" pitchFamily="18" charset="0"/>
                      </a:endParaRPr>
                    </a:p>
                  </a:txBody>
                  <a:tcPr/>
                </a:tc>
                <a:tc>
                  <a:txBody>
                    <a:bodyPr/>
                    <a:lstStyle/>
                    <a:p>
                      <a:pPr algn="ctr"/>
                      <a:r>
                        <a:rPr lang="kk-KZ" dirty="0" smtClean="0">
                          <a:latin typeface="Times New Roman" pitchFamily="18" charset="0"/>
                          <a:cs typeface="Times New Roman" pitchFamily="18" charset="0"/>
                        </a:rPr>
                        <a:t>6В01716 – Қазақ тілі мен әдебиеті</a:t>
                      </a:r>
                      <a:endParaRPr lang="ru-RU" dirty="0">
                        <a:latin typeface="Times New Roman" pitchFamily="18" charset="0"/>
                        <a:cs typeface="Times New Roman" pitchFamily="18" charset="0"/>
                      </a:endParaRPr>
                    </a:p>
                  </a:txBody>
                  <a:tcPr/>
                </a:tc>
              </a:tr>
              <a:tr h="370840">
                <a:tc>
                  <a:txBody>
                    <a:bodyPr/>
                    <a:lstStyle/>
                    <a:p>
                      <a:r>
                        <a:rPr lang="kk-KZ" sz="1800" b="1" dirty="0" smtClean="0">
                          <a:solidFill>
                            <a:schemeClr val="accent1">
                              <a:lumMod val="75000"/>
                            </a:schemeClr>
                          </a:solidFill>
                          <a:latin typeface="Times New Roman" pitchFamily="18" charset="0"/>
                          <a:cs typeface="Times New Roman" pitchFamily="18" charset="0"/>
                        </a:rPr>
                        <a:t>Жұмыс берушілердің ББ-на</a:t>
                      </a:r>
                      <a:endParaRPr lang="ru-RU" b="1" dirty="0">
                        <a:solidFill>
                          <a:schemeClr val="accent1">
                            <a:lumMod val="75000"/>
                          </a:schemeClr>
                        </a:solidFill>
                        <a:latin typeface="Times New Roman" pitchFamily="18" charset="0"/>
                        <a:cs typeface="Times New Roman" pitchFamily="18" charset="0"/>
                      </a:endParaRPr>
                    </a:p>
                  </a:txBody>
                  <a:tcPr/>
                </a:tc>
                <a:tc>
                  <a:txBody>
                    <a:bodyPr/>
                    <a:lstStyle/>
                    <a:p>
                      <a:pPr algn="ctr"/>
                      <a:r>
                        <a:rPr lang="kk-KZ" b="1" dirty="0" smtClean="0">
                          <a:solidFill>
                            <a:schemeClr val="accent1">
                              <a:lumMod val="75000"/>
                            </a:schemeClr>
                          </a:solidFill>
                          <a:latin typeface="Times New Roman" pitchFamily="18" charset="0"/>
                          <a:cs typeface="Times New Roman" pitchFamily="18" charset="0"/>
                        </a:rPr>
                        <a:t>5/4,9</a:t>
                      </a:r>
                      <a:endParaRPr lang="ru-RU" b="1" dirty="0">
                        <a:solidFill>
                          <a:schemeClr val="accent1">
                            <a:lumMod val="75000"/>
                          </a:schemeClr>
                        </a:solidFill>
                        <a:latin typeface="Times New Roman" pitchFamily="18" charset="0"/>
                        <a:cs typeface="Times New Roman" pitchFamily="18" charset="0"/>
                      </a:endParaRPr>
                    </a:p>
                  </a:txBody>
                  <a:tcPr/>
                </a:tc>
                <a:tc>
                  <a:txBody>
                    <a:bodyPr/>
                    <a:lstStyle/>
                    <a:p>
                      <a:pPr algn="ctr">
                        <a:lnSpc>
                          <a:spcPct val="115000"/>
                        </a:lnSpc>
                        <a:spcAft>
                          <a:spcPts val="0"/>
                        </a:spcAft>
                      </a:pPr>
                      <a:r>
                        <a:rPr lang="en-US" sz="1800" b="1" dirty="0">
                          <a:solidFill>
                            <a:schemeClr val="accent1">
                              <a:lumMod val="75000"/>
                            </a:schemeClr>
                          </a:solidFill>
                          <a:latin typeface="Times New Roman"/>
                          <a:ea typeface="Times New Roman"/>
                          <a:cs typeface="Times New Roman"/>
                        </a:rPr>
                        <a:t>5/5</a:t>
                      </a:r>
                      <a:endParaRPr lang="ru-RU" sz="1800" b="1" dirty="0">
                        <a:solidFill>
                          <a:schemeClr val="accent1">
                            <a:lumMod val="75000"/>
                          </a:schemeClr>
                        </a:solidFill>
                        <a:latin typeface="Calibri"/>
                        <a:ea typeface="Times New Roman"/>
                        <a:cs typeface="Times New Roman"/>
                      </a:endParaRPr>
                    </a:p>
                  </a:txBody>
                  <a:tcPr marL="68580" marR="68580" marT="0" marB="0"/>
                </a:tc>
                <a:tc>
                  <a:txBody>
                    <a:bodyPr/>
                    <a:lstStyle/>
                    <a:p>
                      <a:pPr algn="ctr"/>
                      <a:r>
                        <a:rPr lang="kk-KZ" b="1" dirty="0" smtClean="0">
                          <a:solidFill>
                            <a:schemeClr val="accent1">
                              <a:lumMod val="75000"/>
                            </a:schemeClr>
                          </a:solidFill>
                          <a:latin typeface="Times New Roman" pitchFamily="18" charset="0"/>
                          <a:cs typeface="Times New Roman" pitchFamily="18" charset="0"/>
                        </a:rPr>
                        <a:t>5/4,8</a:t>
                      </a:r>
                      <a:endParaRPr lang="ru-RU" b="1" dirty="0">
                        <a:solidFill>
                          <a:schemeClr val="accent1">
                            <a:lumMod val="75000"/>
                          </a:schemeClr>
                        </a:solidFill>
                        <a:latin typeface="Times New Roman" pitchFamily="18" charset="0"/>
                        <a:cs typeface="Times New Roman" pitchFamily="18" charset="0"/>
                      </a:endParaRPr>
                    </a:p>
                  </a:txBody>
                  <a:tcPr/>
                </a:tc>
              </a:tr>
              <a:tr h="370840">
                <a:tc>
                  <a:txBody>
                    <a:bodyPr/>
                    <a:lstStyle/>
                    <a:p>
                      <a:r>
                        <a:rPr lang="kk-KZ" b="1" dirty="0" smtClean="0">
                          <a:solidFill>
                            <a:schemeClr val="accent1">
                              <a:lumMod val="75000"/>
                            </a:schemeClr>
                          </a:solidFill>
                          <a:latin typeface="Times New Roman" pitchFamily="18" charset="0"/>
                          <a:cs typeface="Times New Roman" pitchFamily="18" charset="0"/>
                        </a:rPr>
                        <a:t>Оқытушы студенттер көзімен</a:t>
                      </a:r>
                      <a:endParaRPr lang="ru-RU" b="1" dirty="0">
                        <a:solidFill>
                          <a:schemeClr val="accent1">
                            <a:lumMod val="75000"/>
                          </a:schemeClr>
                        </a:solidFill>
                        <a:latin typeface="Times New Roman" pitchFamily="18" charset="0"/>
                        <a:cs typeface="Times New Roman" pitchFamily="18" charset="0"/>
                      </a:endParaRPr>
                    </a:p>
                  </a:txBody>
                  <a:tcPr/>
                </a:tc>
                <a:tc>
                  <a:txBody>
                    <a:bodyPr/>
                    <a:lstStyle/>
                    <a:p>
                      <a:pPr algn="ctr"/>
                      <a:r>
                        <a:rPr lang="kk-KZ" b="1" smtClean="0">
                          <a:solidFill>
                            <a:schemeClr val="accent1">
                              <a:lumMod val="75000"/>
                            </a:schemeClr>
                          </a:solidFill>
                          <a:latin typeface="Times New Roman" pitchFamily="18" charset="0"/>
                          <a:cs typeface="Times New Roman" pitchFamily="18" charset="0"/>
                        </a:rPr>
                        <a:t>5/4,6</a:t>
                      </a:r>
                      <a:endParaRPr lang="ru-RU" b="1" dirty="0">
                        <a:solidFill>
                          <a:schemeClr val="accent1">
                            <a:lumMod val="75000"/>
                          </a:schemeClr>
                        </a:solidFill>
                        <a:latin typeface="Times New Roman" pitchFamily="18" charset="0"/>
                        <a:cs typeface="Times New Roman" pitchFamily="18" charset="0"/>
                      </a:endParaRPr>
                    </a:p>
                  </a:txBody>
                  <a:tcPr/>
                </a:tc>
                <a:tc>
                  <a:txBody>
                    <a:bodyPr/>
                    <a:lstStyle/>
                    <a:p>
                      <a:pPr algn="ctr">
                        <a:lnSpc>
                          <a:spcPct val="115000"/>
                        </a:lnSpc>
                        <a:spcAft>
                          <a:spcPts val="0"/>
                        </a:spcAft>
                      </a:pPr>
                      <a:r>
                        <a:rPr lang="en-US" sz="1800" b="1" dirty="0">
                          <a:solidFill>
                            <a:schemeClr val="accent1">
                              <a:lumMod val="75000"/>
                            </a:schemeClr>
                          </a:solidFill>
                          <a:latin typeface="Times New Roman"/>
                          <a:ea typeface="Times New Roman"/>
                          <a:cs typeface="Times New Roman"/>
                        </a:rPr>
                        <a:t>5/4.76</a:t>
                      </a:r>
                      <a:endParaRPr lang="ru-RU" sz="1800" b="1" dirty="0">
                        <a:solidFill>
                          <a:schemeClr val="accent1">
                            <a:lumMod val="75000"/>
                          </a:schemeClr>
                        </a:solidFill>
                        <a:latin typeface="Calibri"/>
                        <a:ea typeface="Times New Roman"/>
                        <a:cs typeface="Times New Roman"/>
                      </a:endParaRPr>
                    </a:p>
                  </a:txBody>
                  <a:tcPr marL="68580" marR="68580" marT="0" marB="0"/>
                </a:tc>
                <a:tc>
                  <a:txBody>
                    <a:bodyPr/>
                    <a:lstStyle/>
                    <a:p>
                      <a:pPr algn="ctr"/>
                      <a:r>
                        <a:rPr lang="kk-KZ" b="1" dirty="0" smtClean="0">
                          <a:solidFill>
                            <a:schemeClr val="accent1">
                              <a:lumMod val="75000"/>
                            </a:schemeClr>
                          </a:solidFill>
                          <a:latin typeface="Times New Roman" pitchFamily="18" charset="0"/>
                          <a:cs typeface="Times New Roman" pitchFamily="18" charset="0"/>
                        </a:rPr>
                        <a:t>5/4,85</a:t>
                      </a:r>
                      <a:endParaRPr lang="ru-RU" b="1" dirty="0">
                        <a:solidFill>
                          <a:schemeClr val="accent1">
                            <a:lumMod val="75000"/>
                          </a:schemeClr>
                        </a:solidFill>
                        <a:latin typeface="Times New Roman" pitchFamily="18" charset="0"/>
                        <a:cs typeface="Times New Roman" pitchFamily="18" charset="0"/>
                      </a:endParaRPr>
                    </a:p>
                  </a:txBody>
                  <a:tcPr/>
                </a:tc>
              </a:tr>
              <a:tr h="370840">
                <a:tc>
                  <a:txBody>
                    <a:bodyPr/>
                    <a:lstStyle/>
                    <a:p>
                      <a:r>
                        <a:rPr lang="kk-KZ" b="1" dirty="0" smtClean="0">
                          <a:solidFill>
                            <a:schemeClr val="accent1">
                              <a:lumMod val="75000"/>
                            </a:schemeClr>
                          </a:solidFill>
                          <a:latin typeface="Times New Roman" pitchFamily="18" charset="0"/>
                          <a:cs typeface="Times New Roman" pitchFamily="18" charset="0"/>
                        </a:rPr>
                        <a:t>Түлектер</a:t>
                      </a:r>
                      <a:r>
                        <a:rPr lang="kk-KZ" b="1" baseline="0" dirty="0" smtClean="0">
                          <a:solidFill>
                            <a:schemeClr val="accent1">
                              <a:lumMod val="75000"/>
                            </a:schemeClr>
                          </a:solidFill>
                          <a:latin typeface="Times New Roman" pitchFamily="18" charset="0"/>
                          <a:cs typeface="Times New Roman" pitchFamily="18" charset="0"/>
                        </a:rPr>
                        <a:t> үшін бағалау саулнамасы</a:t>
                      </a:r>
                      <a:endParaRPr lang="ru-RU" b="1" dirty="0">
                        <a:solidFill>
                          <a:schemeClr val="accent1">
                            <a:lumMod val="75000"/>
                          </a:schemeClr>
                        </a:solidFill>
                        <a:latin typeface="Times New Roman" pitchFamily="18" charset="0"/>
                        <a:cs typeface="Times New Roman" pitchFamily="18" charset="0"/>
                      </a:endParaRPr>
                    </a:p>
                  </a:txBody>
                  <a:tcPr/>
                </a:tc>
                <a:tc>
                  <a:txBody>
                    <a:bodyPr/>
                    <a:lstStyle/>
                    <a:p>
                      <a:pPr algn="ctr"/>
                      <a:r>
                        <a:rPr lang="kk-KZ" b="1" dirty="0" smtClean="0">
                          <a:solidFill>
                            <a:schemeClr val="accent1">
                              <a:lumMod val="75000"/>
                            </a:schemeClr>
                          </a:solidFill>
                          <a:latin typeface="Times New Roman" pitchFamily="18" charset="0"/>
                          <a:cs typeface="Times New Roman" pitchFamily="18" charset="0"/>
                        </a:rPr>
                        <a:t>5/4,5</a:t>
                      </a:r>
                      <a:endParaRPr lang="ru-RU" b="1" dirty="0">
                        <a:solidFill>
                          <a:schemeClr val="accent1">
                            <a:lumMod val="75000"/>
                          </a:schemeClr>
                        </a:solidFill>
                        <a:latin typeface="Times New Roman" pitchFamily="18" charset="0"/>
                        <a:cs typeface="Times New Roman" pitchFamily="18" charset="0"/>
                      </a:endParaRPr>
                    </a:p>
                  </a:txBody>
                  <a:tcPr/>
                </a:tc>
                <a:tc>
                  <a:txBody>
                    <a:bodyPr/>
                    <a:lstStyle/>
                    <a:p>
                      <a:pPr algn="ctr">
                        <a:lnSpc>
                          <a:spcPct val="115000"/>
                        </a:lnSpc>
                        <a:spcAft>
                          <a:spcPts val="0"/>
                        </a:spcAft>
                      </a:pPr>
                      <a:r>
                        <a:rPr lang="en-US" sz="1800" b="1" dirty="0">
                          <a:solidFill>
                            <a:schemeClr val="accent1">
                              <a:lumMod val="75000"/>
                            </a:schemeClr>
                          </a:solidFill>
                          <a:latin typeface="Times New Roman"/>
                          <a:ea typeface="Times New Roman"/>
                          <a:cs typeface="Times New Roman"/>
                        </a:rPr>
                        <a:t>5/4.50</a:t>
                      </a:r>
                      <a:endParaRPr lang="ru-RU" sz="1800" b="1" dirty="0">
                        <a:solidFill>
                          <a:schemeClr val="accent1">
                            <a:lumMod val="75000"/>
                          </a:schemeClr>
                        </a:solidFill>
                        <a:latin typeface="Calibri"/>
                        <a:ea typeface="Times New Roman"/>
                        <a:cs typeface="Times New Roman"/>
                      </a:endParaRPr>
                    </a:p>
                  </a:txBody>
                  <a:tcPr marL="68580" marR="68580" marT="0" marB="0"/>
                </a:tc>
                <a:tc>
                  <a:txBody>
                    <a:bodyPr/>
                    <a:lstStyle/>
                    <a:p>
                      <a:pPr algn="ctr"/>
                      <a:r>
                        <a:rPr lang="kk-KZ" b="1" dirty="0" smtClean="0">
                          <a:solidFill>
                            <a:schemeClr val="accent1">
                              <a:lumMod val="75000"/>
                            </a:schemeClr>
                          </a:solidFill>
                          <a:latin typeface="Times New Roman" pitchFamily="18" charset="0"/>
                          <a:cs typeface="Times New Roman" pitchFamily="18" charset="0"/>
                        </a:rPr>
                        <a:t>5/4,7</a:t>
                      </a:r>
                      <a:endParaRPr lang="ru-RU" b="1" dirty="0">
                        <a:solidFill>
                          <a:schemeClr val="accent1">
                            <a:lumMod val="75000"/>
                          </a:schemeClr>
                        </a:solidFill>
                        <a:latin typeface="Times New Roman" pitchFamily="18" charset="0"/>
                        <a:cs typeface="Times New Roman" pitchFamily="18" charset="0"/>
                      </a:endParaRPr>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329642" cy="511156"/>
          </a:xfrm>
        </p:spPr>
        <p:txBody>
          <a:bodyPr>
            <a:normAutofit fontScale="90000"/>
          </a:bodyPr>
          <a:lstStyle/>
          <a:p>
            <a:pPr algn="ctr"/>
            <a:r>
              <a:rPr lang="kk-KZ" sz="28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Білімгерлердің контингентін қалыптастыру нәтижелері</a:t>
            </a:r>
            <a:endParaRPr lang="ru-RU" dirty="0"/>
          </a:p>
        </p:txBody>
      </p:sp>
      <p:graphicFrame>
        <p:nvGraphicFramePr>
          <p:cNvPr id="7" name="Объект 3"/>
          <p:cNvGraphicFramePr>
            <a:graphicFrameLocks noGrp="1"/>
          </p:cNvGraphicFramePr>
          <p:nvPr>
            <p:ph idx="1"/>
            <p:extLst>
              <p:ext uri="{D42A27DB-BD31-4B8C-83A1-F6EECF244321}">
                <p14:modId xmlns="" xmlns:p14="http://schemas.microsoft.com/office/powerpoint/2010/main" val="1442373459"/>
              </p:ext>
            </p:extLst>
          </p:nvPr>
        </p:nvGraphicFramePr>
        <p:xfrm>
          <a:off x="428596" y="1214422"/>
          <a:ext cx="8229600" cy="2143141"/>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83846">
                <a:tc>
                  <a:txBody>
                    <a:bodyPr/>
                    <a:lstStyle/>
                    <a:p>
                      <a:r>
                        <a:rPr lang="kk-KZ" dirty="0" smtClean="0">
                          <a:latin typeface="Times New Roman" pitchFamily="18" charset="0"/>
                          <a:cs typeface="Times New Roman" pitchFamily="18" charset="0"/>
                        </a:rPr>
                        <a:t>Контингент</a:t>
                      </a:r>
                      <a:endParaRPr lang="ru-RU" dirty="0">
                        <a:latin typeface="Times New Roman" pitchFamily="18" charset="0"/>
                        <a:cs typeface="Times New Roman" pitchFamily="18" charset="0"/>
                      </a:endParaRPr>
                    </a:p>
                  </a:txBody>
                  <a:tcPr/>
                </a:tc>
                <a:tc>
                  <a:txBody>
                    <a:bodyPr/>
                    <a:lstStyle/>
                    <a:p>
                      <a:r>
                        <a:rPr lang="kk-KZ" dirty="0" smtClean="0">
                          <a:latin typeface="Times New Roman" pitchFamily="18" charset="0"/>
                          <a:cs typeface="Times New Roman" pitchFamily="18" charset="0"/>
                        </a:rPr>
                        <a:t>1 курс</a:t>
                      </a:r>
                      <a:endParaRPr lang="ru-RU" dirty="0">
                        <a:latin typeface="Times New Roman" pitchFamily="18" charset="0"/>
                        <a:cs typeface="Times New Roman" pitchFamily="18" charset="0"/>
                      </a:endParaRPr>
                    </a:p>
                  </a:txBody>
                  <a:tcPr/>
                </a:tc>
                <a:tc>
                  <a:txBody>
                    <a:bodyPr/>
                    <a:lstStyle/>
                    <a:p>
                      <a:r>
                        <a:rPr lang="kk-KZ" dirty="0" smtClean="0">
                          <a:latin typeface="Times New Roman" pitchFamily="18" charset="0"/>
                          <a:cs typeface="Times New Roman" pitchFamily="18" charset="0"/>
                        </a:rPr>
                        <a:t>2 курс</a:t>
                      </a:r>
                      <a:endParaRPr lang="ru-RU" dirty="0">
                        <a:latin typeface="Times New Roman" pitchFamily="18" charset="0"/>
                        <a:cs typeface="Times New Roman" pitchFamily="18" charset="0"/>
                      </a:endParaRPr>
                    </a:p>
                  </a:txBody>
                  <a:tcPr/>
                </a:tc>
                <a:tc>
                  <a:txBody>
                    <a:bodyPr/>
                    <a:lstStyle/>
                    <a:p>
                      <a:r>
                        <a:rPr lang="kk-KZ" dirty="0" smtClean="0">
                          <a:latin typeface="Times New Roman" pitchFamily="18" charset="0"/>
                          <a:cs typeface="Times New Roman" pitchFamily="18" charset="0"/>
                        </a:rPr>
                        <a:t>3 курс</a:t>
                      </a:r>
                      <a:endParaRPr lang="ru-RU" dirty="0">
                        <a:latin typeface="Times New Roman" pitchFamily="18" charset="0"/>
                        <a:cs typeface="Times New Roman" pitchFamily="18" charset="0"/>
                      </a:endParaRPr>
                    </a:p>
                  </a:txBody>
                  <a:tcPr/>
                </a:tc>
                <a:tc>
                  <a:txBody>
                    <a:bodyPr/>
                    <a:lstStyle/>
                    <a:p>
                      <a:r>
                        <a:rPr lang="kk-KZ" dirty="0" smtClean="0">
                          <a:latin typeface="Times New Roman" pitchFamily="18" charset="0"/>
                          <a:cs typeface="Times New Roman" pitchFamily="18" charset="0"/>
                        </a:rPr>
                        <a:t>4 курс</a:t>
                      </a:r>
                      <a:endParaRPr lang="ru-RU" dirty="0">
                        <a:latin typeface="Times New Roman" pitchFamily="18" charset="0"/>
                        <a:cs typeface="Times New Roman" pitchFamily="18" charset="0"/>
                      </a:endParaRPr>
                    </a:p>
                  </a:txBody>
                  <a:tcPr/>
                </a:tc>
              </a:tr>
              <a:tr h="351859">
                <a:tc>
                  <a:txBody>
                    <a:bodyPr/>
                    <a:lstStyle/>
                    <a:p>
                      <a:r>
                        <a:rPr lang="kk-KZ" sz="1600" b="1" dirty="0" smtClean="0">
                          <a:solidFill>
                            <a:schemeClr val="accent1">
                              <a:lumMod val="50000"/>
                            </a:schemeClr>
                          </a:solidFill>
                          <a:latin typeface="Times New Roman" pitchFamily="18" charset="0"/>
                          <a:cs typeface="Times New Roman" pitchFamily="18" charset="0"/>
                        </a:rPr>
                        <a:t>Грант</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10</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ru-RU" sz="1600" b="1" dirty="0" smtClean="0">
                          <a:solidFill>
                            <a:schemeClr val="accent1">
                              <a:lumMod val="50000"/>
                            </a:schemeClr>
                          </a:solidFill>
                          <a:latin typeface="Times New Roman" pitchFamily="18" charset="0"/>
                          <a:cs typeface="Times New Roman" pitchFamily="18" charset="0"/>
                        </a:rPr>
                        <a:t>8</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ru-RU" sz="1600" b="1" dirty="0" smtClean="0">
                          <a:solidFill>
                            <a:schemeClr val="accent1">
                              <a:lumMod val="50000"/>
                            </a:schemeClr>
                          </a:solidFill>
                          <a:latin typeface="Times New Roman" pitchFamily="18" charset="0"/>
                          <a:cs typeface="Times New Roman" pitchFamily="18" charset="0"/>
                        </a:rPr>
                        <a:t>20</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ru-RU" sz="1600" b="1" dirty="0" smtClean="0">
                          <a:solidFill>
                            <a:schemeClr val="accent1">
                              <a:lumMod val="50000"/>
                            </a:schemeClr>
                          </a:solidFill>
                          <a:latin typeface="Times New Roman" pitchFamily="18" charset="0"/>
                          <a:cs typeface="Times New Roman" pitchFamily="18" charset="0"/>
                        </a:rPr>
                        <a:t>12</a:t>
                      </a:r>
                      <a:endParaRPr lang="ru-RU" sz="1600" b="1" dirty="0">
                        <a:solidFill>
                          <a:schemeClr val="accent1">
                            <a:lumMod val="50000"/>
                          </a:schemeClr>
                        </a:solidFill>
                        <a:latin typeface="Times New Roman" pitchFamily="18" charset="0"/>
                        <a:cs typeface="Times New Roman" pitchFamily="18" charset="0"/>
                      </a:endParaRPr>
                    </a:p>
                  </a:txBody>
                  <a:tcPr/>
                </a:tc>
              </a:tr>
              <a:tr h="351859">
                <a:tc>
                  <a:txBody>
                    <a:bodyPr/>
                    <a:lstStyle/>
                    <a:p>
                      <a:r>
                        <a:rPr lang="kk-KZ" sz="1600" b="1" dirty="0" smtClean="0">
                          <a:solidFill>
                            <a:schemeClr val="accent1">
                              <a:lumMod val="50000"/>
                            </a:schemeClr>
                          </a:solidFill>
                          <a:latin typeface="Times New Roman" pitchFamily="18" charset="0"/>
                          <a:cs typeface="Times New Roman" pitchFamily="18" charset="0"/>
                        </a:rPr>
                        <a:t>ТТЕ грант</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3</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1</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5</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4</a:t>
                      </a:r>
                      <a:endParaRPr lang="ru-RU" sz="1600" b="1" dirty="0">
                        <a:solidFill>
                          <a:schemeClr val="accent1">
                            <a:lumMod val="50000"/>
                          </a:schemeClr>
                        </a:solidFill>
                        <a:latin typeface="Times New Roman" pitchFamily="18" charset="0"/>
                        <a:cs typeface="Times New Roman" pitchFamily="18" charset="0"/>
                      </a:endParaRPr>
                    </a:p>
                  </a:txBody>
                  <a:tcPr/>
                </a:tc>
              </a:tr>
              <a:tr h="351859">
                <a:tc>
                  <a:txBody>
                    <a:bodyPr/>
                    <a:lstStyle/>
                    <a:p>
                      <a:r>
                        <a:rPr lang="kk-KZ" sz="1600" b="1" dirty="0" smtClean="0">
                          <a:solidFill>
                            <a:schemeClr val="accent1">
                              <a:lumMod val="50000"/>
                            </a:schemeClr>
                          </a:solidFill>
                          <a:latin typeface="Times New Roman" pitchFamily="18" charset="0"/>
                          <a:cs typeface="Times New Roman" pitchFamily="18" charset="0"/>
                        </a:rPr>
                        <a:t>Түркия гранты</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2</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2</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endParaRPr lang="ru-RU" sz="1600" b="1" dirty="0">
                        <a:solidFill>
                          <a:schemeClr val="accent1">
                            <a:lumMod val="50000"/>
                          </a:schemeClr>
                        </a:solidFill>
                        <a:latin typeface="Times New Roman" pitchFamily="18" charset="0"/>
                        <a:cs typeface="Times New Roman" pitchFamily="18" charset="0"/>
                      </a:endParaRPr>
                    </a:p>
                  </a:txBody>
                  <a:tcPr/>
                </a:tc>
              </a:tr>
              <a:tr h="351859">
                <a:tc>
                  <a:txBody>
                    <a:bodyPr/>
                    <a:lstStyle/>
                    <a:p>
                      <a:r>
                        <a:rPr lang="kk-KZ" sz="1600" b="1" dirty="0" smtClean="0">
                          <a:solidFill>
                            <a:schemeClr val="accent1">
                              <a:lumMod val="50000"/>
                            </a:schemeClr>
                          </a:solidFill>
                          <a:latin typeface="Times New Roman" pitchFamily="18" charset="0"/>
                          <a:cs typeface="Times New Roman" pitchFamily="18" charset="0"/>
                        </a:rPr>
                        <a:t>Акылы</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16</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20</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7</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ru-RU" sz="1600" b="1" dirty="0" smtClean="0">
                          <a:solidFill>
                            <a:schemeClr val="accent1">
                              <a:lumMod val="50000"/>
                            </a:schemeClr>
                          </a:solidFill>
                          <a:latin typeface="Times New Roman" pitchFamily="18" charset="0"/>
                          <a:cs typeface="Times New Roman" pitchFamily="18" charset="0"/>
                        </a:rPr>
                        <a:t>2</a:t>
                      </a:r>
                      <a:endParaRPr lang="ru-RU" sz="1600" b="1" dirty="0">
                        <a:solidFill>
                          <a:schemeClr val="accent1">
                            <a:lumMod val="50000"/>
                          </a:schemeClr>
                        </a:solidFill>
                        <a:latin typeface="Times New Roman" pitchFamily="18" charset="0"/>
                        <a:cs typeface="Times New Roman" pitchFamily="18" charset="0"/>
                      </a:endParaRPr>
                    </a:p>
                  </a:txBody>
                  <a:tcPr/>
                </a:tc>
              </a:tr>
              <a:tr h="351859">
                <a:tc>
                  <a:txBody>
                    <a:bodyPr/>
                    <a:lstStyle/>
                    <a:p>
                      <a:r>
                        <a:rPr lang="kk-KZ" sz="1600" b="1" dirty="0" smtClean="0">
                          <a:solidFill>
                            <a:schemeClr val="accent1">
                              <a:lumMod val="50000"/>
                            </a:schemeClr>
                          </a:solidFill>
                          <a:latin typeface="Times New Roman" pitchFamily="18" charset="0"/>
                          <a:cs typeface="Times New Roman" pitchFamily="18" charset="0"/>
                        </a:rPr>
                        <a:t>Жалпы</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29</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31</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34</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18</a:t>
                      </a:r>
                      <a:endParaRPr lang="ru-RU" sz="1600" b="1" dirty="0">
                        <a:solidFill>
                          <a:schemeClr val="accent1">
                            <a:lumMod val="50000"/>
                          </a:schemeClr>
                        </a:solidFill>
                        <a:latin typeface="Times New Roman" pitchFamily="18" charset="0"/>
                        <a:cs typeface="Times New Roman" pitchFamily="18" charset="0"/>
                      </a:endParaRPr>
                    </a:p>
                  </a:txBody>
                  <a:tcPr/>
                </a:tc>
              </a:tr>
            </a:tbl>
          </a:graphicData>
        </a:graphic>
      </p:graphicFrame>
      <p:graphicFrame>
        <p:nvGraphicFramePr>
          <p:cNvPr id="4" name="Объект 3"/>
          <p:cNvGraphicFramePr>
            <a:graphicFrameLocks/>
          </p:cNvGraphicFramePr>
          <p:nvPr>
            <p:extLst>
              <p:ext uri="{D42A27DB-BD31-4B8C-83A1-F6EECF244321}">
                <p14:modId xmlns="" xmlns:p14="http://schemas.microsoft.com/office/powerpoint/2010/main" val="1442373459"/>
              </p:ext>
            </p:extLst>
          </p:nvPr>
        </p:nvGraphicFramePr>
        <p:xfrm>
          <a:off x="428596" y="4071942"/>
          <a:ext cx="8229600" cy="2286015"/>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400965">
                <a:tc>
                  <a:txBody>
                    <a:bodyPr/>
                    <a:lstStyle/>
                    <a:p>
                      <a:r>
                        <a:rPr lang="kk-KZ" dirty="0" smtClean="0">
                          <a:latin typeface="Times New Roman" pitchFamily="18" charset="0"/>
                          <a:cs typeface="Times New Roman" pitchFamily="18" charset="0"/>
                        </a:rPr>
                        <a:t>Контингент</a:t>
                      </a:r>
                      <a:endParaRPr lang="ru-RU" dirty="0">
                        <a:latin typeface="Times New Roman" pitchFamily="18" charset="0"/>
                        <a:cs typeface="Times New Roman" pitchFamily="18" charset="0"/>
                      </a:endParaRPr>
                    </a:p>
                  </a:txBody>
                  <a:tcPr/>
                </a:tc>
                <a:tc>
                  <a:txBody>
                    <a:bodyPr/>
                    <a:lstStyle/>
                    <a:p>
                      <a:r>
                        <a:rPr lang="kk-KZ" dirty="0" smtClean="0">
                          <a:latin typeface="Times New Roman" pitchFamily="18" charset="0"/>
                          <a:cs typeface="Times New Roman" pitchFamily="18" charset="0"/>
                        </a:rPr>
                        <a:t>1 курс</a:t>
                      </a:r>
                      <a:endParaRPr lang="ru-RU" dirty="0">
                        <a:latin typeface="Times New Roman" pitchFamily="18" charset="0"/>
                        <a:cs typeface="Times New Roman" pitchFamily="18" charset="0"/>
                      </a:endParaRPr>
                    </a:p>
                  </a:txBody>
                  <a:tcPr/>
                </a:tc>
                <a:tc>
                  <a:txBody>
                    <a:bodyPr/>
                    <a:lstStyle/>
                    <a:p>
                      <a:r>
                        <a:rPr lang="kk-KZ" dirty="0" smtClean="0">
                          <a:latin typeface="Times New Roman" pitchFamily="18" charset="0"/>
                          <a:cs typeface="Times New Roman" pitchFamily="18" charset="0"/>
                        </a:rPr>
                        <a:t>2 курс</a:t>
                      </a:r>
                      <a:endParaRPr lang="ru-RU" dirty="0">
                        <a:latin typeface="Times New Roman" pitchFamily="18" charset="0"/>
                        <a:cs typeface="Times New Roman" pitchFamily="18" charset="0"/>
                      </a:endParaRPr>
                    </a:p>
                  </a:txBody>
                  <a:tcPr/>
                </a:tc>
                <a:tc>
                  <a:txBody>
                    <a:bodyPr/>
                    <a:lstStyle/>
                    <a:p>
                      <a:r>
                        <a:rPr lang="kk-KZ" dirty="0" smtClean="0">
                          <a:latin typeface="Times New Roman" pitchFamily="18" charset="0"/>
                          <a:cs typeface="Times New Roman" pitchFamily="18" charset="0"/>
                        </a:rPr>
                        <a:t>3 курс</a:t>
                      </a:r>
                      <a:endParaRPr lang="ru-RU" dirty="0">
                        <a:latin typeface="Times New Roman" pitchFamily="18" charset="0"/>
                        <a:cs typeface="Times New Roman" pitchFamily="18" charset="0"/>
                      </a:endParaRPr>
                    </a:p>
                  </a:txBody>
                  <a:tcPr/>
                </a:tc>
                <a:tc>
                  <a:txBody>
                    <a:bodyPr/>
                    <a:lstStyle/>
                    <a:p>
                      <a:r>
                        <a:rPr lang="kk-KZ" dirty="0" smtClean="0">
                          <a:latin typeface="Times New Roman" pitchFamily="18" charset="0"/>
                          <a:cs typeface="Times New Roman" pitchFamily="18" charset="0"/>
                        </a:rPr>
                        <a:t>4 курс</a:t>
                      </a:r>
                      <a:endParaRPr lang="ru-RU" dirty="0">
                        <a:latin typeface="Times New Roman" pitchFamily="18" charset="0"/>
                        <a:cs typeface="Times New Roman" pitchFamily="18" charset="0"/>
                      </a:endParaRPr>
                    </a:p>
                  </a:txBody>
                  <a:tcPr/>
                </a:tc>
              </a:tr>
              <a:tr h="377010">
                <a:tc>
                  <a:txBody>
                    <a:bodyPr/>
                    <a:lstStyle/>
                    <a:p>
                      <a:r>
                        <a:rPr lang="kk-KZ" sz="1600" b="1" dirty="0" smtClean="0">
                          <a:solidFill>
                            <a:schemeClr val="accent1">
                              <a:lumMod val="50000"/>
                            </a:schemeClr>
                          </a:solidFill>
                          <a:latin typeface="Times New Roman" pitchFamily="18" charset="0"/>
                          <a:cs typeface="Times New Roman" pitchFamily="18" charset="0"/>
                        </a:rPr>
                        <a:t>Грант</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14</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ru-RU" sz="1600" b="1" dirty="0" smtClean="0">
                          <a:solidFill>
                            <a:schemeClr val="accent1">
                              <a:lumMod val="50000"/>
                            </a:schemeClr>
                          </a:solidFill>
                          <a:latin typeface="Times New Roman" pitchFamily="18" charset="0"/>
                          <a:cs typeface="Times New Roman" pitchFamily="18" charset="0"/>
                        </a:rPr>
                        <a:t>14</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ru-RU" sz="1600" b="1" dirty="0" smtClean="0">
                          <a:solidFill>
                            <a:schemeClr val="accent1">
                              <a:lumMod val="50000"/>
                            </a:schemeClr>
                          </a:solidFill>
                          <a:latin typeface="Times New Roman" pitchFamily="18" charset="0"/>
                          <a:cs typeface="Times New Roman" pitchFamily="18" charset="0"/>
                        </a:rPr>
                        <a:t>14</a:t>
                      </a:r>
                      <a:endParaRPr lang="ru-RU" sz="1600" b="1" dirty="0">
                        <a:solidFill>
                          <a:schemeClr val="accent1">
                            <a:lumMod val="50000"/>
                          </a:schemeClr>
                        </a:solidFill>
                        <a:latin typeface="Times New Roman" pitchFamily="18" charset="0"/>
                        <a:cs typeface="Times New Roman" pitchFamily="18" charset="0"/>
                      </a:endParaRPr>
                    </a:p>
                  </a:txBody>
                  <a:tcPr/>
                </a:tc>
              </a:tr>
              <a:tr h="377010">
                <a:tc>
                  <a:txBody>
                    <a:bodyPr/>
                    <a:lstStyle/>
                    <a:p>
                      <a:r>
                        <a:rPr lang="kk-KZ" sz="1600" b="1" dirty="0" smtClean="0">
                          <a:solidFill>
                            <a:schemeClr val="accent1">
                              <a:lumMod val="50000"/>
                            </a:schemeClr>
                          </a:solidFill>
                          <a:latin typeface="Times New Roman" pitchFamily="18" charset="0"/>
                          <a:cs typeface="Times New Roman" pitchFamily="18" charset="0"/>
                        </a:rPr>
                        <a:t>ТТЕ грант</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endParaRPr lang="ru-RU" sz="1600" b="1" dirty="0">
                        <a:solidFill>
                          <a:schemeClr val="accent1">
                            <a:lumMod val="50000"/>
                          </a:schemeClr>
                        </a:solidFill>
                        <a:latin typeface="Times New Roman" pitchFamily="18" charset="0"/>
                        <a:cs typeface="Times New Roman" pitchFamily="18" charset="0"/>
                      </a:endParaRPr>
                    </a:p>
                  </a:txBody>
                  <a:tcPr/>
                </a:tc>
              </a:tr>
              <a:tr h="377010">
                <a:tc>
                  <a:txBody>
                    <a:bodyPr/>
                    <a:lstStyle/>
                    <a:p>
                      <a:r>
                        <a:rPr lang="kk-KZ" sz="1600" b="1" dirty="0" smtClean="0">
                          <a:solidFill>
                            <a:schemeClr val="accent1">
                              <a:lumMod val="50000"/>
                            </a:schemeClr>
                          </a:solidFill>
                          <a:latin typeface="Times New Roman" pitchFamily="18" charset="0"/>
                          <a:cs typeface="Times New Roman" pitchFamily="18" charset="0"/>
                        </a:rPr>
                        <a:t>Түркия гранты</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4</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8</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2</a:t>
                      </a:r>
                      <a:endParaRPr lang="ru-RU" sz="1600" b="1" dirty="0">
                        <a:solidFill>
                          <a:schemeClr val="accent1">
                            <a:lumMod val="50000"/>
                          </a:schemeClr>
                        </a:solidFill>
                        <a:latin typeface="Times New Roman" pitchFamily="18" charset="0"/>
                        <a:cs typeface="Times New Roman" pitchFamily="18" charset="0"/>
                      </a:endParaRPr>
                    </a:p>
                  </a:txBody>
                  <a:tcPr/>
                </a:tc>
              </a:tr>
              <a:tr h="377010">
                <a:tc>
                  <a:txBody>
                    <a:bodyPr/>
                    <a:lstStyle/>
                    <a:p>
                      <a:r>
                        <a:rPr lang="kk-KZ" sz="1600" b="1" dirty="0" smtClean="0">
                          <a:solidFill>
                            <a:schemeClr val="accent1">
                              <a:lumMod val="50000"/>
                            </a:schemeClr>
                          </a:solidFill>
                          <a:latin typeface="Times New Roman" pitchFamily="18" charset="0"/>
                          <a:cs typeface="Times New Roman" pitchFamily="18" charset="0"/>
                        </a:rPr>
                        <a:t>Акылы</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11</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11</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4</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ru-RU" sz="1600" b="1" dirty="0" smtClean="0">
                          <a:solidFill>
                            <a:schemeClr val="accent1">
                              <a:lumMod val="50000"/>
                            </a:schemeClr>
                          </a:solidFill>
                          <a:latin typeface="Times New Roman" pitchFamily="18" charset="0"/>
                          <a:cs typeface="Times New Roman" pitchFamily="18" charset="0"/>
                        </a:rPr>
                        <a:t>2</a:t>
                      </a:r>
                      <a:endParaRPr lang="ru-RU" sz="1600" b="1" dirty="0">
                        <a:solidFill>
                          <a:schemeClr val="accent1">
                            <a:lumMod val="50000"/>
                          </a:schemeClr>
                        </a:solidFill>
                        <a:latin typeface="Times New Roman" pitchFamily="18" charset="0"/>
                        <a:cs typeface="Times New Roman" pitchFamily="18" charset="0"/>
                      </a:endParaRPr>
                    </a:p>
                  </a:txBody>
                  <a:tcPr/>
                </a:tc>
              </a:tr>
              <a:tr h="377010">
                <a:tc>
                  <a:txBody>
                    <a:bodyPr/>
                    <a:lstStyle/>
                    <a:p>
                      <a:r>
                        <a:rPr lang="kk-KZ" sz="1600" b="1" dirty="0" smtClean="0">
                          <a:solidFill>
                            <a:schemeClr val="accent1">
                              <a:lumMod val="50000"/>
                            </a:schemeClr>
                          </a:solidFill>
                          <a:latin typeface="Times New Roman" pitchFamily="18" charset="0"/>
                          <a:cs typeface="Times New Roman" pitchFamily="18" charset="0"/>
                        </a:rPr>
                        <a:t>Жалпы</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25</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29</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12</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smtClean="0">
                          <a:solidFill>
                            <a:schemeClr val="accent1">
                              <a:lumMod val="50000"/>
                            </a:schemeClr>
                          </a:solidFill>
                          <a:latin typeface="Times New Roman" pitchFamily="18" charset="0"/>
                          <a:cs typeface="Times New Roman" pitchFamily="18" charset="0"/>
                        </a:rPr>
                        <a:t>18</a:t>
                      </a:r>
                      <a:endParaRPr lang="ru-RU" sz="1600" b="1" dirty="0">
                        <a:solidFill>
                          <a:schemeClr val="accent1">
                            <a:lumMod val="50000"/>
                          </a:schemeClr>
                        </a:solidFill>
                        <a:latin typeface="Times New Roman" pitchFamily="18" charset="0"/>
                        <a:cs typeface="Times New Roman" pitchFamily="18" charset="0"/>
                      </a:endParaRPr>
                    </a:p>
                  </a:txBody>
                  <a:tcPr/>
                </a:tc>
              </a:tr>
            </a:tbl>
          </a:graphicData>
        </a:graphic>
      </p:graphicFrame>
      <p:sp>
        <p:nvSpPr>
          <p:cNvPr id="5" name="TextBox 4"/>
          <p:cNvSpPr txBox="1"/>
          <p:nvPr/>
        </p:nvSpPr>
        <p:spPr>
          <a:xfrm>
            <a:off x="2428860" y="785794"/>
            <a:ext cx="5572164" cy="369332"/>
          </a:xfrm>
          <a:prstGeom prst="rect">
            <a:avLst/>
          </a:prstGeom>
          <a:noFill/>
        </p:spPr>
        <p:txBody>
          <a:bodyPr wrap="square" rtlCol="0">
            <a:spAutoFit/>
          </a:bodyPr>
          <a:lstStyle/>
          <a:p>
            <a:r>
              <a:rPr lang="kk-KZ" b="1" dirty="0" smtClean="0">
                <a:solidFill>
                  <a:schemeClr val="accent1">
                    <a:lumMod val="75000"/>
                  </a:schemeClr>
                </a:solidFill>
                <a:latin typeface="Times New Roman" pitchFamily="18" charset="0"/>
                <a:cs typeface="Times New Roman" pitchFamily="18" charset="0"/>
              </a:rPr>
              <a:t>6В01717 – Орыс тілі мен әдебиеті (112 білімгер)</a:t>
            </a:r>
            <a:endParaRPr lang="ru-RU" b="1" dirty="0">
              <a:solidFill>
                <a:schemeClr val="accent1">
                  <a:lumMod val="75000"/>
                </a:schemeClr>
              </a:solidFill>
              <a:latin typeface="Times New Roman" pitchFamily="18" charset="0"/>
              <a:cs typeface="Times New Roman" pitchFamily="18" charset="0"/>
            </a:endParaRPr>
          </a:p>
        </p:txBody>
      </p:sp>
      <p:sp>
        <p:nvSpPr>
          <p:cNvPr id="6" name="TextBox 5"/>
          <p:cNvSpPr txBox="1"/>
          <p:nvPr/>
        </p:nvSpPr>
        <p:spPr>
          <a:xfrm>
            <a:off x="714348" y="3429000"/>
            <a:ext cx="7786742" cy="642942"/>
          </a:xfrm>
          <a:prstGeom prst="rect">
            <a:avLst/>
          </a:prstGeom>
          <a:noFill/>
        </p:spPr>
        <p:txBody>
          <a:bodyPr wrap="square" rtlCol="0">
            <a:spAutoFit/>
          </a:bodyPr>
          <a:lstStyle/>
          <a:p>
            <a:pPr algn="ctr"/>
            <a:r>
              <a:rPr lang="kk-KZ" b="1" dirty="0" smtClean="0">
                <a:solidFill>
                  <a:schemeClr val="accent1">
                    <a:lumMod val="75000"/>
                  </a:schemeClr>
                </a:solidFill>
                <a:latin typeface="Times New Roman" pitchFamily="18" charset="0"/>
                <a:cs typeface="Times New Roman" pitchFamily="18" charset="0"/>
              </a:rPr>
              <a:t>6В01764 – Орыс тілінде оқытпайтын мектептердегі орыс тілі мен әдебиеті (84 білімгер)</a:t>
            </a:r>
            <a:endParaRPr lang="ru-RU" b="1" dirty="0">
              <a:solidFill>
                <a:schemeClr val="accent1">
                  <a:lumMod val="75000"/>
                </a:schemeClr>
              </a:solidFill>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2314</TotalTime>
  <Words>1742</Words>
  <Application>Microsoft Office PowerPoint</Application>
  <PresentationFormat>Экран (4:3)</PresentationFormat>
  <Paragraphs>302</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Эркер</vt:lpstr>
      <vt:lpstr>ТІЛДЕР ЖӘНЕ ӘДЕБИЕТ БОЙЫНША МҰҒАЛІМДЕРДІ ДАЯРЛАУ БАҒЫТЫ БОЙЫНША  БІЛІМ БЕРУ БАҒДАРЛАМАЛАРЫНЫҢ ӨЗІНДІК БАҒАЛАУ ЕСЕБІ  </vt:lpstr>
      <vt:lpstr>Соңғы 3 жылда ББ қатысқан рейтинг нәтижелері (Атамекен)</vt:lpstr>
      <vt:lpstr>Атамекен ҰҚП ұсыныстары                                                                         6В01717 – Орыс тілі мен әдебиеті мамандығы бойынша</vt:lpstr>
      <vt:lpstr>Атамекен ҰҚП ұсыныстары                                                                         6В01719 – Шетел тілі: екі шетел тілі</vt:lpstr>
      <vt:lpstr>Атамекен ҰҚП ұсыныстары                                                                         6В01716 – Қазақ тілі мен әдебиеті мамандығы бойынша</vt:lpstr>
      <vt:lpstr>Қазақстандық, шетелдік жетекші  университеттермен серіктестік жұмыстар нәтижелері</vt:lpstr>
      <vt:lpstr>Жұмыс берушілермен, мемлекеттік билік органдарымен, бизнес өкілдерімен байланыс нәтижелері</vt:lpstr>
      <vt:lpstr>Сауалнамалар (білімгерлердің, жұмысберушілердің, түлектердің, басқа қызығушы тараптардың) нәтижелері</vt:lpstr>
      <vt:lpstr>Білімгерлердің контингентін қалыптастыру нәтижелері</vt:lpstr>
      <vt:lpstr>Білімгерлердің контингентін қалыптастыру нәтижелері</vt:lpstr>
      <vt:lpstr>Білімгерлердің контингентін қалыптастыру нәтижелері</vt:lpstr>
      <vt:lpstr>Түлектердің жұмысқа орналасу нәтижелері</vt:lpstr>
      <vt:lpstr>SWOT талдау</vt:lpstr>
      <vt:lpstr>ББ жақсарту ұсыныстары</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Формирование ключевых компетенций на уроках русского языка</dc:title>
  <dc:creator>Admin</dc:creator>
  <cp:lastModifiedBy>1</cp:lastModifiedBy>
  <cp:revision>247</cp:revision>
  <dcterms:created xsi:type="dcterms:W3CDTF">2021-11-03T08:07:19Z</dcterms:created>
  <dcterms:modified xsi:type="dcterms:W3CDTF">2023-06-02T09:21:23Z</dcterms:modified>
</cp:coreProperties>
</file>