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7" r:id="rId1"/>
  </p:sldMasterIdLst>
  <p:notesMasterIdLst>
    <p:notesMasterId r:id="rId15"/>
  </p:notesMasterIdLst>
  <p:handoutMasterIdLst>
    <p:handoutMasterId r:id="rId16"/>
  </p:handoutMasterIdLst>
  <p:sldIdLst>
    <p:sldId id="350" r:id="rId2"/>
    <p:sldId id="485" r:id="rId3"/>
    <p:sldId id="487" r:id="rId4"/>
    <p:sldId id="488" r:id="rId5"/>
    <p:sldId id="489" r:id="rId6"/>
    <p:sldId id="490" r:id="rId7"/>
    <p:sldId id="491" r:id="rId8"/>
    <p:sldId id="492" r:id="rId9"/>
    <p:sldId id="494" r:id="rId10"/>
    <p:sldId id="493" r:id="rId11"/>
    <p:sldId id="467" r:id="rId12"/>
    <p:sldId id="478" r:id="rId13"/>
    <p:sldId id="413" r:id="rId14"/>
  </p:sldIdLst>
  <p:sldSz cx="9144000" cy="5143500" type="screen16x9"/>
  <p:notesSz cx="6761163" cy="9942513"/>
  <p:custDataLst>
    <p:tags r:id="rId17"/>
  </p:custDataLst>
  <p:defaultTextStyle>
    <a:defPPr>
      <a:defRPr lang="ru-RU"/>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248" autoAdjust="0"/>
    <p:restoredTop sz="86384" autoAdjust="0"/>
  </p:normalViewPr>
  <p:slideViewPr>
    <p:cSldViewPr>
      <p:cViewPr>
        <p:scale>
          <a:sx n="95" d="100"/>
          <a:sy n="95" d="100"/>
        </p:scale>
        <p:origin x="-1476" y="-450"/>
      </p:cViewPr>
      <p:guideLst>
        <p:guide orient="horz" pos="1620"/>
        <p:guide pos="2880"/>
      </p:guideLst>
    </p:cSldViewPr>
  </p:slideViewPr>
  <p:outlineViewPr>
    <p:cViewPr>
      <p:scale>
        <a:sx n="33" d="100"/>
        <a:sy n="33" d="100"/>
      </p:scale>
      <p:origin x="258"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29837" cy="496650"/>
          </a:xfrm>
          <a:prstGeom prst="rect">
            <a:avLst/>
          </a:prstGeom>
        </p:spPr>
        <p:txBody>
          <a:bodyPr vert="horz" lIns="90872" tIns="45436" rIns="90872" bIns="45436" rtlCol="0"/>
          <a:lstStyle>
            <a:lvl1pPr algn="l">
              <a:defRPr sz="1200"/>
            </a:lvl1pPr>
          </a:lstStyle>
          <a:p>
            <a:endParaRPr lang="ru-RU"/>
          </a:p>
        </p:txBody>
      </p:sp>
      <p:sp>
        <p:nvSpPr>
          <p:cNvPr id="3" name="Дата 2"/>
          <p:cNvSpPr>
            <a:spLocks noGrp="1"/>
          </p:cNvSpPr>
          <p:nvPr>
            <p:ph type="dt" sz="quarter" idx="1"/>
          </p:nvPr>
        </p:nvSpPr>
        <p:spPr>
          <a:xfrm>
            <a:off x="3829761" y="1"/>
            <a:ext cx="2929837" cy="496650"/>
          </a:xfrm>
          <a:prstGeom prst="rect">
            <a:avLst/>
          </a:prstGeom>
        </p:spPr>
        <p:txBody>
          <a:bodyPr vert="horz" lIns="90872" tIns="45436" rIns="90872" bIns="45436" rtlCol="0"/>
          <a:lstStyle>
            <a:lvl1pPr algn="r">
              <a:defRPr sz="1200"/>
            </a:lvl1pPr>
          </a:lstStyle>
          <a:p>
            <a:fld id="{157BF40D-C730-4264-8184-2AA299886CE7}" type="datetimeFigureOut">
              <a:rPr lang="ru-RU" smtClean="0"/>
              <a:pPr/>
              <a:t>21.02.2024</a:t>
            </a:fld>
            <a:endParaRPr lang="ru-RU"/>
          </a:p>
        </p:txBody>
      </p:sp>
      <p:sp>
        <p:nvSpPr>
          <p:cNvPr id="4" name="Нижний колонтитул 3"/>
          <p:cNvSpPr>
            <a:spLocks noGrp="1"/>
          </p:cNvSpPr>
          <p:nvPr>
            <p:ph type="ftr" sz="quarter" idx="2"/>
          </p:nvPr>
        </p:nvSpPr>
        <p:spPr>
          <a:xfrm>
            <a:off x="1" y="9444278"/>
            <a:ext cx="2929837" cy="496650"/>
          </a:xfrm>
          <a:prstGeom prst="rect">
            <a:avLst/>
          </a:prstGeom>
        </p:spPr>
        <p:txBody>
          <a:bodyPr vert="horz" lIns="90872" tIns="45436" rIns="90872" bIns="45436" rtlCol="0" anchor="b"/>
          <a:lstStyle>
            <a:lvl1pPr algn="l">
              <a:defRPr sz="1200"/>
            </a:lvl1pPr>
          </a:lstStyle>
          <a:p>
            <a:endParaRPr lang="ru-RU"/>
          </a:p>
        </p:txBody>
      </p:sp>
      <p:sp>
        <p:nvSpPr>
          <p:cNvPr id="5" name="Номер слайда 4"/>
          <p:cNvSpPr>
            <a:spLocks noGrp="1"/>
          </p:cNvSpPr>
          <p:nvPr>
            <p:ph type="sldNum" sz="quarter" idx="3"/>
          </p:nvPr>
        </p:nvSpPr>
        <p:spPr>
          <a:xfrm>
            <a:off x="3829761" y="9444278"/>
            <a:ext cx="2929837" cy="496650"/>
          </a:xfrm>
          <a:prstGeom prst="rect">
            <a:avLst/>
          </a:prstGeom>
        </p:spPr>
        <p:txBody>
          <a:bodyPr vert="horz" lIns="90872" tIns="45436" rIns="90872" bIns="45436" rtlCol="0" anchor="b"/>
          <a:lstStyle>
            <a:lvl1pPr algn="r">
              <a:defRPr sz="1200"/>
            </a:lvl1pPr>
          </a:lstStyle>
          <a:p>
            <a:fld id="{8F72EF15-C846-45C4-B5AC-A2F76C82FA17}" type="slidenum">
              <a:rPr lang="ru-RU" smtClean="0"/>
              <a:pPr/>
              <a:t>‹#›</a:t>
            </a:fld>
            <a:endParaRPr lang="ru-RU"/>
          </a:p>
        </p:txBody>
      </p:sp>
    </p:spTree>
    <p:extLst>
      <p:ext uri="{BB962C8B-B14F-4D97-AF65-F5344CB8AC3E}">
        <p14:creationId xmlns:p14="http://schemas.microsoft.com/office/powerpoint/2010/main" xmlns="" val="3300138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29837" cy="497126"/>
          </a:xfrm>
          <a:prstGeom prst="rect">
            <a:avLst/>
          </a:prstGeom>
        </p:spPr>
        <p:txBody>
          <a:bodyPr vert="horz" lIns="90872" tIns="45436" rIns="90872" bIns="45436" rtlCol="0"/>
          <a:lstStyle>
            <a:lvl1pPr algn="l" defTabSz="908453"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29761" y="1"/>
            <a:ext cx="2929837" cy="497126"/>
          </a:xfrm>
          <a:prstGeom prst="rect">
            <a:avLst/>
          </a:prstGeom>
        </p:spPr>
        <p:txBody>
          <a:bodyPr vert="horz" lIns="90872" tIns="45436" rIns="90872" bIns="45436" rtlCol="0"/>
          <a:lstStyle>
            <a:lvl1pPr algn="r" defTabSz="908453" fontAlgn="auto">
              <a:spcBef>
                <a:spcPts val="0"/>
              </a:spcBef>
              <a:spcAft>
                <a:spcPts val="0"/>
              </a:spcAft>
              <a:defRPr sz="1200" smtClean="0">
                <a:latin typeface="+mn-lt"/>
              </a:defRPr>
            </a:lvl1pPr>
          </a:lstStyle>
          <a:p>
            <a:pPr>
              <a:defRPr/>
            </a:pPr>
            <a:fld id="{D222BB4D-8A08-4198-A735-2F3332EDFD94}" type="datetimeFigureOut">
              <a:rPr lang="ru-RU"/>
              <a:pPr>
                <a:defRPr/>
              </a:pPr>
              <a:t>21.02.2024</a:t>
            </a:fld>
            <a:endParaRPr lang="ru-RU"/>
          </a:p>
        </p:txBody>
      </p:sp>
      <p:sp>
        <p:nvSpPr>
          <p:cNvPr id="4" name="Образ слайда 3"/>
          <p:cNvSpPr>
            <a:spLocks noGrp="1" noRot="1" noChangeAspect="1"/>
          </p:cNvSpPr>
          <p:nvPr>
            <p:ph type="sldImg" idx="2"/>
          </p:nvPr>
        </p:nvSpPr>
        <p:spPr>
          <a:xfrm>
            <a:off x="66675" y="746125"/>
            <a:ext cx="6627813" cy="3729038"/>
          </a:xfrm>
          <a:prstGeom prst="rect">
            <a:avLst/>
          </a:prstGeom>
          <a:noFill/>
          <a:ln w="12700">
            <a:solidFill>
              <a:prstClr val="black"/>
            </a:solidFill>
          </a:ln>
        </p:spPr>
        <p:txBody>
          <a:bodyPr vert="horz" lIns="90872" tIns="45436" rIns="90872" bIns="45436" rtlCol="0" anchor="ctr"/>
          <a:lstStyle/>
          <a:p>
            <a:pPr lvl="0"/>
            <a:endParaRPr lang="ru-RU" noProof="0"/>
          </a:p>
        </p:txBody>
      </p:sp>
      <p:sp>
        <p:nvSpPr>
          <p:cNvPr id="5" name="Заметки 4"/>
          <p:cNvSpPr>
            <a:spLocks noGrp="1"/>
          </p:cNvSpPr>
          <p:nvPr>
            <p:ph type="body" sz="quarter" idx="3"/>
          </p:nvPr>
        </p:nvSpPr>
        <p:spPr>
          <a:xfrm>
            <a:off x="676117" y="4722695"/>
            <a:ext cx="5408930" cy="4474131"/>
          </a:xfrm>
          <a:prstGeom prst="rect">
            <a:avLst/>
          </a:prstGeom>
        </p:spPr>
        <p:txBody>
          <a:bodyPr vert="horz" lIns="90872" tIns="45436" rIns="90872" bIns="45436"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1" y="9443663"/>
            <a:ext cx="2929837" cy="497126"/>
          </a:xfrm>
          <a:prstGeom prst="rect">
            <a:avLst/>
          </a:prstGeom>
        </p:spPr>
        <p:txBody>
          <a:bodyPr vert="horz" lIns="90872" tIns="45436" rIns="90872" bIns="45436" rtlCol="0" anchor="b"/>
          <a:lstStyle>
            <a:lvl1pPr algn="l" defTabSz="908453"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29761" y="9443663"/>
            <a:ext cx="2929837" cy="497126"/>
          </a:xfrm>
          <a:prstGeom prst="rect">
            <a:avLst/>
          </a:prstGeom>
        </p:spPr>
        <p:txBody>
          <a:bodyPr vert="horz" lIns="90872" tIns="45436" rIns="90872" bIns="45436" rtlCol="0" anchor="b"/>
          <a:lstStyle>
            <a:lvl1pPr algn="r" defTabSz="908453" fontAlgn="auto">
              <a:spcBef>
                <a:spcPts val="0"/>
              </a:spcBef>
              <a:spcAft>
                <a:spcPts val="0"/>
              </a:spcAft>
              <a:defRPr sz="1200" smtClean="0">
                <a:latin typeface="+mn-lt"/>
              </a:defRPr>
            </a:lvl1pPr>
          </a:lstStyle>
          <a:p>
            <a:pPr>
              <a:defRPr/>
            </a:pPr>
            <a:fld id="{EF6DE7CF-8920-485E-B436-926616CCF3BC}" type="slidenum">
              <a:rPr lang="ru-RU"/>
              <a:pPr>
                <a:defRPr/>
              </a:pPr>
              <a:t>‹#›</a:t>
            </a:fld>
            <a:endParaRPr lang="ru-RU"/>
          </a:p>
        </p:txBody>
      </p:sp>
    </p:spTree>
    <p:extLst>
      <p:ext uri="{BB962C8B-B14F-4D97-AF65-F5344CB8AC3E}">
        <p14:creationId xmlns:p14="http://schemas.microsoft.com/office/powerpoint/2010/main" xmlns="" val="1119824699"/>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7" algn="l" defTabSz="914198" rtl="0" eaLnBrk="1" latinLnBrk="0" hangingPunct="1">
      <a:defRPr sz="1200" kern="1200">
        <a:solidFill>
          <a:schemeClr val="tx1"/>
        </a:solidFill>
        <a:latin typeface="+mn-lt"/>
        <a:ea typeface="+mn-ea"/>
        <a:cs typeface="+mn-cs"/>
      </a:defRPr>
    </a:lvl6pPr>
    <a:lvl7pPr marL="2742581" algn="l" defTabSz="914198" rtl="0" eaLnBrk="1" latinLnBrk="0" hangingPunct="1">
      <a:defRPr sz="1200" kern="1200">
        <a:solidFill>
          <a:schemeClr val="tx1"/>
        </a:solidFill>
        <a:latin typeface="+mn-lt"/>
        <a:ea typeface="+mn-ea"/>
        <a:cs typeface="+mn-cs"/>
      </a:defRPr>
    </a:lvl7pPr>
    <a:lvl8pPr marL="3199680" algn="l" defTabSz="914198" rtl="0" eaLnBrk="1" latinLnBrk="0" hangingPunct="1">
      <a:defRPr sz="1200" kern="1200">
        <a:solidFill>
          <a:schemeClr val="tx1"/>
        </a:solidFill>
        <a:latin typeface="+mn-lt"/>
        <a:ea typeface="+mn-ea"/>
        <a:cs typeface="+mn-cs"/>
      </a:defRPr>
    </a:lvl8pPr>
    <a:lvl9pPr marL="3656777" algn="l" defTabSz="91419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23F276F-00C5-4BA6-8AD3-5FF30A954031}" type="slidenum">
              <a:rPr lang="ru-RU" smtClean="0"/>
              <a:pPr/>
              <a:t>1</a:t>
            </a:fld>
            <a:endParaRPr lang="ru-RU"/>
          </a:p>
        </p:txBody>
      </p:sp>
    </p:spTree>
    <p:extLst>
      <p:ext uri="{BB962C8B-B14F-4D97-AF65-F5344CB8AC3E}">
        <p14:creationId xmlns:p14="http://schemas.microsoft.com/office/powerpoint/2010/main" xmlns="" val="4264897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6117" y="4722694"/>
            <a:ext cx="5408930" cy="447413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68263" y="746125"/>
            <a:ext cx="6624637" cy="3727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1" y="3498110"/>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314451"/>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2708705"/>
            <a:ext cx="7772400" cy="899778"/>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3714750"/>
            <a:ext cx="9147765" cy="1434066"/>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fld id="{01CFC171-42BE-4287-9EF3-CAD65FDC7C41}" type="datetime1">
              <a:rPr lang="ru-RU" smtClean="0"/>
              <a:pPr>
                <a:defRPr/>
              </a:pPr>
              <a:t>21.02.2024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fld id="{72CEBFE0-918D-47E0-A26F-2CB4E9493916}" type="slidenum">
              <a:rPr lang="ru-RU" smtClean="0"/>
              <a:pPr>
                <a:defRPr/>
              </a:pPr>
              <a:t>‹#›</a:t>
            </a:fld>
            <a:endParaRPr lang="ru-RU"/>
          </a:p>
        </p:txBody>
      </p:sp>
    </p:spTree>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10997"/>
            <a:ext cx="8229600" cy="3289553"/>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E32D25C4-6870-42EC-9621-E2544FC8E304}" type="datetime1">
              <a:rPr lang="ru-RU" smtClean="0"/>
              <a:pPr>
                <a:defRPr/>
              </a:pPr>
              <a:t>21.02.2024</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1400D2F9-94B0-436D-8FCB-F9DB8C50EAE5}" type="slidenum">
              <a:rPr lang="ru-RU" smtClean="0"/>
              <a:pPr>
                <a:defRPr/>
              </a:pPr>
              <a:t>‹#›</a:t>
            </a:fld>
            <a:endParaRPr lang="ru-RU"/>
          </a:p>
        </p:txBody>
      </p:sp>
    </p:spTree>
  </p:cSld>
  <p:clrMapOvr>
    <a:masterClrMapping/>
  </p:clrMapOvr>
  <p:transition spd="slow">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05980"/>
            <a:ext cx="1777470" cy="419457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05981"/>
            <a:ext cx="6324600" cy="419457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B7A453F0-F1A2-4E18-983C-C66363ED1056}" type="datetime1">
              <a:rPr lang="ru-RU" smtClean="0"/>
              <a:pPr>
                <a:defRPr/>
              </a:pPr>
              <a:t>21.02.2024</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F26FC341-1CB2-46A6-8AF9-BC344C17A2A4}" type="slidenum">
              <a:rPr lang="ru-RU" smtClean="0"/>
              <a:pPr>
                <a:defRPr/>
              </a:pPr>
              <a:t>‹#›</a:t>
            </a:fld>
            <a:endParaRPr lang="ru-RU"/>
          </a:p>
        </p:txBody>
      </p:sp>
    </p:spTree>
  </p:cSld>
  <p:clrMapOvr>
    <a:masterClrMapping/>
  </p:clrMapOvr>
  <p:transition spd="slow">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F56FF8F2-A20A-44AC-8F0A-39AC1B0A0466}" type="datetime1">
              <a:rPr lang="ru-RU" smtClean="0"/>
              <a:pPr>
                <a:defRPr/>
              </a:pPr>
              <a:t>21.02.2024</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BD9853B2-1BF2-48EE-80A1-EECB46EF597D}" type="slidenum">
              <a:rPr lang="ru-RU" smtClean="0"/>
              <a:pPr>
                <a:defRPr/>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transition spd="slow">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794784"/>
            <a:ext cx="7772400" cy="137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198784"/>
            <a:ext cx="4572000" cy="1091166"/>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fld id="{8E50D3D5-C232-4FD8-9860-7271737B8D39}" type="datetime1">
              <a:rPr lang="ru-RU" smtClean="0"/>
              <a:pPr>
                <a:defRPr/>
              </a:pPr>
              <a:t>21.02.2024</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2C749F8B-261D-4C8E-9777-31A5E42E1249}" type="slidenum">
              <a:rPr lang="ru-RU" smtClean="0"/>
              <a:pPr>
                <a:defRPr/>
              </a:pPr>
              <a:t>‹#›</a:t>
            </a:fld>
            <a:endParaRPr lang="ru-RU"/>
          </a:p>
        </p:txBody>
      </p:sp>
      <p:sp>
        <p:nvSpPr>
          <p:cNvPr id="7" name="Нашивка 6"/>
          <p:cNvSpPr/>
          <p:nvPr/>
        </p:nvSpPr>
        <p:spPr>
          <a:xfrm>
            <a:off x="3636680"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BCD109D6-4DD0-4317-8BB5-31694DA266C3}" type="datetime1">
              <a:rPr lang="ru-RU" smtClean="0"/>
              <a:pPr>
                <a:defRPr/>
              </a:pPr>
              <a:t>21.02.2024</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8C50B2C7-8577-40CB-9C94-61E82DAC51E3}" type="slidenum">
              <a:rPr lang="ru-RU" smtClean="0"/>
              <a:pPr>
                <a:defRPr/>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4788"/>
            <a:ext cx="8229600" cy="85725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7" y="4057650"/>
            <a:ext cx="4041775"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083221"/>
            <a:ext cx="4040188" cy="2956322"/>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6" y="1083221"/>
            <a:ext cx="4041775" cy="2956322"/>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fld id="{00BF4F88-D080-4562-B94D-39B40556BFFE}" type="datetime1">
              <a:rPr lang="ru-RU" smtClean="0"/>
              <a:pPr>
                <a:defRPr/>
              </a:pPr>
              <a:t>21.02.2024</a:t>
            </a:fld>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pPr>
              <a:defRPr/>
            </a:pPr>
            <a:fld id="{F0633262-E67A-4F2E-AA9F-DADE0D0AFEB6}"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fld id="{5FE60226-873A-4EAF-BE69-570119EDB19D}" type="datetime1">
              <a:rPr lang="ru-RU" smtClean="0"/>
              <a:pPr>
                <a:defRPr/>
              </a:pPr>
              <a:t>21.02.2024</a:t>
            </a:fld>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pPr>
              <a:defRPr/>
            </a:pPr>
            <a:fld id="{1FBAD9FA-4DF6-46C9-AC79-6A89AD191F6E}" type="slidenum">
              <a:rPr lang="ru-RU" smtClean="0"/>
              <a:pPr>
                <a:defRPr/>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fld id="{1B2C7FB5-1530-4602-8213-4D5B7C8CC0E2}" type="datetime1">
              <a:rPr lang="ru-RU" smtClean="0"/>
              <a:pPr>
                <a:defRPr/>
              </a:pPr>
              <a:t>21.02.2024</a:t>
            </a:fld>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pPr>
              <a:defRPr/>
            </a:pPr>
            <a:fld id="{CF7D8D6E-6711-4AFF-A2C4-7FD5345411C1}" type="slidenum">
              <a:rPr lang="ru-RU" smtClean="0"/>
              <a:pPr>
                <a:defRPr/>
              </a:pPr>
              <a:t>‹#›</a:t>
            </a:fld>
            <a:endParaRPr lang="ru-RU"/>
          </a:p>
        </p:txBody>
      </p:sp>
    </p:spTree>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3657600"/>
            <a:ext cx="7481776" cy="3429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4016327"/>
            <a:ext cx="3974592" cy="685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05740"/>
            <a:ext cx="7479792" cy="3429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4805958"/>
            <a:ext cx="1920240" cy="274320"/>
          </a:xfrm>
        </p:spPr>
        <p:txBody>
          <a:bodyPr/>
          <a:lstStyle>
            <a:extLst/>
          </a:lstStyle>
          <a:p>
            <a:pPr>
              <a:defRPr/>
            </a:pPr>
            <a:fld id="{1A7CA7D9-5B36-4CF4-AD4F-524F9181988C}" type="datetime1">
              <a:rPr lang="ru-RU" smtClean="0"/>
              <a:pPr>
                <a:defRPr/>
              </a:pPr>
              <a:t>21.02.2024</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646C532B-A4F6-412A-A3E1-710A338AD14B}"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4082552"/>
            <a:ext cx="7162800" cy="486174"/>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fld id="{D80C7333-F031-4AAA-8B17-48D6F714EE64}" type="datetime1">
              <a:rPr lang="ru-RU" smtClean="0"/>
              <a:pPr>
                <a:defRPr/>
              </a:pPr>
              <a:t>21.02.2024</a:t>
            </a:fld>
            <a:endParaRPr lang="ru-RU"/>
          </a:p>
        </p:txBody>
      </p:sp>
      <p:sp>
        <p:nvSpPr>
          <p:cNvPr id="6" name="Нижний колонтитул 5"/>
          <p:cNvSpPr>
            <a:spLocks noGrp="1"/>
          </p:cNvSpPr>
          <p:nvPr>
            <p:ph type="ftr" sz="quarter" idx="11"/>
          </p:nvPr>
        </p:nvSpPr>
        <p:spPr>
          <a:xfrm>
            <a:off x="4380073" y="4805958"/>
            <a:ext cx="2350681" cy="273844"/>
          </a:xfrm>
        </p:spPr>
        <p:txBody>
          <a:bodyPr/>
          <a:lstStyle>
            <a:lvl1pPr>
              <a:defRPr>
                <a:solidFill>
                  <a:schemeClr val="tx1"/>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13612733-CA2A-4AF5-B049-7C6EF81F5192}" type="slidenum">
              <a:rPr lang="ru-RU" smtClean="0"/>
              <a:pPr>
                <a:defRPr/>
              </a:pPr>
              <a:t>‹#›</a:t>
            </a:fld>
            <a:endParaRPr lang="ru-RU"/>
          </a:p>
        </p:txBody>
      </p:sp>
      <p:sp>
        <p:nvSpPr>
          <p:cNvPr id="2" name="Заголовок 1"/>
          <p:cNvSpPr>
            <a:spLocks noGrp="1"/>
          </p:cNvSpPr>
          <p:nvPr>
            <p:ph type="title"/>
          </p:nvPr>
        </p:nvSpPr>
        <p:spPr>
          <a:xfrm>
            <a:off x="228600" y="3648842"/>
            <a:ext cx="8075432" cy="422004"/>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4343440"/>
            <a:ext cx="3402314" cy="810651"/>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6"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4343440"/>
            <a:ext cx="3402314" cy="810651"/>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6"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05978"/>
            <a:ext cx="8229600" cy="85725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110997"/>
            <a:ext cx="8229600" cy="3394472"/>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4805958"/>
            <a:ext cx="1920240" cy="274320"/>
          </a:xfrm>
          <a:prstGeom prst="rect">
            <a:avLst/>
          </a:prstGeom>
        </p:spPr>
        <p:txBody>
          <a:bodyPr vert="horz" anchor="b"/>
          <a:lstStyle>
            <a:lvl1pPr algn="l" eaLnBrk="1" latinLnBrk="0" hangingPunct="1">
              <a:defRPr kumimoji="0" sz="1000">
                <a:solidFill>
                  <a:schemeClr val="tx1"/>
                </a:solidFill>
              </a:defRPr>
            </a:lvl1pPr>
            <a:extLst/>
          </a:lstStyle>
          <a:p>
            <a:fld id="{B8BDE001-8A7A-4908-BD2B-9ACA7F162B56}" type="datetime1">
              <a:rPr lang="ru-RU" smtClean="0"/>
              <a:pPr/>
              <a:t>21.02.2024</a:t>
            </a:fld>
            <a:endParaRPr lang="ru-RU"/>
          </a:p>
        </p:txBody>
      </p:sp>
      <p:sp>
        <p:nvSpPr>
          <p:cNvPr id="22" name="Нижний колонтитул 21"/>
          <p:cNvSpPr>
            <a:spLocks noGrp="1"/>
          </p:cNvSpPr>
          <p:nvPr>
            <p:ph type="ftr" sz="quarter" idx="3"/>
          </p:nvPr>
        </p:nvSpPr>
        <p:spPr>
          <a:xfrm>
            <a:off x="4380073" y="4805958"/>
            <a:ext cx="2350681" cy="273844"/>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4805958"/>
            <a:ext cx="365760" cy="273844"/>
          </a:xfrm>
          <a:prstGeom prst="rect">
            <a:avLst/>
          </a:prstGeom>
        </p:spPr>
        <p:txBody>
          <a:bodyPr vert="horz" anchor="b"/>
          <a:lstStyle>
            <a:lvl1pPr algn="r" eaLnBrk="1" latinLnBrk="0" hangingPunct="1">
              <a:defRPr kumimoji="0" sz="1000" b="0">
                <a:solidFill>
                  <a:schemeClr val="tx1"/>
                </a:solidFill>
              </a:defRPr>
            </a:lvl1pPr>
            <a:extLst/>
          </a:lstStyle>
          <a:p>
            <a:fld id="{7582DAA7-F05D-4FE3-B8C3-6C7C326B70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transition spd="slow">
    <p:split orient="vert"/>
  </p:transition>
  <p:timing>
    <p:tnLst>
      <p:par>
        <p:cTn id="1" dur="indefinite" restart="never" nodeType="tmRoot"/>
      </p:par>
    </p:tnLst>
  </p:timing>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flipH="1" flipV="1">
            <a:off x="-1" y="1420930"/>
            <a:ext cx="9143998" cy="1150820"/>
          </a:xfrm>
          <a:prstGeom prst="rect">
            <a:avLst/>
          </a:prstGeom>
          <a:solidFill>
            <a:srgbClr val="0068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13">
              <a:solidFill>
                <a:prstClr val="white"/>
              </a:solidFill>
            </a:endParaRPr>
          </a:p>
        </p:txBody>
      </p:sp>
      <p:sp>
        <p:nvSpPr>
          <p:cNvPr id="18" name="Прямоугольник 17"/>
          <p:cNvSpPr/>
          <p:nvPr/>
        </p:nvSpPr>
        <p:spPr>
          <a:xfrm>
            <a:off x="1259632" y="1629569"/>
            <a:ext cx="7209147" cy="692497"/>
          </a:xfrm>
          <a:prstGeom prst="rect">
            <a:avLst/>
          </a:prstGeom>
        </p:spPr>
        <p:txBody>
          <a:bodyPr wrap="square">
            <a:spAutoFit/>
          </a:bodyPr>
          <a:lstStyle/>
          <a:p>
            <a:pPr algn="ctr"/>
            <a:r>
              <a:rPr lang="kk-KZ" sz="1950" b="1" dirty="0" smtClean="0">
                <a:solidFill>
                  <a:schemeClr val="bg1"/>
                </a:solidFill>
                <a:latin typeface="Times New Roman" pitchFamily="18" charset="0"/>
                <a:ea typeface="Verdana" pitchFamily="34" charset="0"/>
                <a:cs typeface="Times New Roman" pitchFamily="18" charset="0"/>
              </a:rPr>
              <a:t>ҚОЖА АХМЕТ ЯСАУИ АТЫНДАҒЫ ХАЛЫҚАРАЛЫҚ ҚАЗАҚ-ТҮРІК УНИВЕРСИТЕТІ</a:t>
            </a:r>
            <a:endParaRPr lang="ru-RU" sz="1950" dirty="0">
              <a:solidFill>
                <a:schemeClr val="bg1"/>
              </a:solidFill>
              <a:latin typeface="Times New Roman" pitchFamily="18" charset="0"/>
              <a:ea typeface="Verdana" pitchFamily="34" charset="0"/>
              <a:cs typeface="Times New Roman" pitchFamily="18" charset="0"/>
            </a:endParaRPr>
          </a:p>
        </p:txBody>
      </p:sp>
      <p:sp>
        <p:nvSpPr>
          <p:cNvPr id="19" name="Прямоугольник 18"/>
          <p:cNvSpPr/>
          <p:nvPr/>
        </p:nvSpPr>
        <p:spPr>
          <a:xfrm flipH="1" flipV="1">
            <a:off x="0" y="1302060"/>
            <a:ext cx="9180512" cy="126689"/>
          </a:xfrm>
          <a:prstGeom prst="rect">
            <a:avLst/>
          </a:prstGeom>
          <a:solidFill>
            <a:srgbClr val="025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13">
              <a:solidFill>
                <a:prstClr val="white"/>
              </a:solidFill>
            </a:endParaRPr>
          </a:p>
        </p:txBody>
      </p:sp>
      <p:pic>
        <p:nvPicPr>
          <p:cNvPr id="14" name="Picture 2" descr="logo_kz"/>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68654" y="11642"/>
            <a:ext cx="1043204" cy="10416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4"/>
          <p:cNvSpPr txBox="1"/>
          <p:nvPr/>
        </p:nvSpPr>
        <p:spPr>
          <a:xfrm>
            <a:off x="3350618" y="4601705"/>
            <a:ext cx="4040782" cy="307777"/>
          </a:xfrm>
          <a:prstGeom prst="rect">
            <a:avLst/>
          </a:prstGeom>
          <a:noFill/>
        </p:spPr>
        <p:txBody>
          <a:bodyPr wrap="square" rtlCol="0">
            <a:spAutoFit/>
          </a:bodyPr>
          <a:lstStyle/>
          <a:p>
            <a:pPr algn="ctr"/>
            <a:r>
              <a:rPr lang="kk-KZ" sz="1400" b="1" dirty="0" smtClean="0">
                <a:solidFill>
                  <a:srgbClr val="002060"/>
                </a:solidFill>
                <a:latin typeface="Times New Roman" pitchFamily="18" charset="0"/>
                <a:ea typeface="Verdana" pitchFamily="34" charset="0"/>
                <a:cs typeface="Times New Roman" pitchFamily="18" charset="0"/>
              </a:rPr>
              <a:t>20</a:t>
            </a:r>
            <a:r>
              <a:rPr lang="en-US" sz="1400" b="1" dirty="0" smtClean="0">
                <a:solidFill>
                  <a:srgbClr val="002060"/>
                </a:solidFill>
                <a:latin typeface="Times New Roman" pitchFamily="18" charset="0"/>
                <a:ea typeface="Verdana" pitchFamily="34" charset="0"/>
                <a:cs typeface="Times New Roman" pitchFamily="18" charset="0"/>
              </a:rPr>
              <a:t>2</a:t>
            </a:r>
            <a:r>
              <a:rPr lang="ru-RU" sz="1400" b="1" dirty="0" smtClean="0">
                <a:solidFill>
                  <a:srgbClr val="002060"/>
                </a:solidFill>
                <a:latin typeface="Times New Roman" pitchFamily="18" charset="0"/>
                <a:ea typeface="Verdana" pitchFamily="34" charset="0"/>
                <a:cs typeface="Times New Roman" pitchFamily="18" charset="0"/>
              </a:rPr>
              <a:t>3-2024 оқу жылы</a:t>
            </a:r>
            <a:endParaRPr lang="ru-RU" sz="1400" b="1" dirty="0">
              <a:solidFill>
                <a:srgbClr val="002060"/>
              </a:solidFill>
              <a:latin typeface="Times New Roman" pitchFamily="18" charset="0"/>
              <a:ea typeface="Verdana" pitchFamily="34" charset="0"/>
              <a:cs typeface="Times New Roman" pitchFamily="18" charset="0"/>
            </a:endParaRPr>
          </a:p>
        </p:txBody>
      </p:sp>
      <p:sp>
        <p:nvSpPr>
          <p:cNvPr id="8" name="Прямоугольник 18"/>
          <p:cNvSpPr/>
          <p:nvPr/>
        </p:nvSpPr>
        <p:spPr>
          <a:xfrm flipH="1" flipV="1">
            <a:off x="-18256" y="2643755"/>
            <a:ext cx="9180512" cy="144018"/>
          </a:xfrm>
          <a:prstGeom prst="rect">
            <a:avLst/>
          </a:prstGeom>
          <a:solidFill>
            <a:srgbClr val="0256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013">
              <a:solidFill>
                <a:prstClr val="white"/>
              </a:solidFill>
            </a:endParaRPr>
          </a:p>
        </p:txBody>
      </p:sp>
      <p:sp>
        <p:nvSpPr>
          <p:cNvPr id="2" name="Прямоугольник 1"/>
          <p:cNvSpPr/>
          <p:nvPr/>
        </p:nvSpPr>
        <p:spPr>
          <a:xfrm>
            <a:off x="685800" y="2952750"/>
            <a:ext cx="8287069" cy="1569660"/>
          </a:xfrm>
          <a:prstGeom prst="rect">
            <a:avLst/>
          </a:prstGeom>
        </p:spPr>
        <p:txBody>
          <a:bodyPr wrap="square">
            <a:spAutoFit/>
          </a:bodyPr>
          <a:lstStyle/>
          <a:p>
            <a:pPr algn="ctr"/>
            <a:r>
              <a:rPr lang="kk-KZ" sz="2000" b="1" dirty="0" smtClean="0">
                <a:solidFill>
                  <a:srgbClr val="0070C0"/>
                </a:solidFill>
                <a:latin typeface="Cambria" panose="02040503050406030204" pitchFamily="18" charset="0"/>
              </a:rPr>
              <a:t>ФИЛОЛОГИЯ ФАКУЛЬТЕТІ</a:t>
            </a:r>
          </a:p>
          <a:p>
            <a:pPr algn="ctr"/>
            <a:r>
              <a:rPr lang="ru-RU" sz="2000" dirty="0" smtClean="0">
                <a:ln w="10541" cmpd="sng">
                  <a:solidFill>
                    <a:schemeClr val="accent1">
                      <a:shade val="88000"/>
                      <a:satMod val="110000"/>
                    </a:schemeClr>
                  </a:solidFill>
                  <a:prstDash val="solid"/>
                </a:ln>
                <a:solidFill>
                  <a:srgbClr val="0070C0"/>
                </a:solidFill>
                <a:latin typeface="Times New Roman" pitchFamily="18" charset="0"/>
                <a:cs typeface="Times New Roman" pitchFamily="18" charset="0"/>
              </a:rPr>
              <a:t>6В017 -ТІЛДЕР ЖӘНЕ ӘДЕБИЕТ БОЙЫНША МҰҒАЛІМДЕРДІ ДАЯРЛАУ БАҒЫТЫ БОЙЫНША</a:t>
            </a:r>
            <a:r>
              <a:rPr lang="kk-KZ" sz="2000" dirty="0" smtClean="0">
                <a:ln w="10541" cmpd="sng">
                  <a:solidFill>
                    <a:schemeClr val="accent1">
                      <a:shade val="88000"/>
                      <a:satMod val="110000"/>
                    </a:schemeClr>
                  </a:solidFill>
                  <a:prstDash val="solid"/>
                </a:ln>
                <a:solidFill>
                  <a:srgbClr val="0070C0"/>
                </a:solidFill>
                <a:latin typeface="Times New Roman" pitchFamily="18" charset="0"/>
                <a:cs typeface="Times New Roman" pitchFamily="18" charset="0"/>
              </a:rPr>
              <a:t> </a:t>
            </a:r>
            <a:br>
              <a:rPr lang="kk-KZ" sz="2000" dirty="0" smtClean="0">
                <a:ln w="10541" cmpd="sng">
                  <a:solidFill>
                    <a:schemeClr val="accent1">
                      <a:shade val="88000"/>
                      <a:satMod val="110000"/>
                    </a:schemeClr>
                  </a:solidFill>
                  <a:prstDash val="solid"/>
                </a:ln>
                <a:solidFill>
                  <a:srgbClr val="0070C0"/>
                </a:solidFill>
                <a:latin typeface="Times New Roman" pitchFamily="18" charset="0"/>
                <a:cs typeface="Times New Roman" pitchFamily="18" charset="0"/>
              </a:rPr>
            </a:br>
            <a:r>
              <a:rPr lang="kk-KZ" sz="2000" dirty="0" smtClean="0">
                <a:ln w="10541" cmpd="sng">
                  <a:solidFill>
                    <a:schemeClr val="accent1">
                      <a:shade val="88000"/>
                      <a:satMod val="110000"/>
                    </a:schemeClr>
                  </a:solidFill>
                  <a:prstDash val="solid"/>
                </a:ln>
                <a:solidFill>
                  <a:srgbClr val="0070C0"/>
                </a:solidFill>
                <a:latin typeface="Times New Roman" pitchFamily="18" charset="0"/>
                <a:cs typeface="Times New Roman" pitchFamily="18" charset="0"/>
              </a:rPr>
              <a:t>АКАДЕМИЯЛЫҚ КОМИТЕТІ</a:t>
            </a:r>
            <a:endParaRPr lang="kk-KZ" sz="2000" b="1" dirty="0" smtClean="0">
              <a:solidFill>
                <a:srgbClr val="0070C0"/>
              </a:solidFill>
              <a:latin typeface="Cambria" panose="02040503050406030204" pitchFamily="18" charset="0"/>
            </a:endParaRPr>
          </a:p>
          <a:p>
            <a:pPr algn="ctr"/>
            <a:endParaRPr lang="ru-RU" sz="1600" dirty="0">
              <a:solidFill>
                <a:srgbClr val="0070C0"/>
              </a:solidFill>
              <a:latin typeface="Cambria" panose="02040503050406030204" pitchFamily="18" charset="0"/>
            </a:endParaRPr>
          </a:p>
        </p:txBody>
      </p:sp>
    </p:spTree>
    <p:extLst>
      <p:ext uri="{BB962C8B-B14F-4D97-AF65-F5344CB8AC3E}">
        <p14:creationId xmlns:p14="http://schemas.microsoft.com/office/powerpoint/2010/main" xmlns="" val="330652957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857239"/>
          <a:ext cx="8715436" cy="3726180"/>
        </p:xfrm>
        <a:graphic>
          <a:graphicData uri="http://schemas.openxmlformats.org/drawingml/2006/table">
            <a:tbl>
              <a:tblPr firstRow="1" bandRow="1">
                <a:tableStyleId>{5C22544A-7EE6-4342-B048-85BDC9FD1C3A}</a:tableStyleId>
              </a:tblPr>
              <a:tblGrid>
                <a:gridCol w="4938747"/>
                <a:gridCol w="3776689"/>
              </a:tblGrid>
              <a:tr h="142875">
                <a:tc>
                  <a:txBody>
                    <a:bodyPr/>
                    <a:lstStyle/>
                    <a:p>
                      <a:pPr algn="ctr"/>
                      <a:r>
                        <a:rPr lang="kk-KZ" sz="800" b="1" dirty="0" smtClean="0">
                          <a:latin typeface="Times New Roman" pitchFamily="18" charset="0"/>
                          <a:cs typeface="Times New Roman" pitchFamily="18" charset="0"/>
                        </a:rPr>
                        <a:t>Ұсыныстар</a:t>
                      </a:r>
                      <a:endParaRPr lang="ru-RU" sz="800" b="1" dirty="0">
                        <a:latin typeface="Times New Roman" pitchFamily="18" charset="0"/>
                        <a:cs typeface="Times New Roman" pitchFamily="18" charset="0"/>
                      </a:endParaRPr>
                    </a:p>
                  </a:txBody>
                  <a:tcPr marT="34290" marB="34290"/>
                </a:tc>
                <a:tc>
                  <a:txBody>
                    <a:bodyPr/>
                    <a:lstStyle/>
                    <a:p>
                      <a:pPr algn="ctr"/>
                      <a:r>
                        <a:rPr lang="kk-KZ" sz="800" b="1" dirty="0" smtClean="0">
                          <a:latin typeface="Times New Roman" pitchFamily="18" charset="0"/>
                          <a:cs typeface="Times New Roman" pitchFamily="18" charset="0"/>
                        </a:rPr>
                        <a:t>Талдау</a:t>
                      </a:r>
                      <a:endParaRPr lang="ru-RU" sz="800" b="1" dirty="0">
                        <a:latin typeface="Times New Roman" pitchFamily="18" charset="0"/>
                        <a:cs typeface="Times New Roman" pitchFamily="18" charset="0"/>
                      </a:endParaRPr>
                    </a:p>
                  </a:txBody>
                  <a:tcPr marT="34290" marB="34290"/>
                </a:tc>
              </a:tr>
              <a:tr h="790876">
                <a:tc>
                  <a:txBody>
                    <a:bodyPr/>
                    <a:lstStyle/>
                    <a:p>
                      <a:pPr algn="just">
                        <a:lnSpc>
                          <a:spcPct val="100000"/>
                        </a:lnSpc>
                        <a:spcAft>
                          <a:spcPts val="0"/>
                        </a:spcAft>
                      </a:pPr>
                      <a:r>
                        <a:rPr lang="kk-KZ" sz="800" dirty="0" smtClean="0">
                          <a:latin typeface="Times New Roman" pitchFamily="18" charset="0"/>
                          <a:ea typeface="Calibri"/>
                          <a:cs typeface="Times New Roman" pitchFamily="18" charset="0"/>
                        </a:rPr>
                        <a:t>1. </a:t>
                      </a:r>
                      <a:r>
                        <a:rPr kumimoji="0" lang="kk-KZ" sz="800" kern="1200" dirty="0" smtClean="0">
                          <a:solidFill>
                            <a:schemeClr val="dk1"/>
                          </a:solidFill>
                          <a:latin typeface="Times New Roman" pitchFamily="18" charset="0"/>
                          <a:ea typeface="+mn-ea"/>
                          <a:cs typeface="Times New Roman" pitchFamily="18" charset="0"/>
                        </a:rPr>
                        <a:t>Ағылшын тілі мұғалімдеріне қойылатын заманауи талаптар әртүрлі білім беру контексттері мен әлемдік білім беру тәсілдерінен туындайтын әртүрлі стандарттарға негізделеді. Дегенмен, ағылшын тілі мұғалімдерін даярлауға арналған білім беру бағдарламаларын құрылымдау контекстінде көбінесе CEFR (Тілдерге арналған жалпы еуропалық анықтамалық шеңбер), TESOL (Aғылшын тілін екінші немесе шетел тілі ретінде оқытудың стандарттары), TALIS (Оқыту мен оқудың халықаралық сауалнамасы) шеңбері бүкіл әлемдегі мұғалімдердің еңбек жағдайларын, кәсіби дамуы мен тәжірибесін бағалау және талдау үшін Экономикалық ынтымақтастық және даму ұйымы (ЭЫДҰ) әзірлеген жан-жақты құрылым және Қазақстан Республикасының Ұлттық білім беру стандарттары негіз болады.</a:t>
                      </a:r>
                      <a:endParaRPr lang="ru-RU" sz="800" dirty="0">
                        <a:latin typeface="Times New Roman" pitchFamily="18" charset="0"/>
                        <a:ea typeface="Calibri"/>
                        <a:cs typeface="Times New Roman" pitchFamily="18" charset="0"/>
                      </a:endParaRPr>
                    </a:p>
                  </a:txBody>
                  <a:tcPr marL="68580" marR="68580" marT="0" marB="0"/>
                </a:tc>
                <a:tc>
                  <a:txBody>
                    <a:bodyPr/>
                    <a:lstStyle/>
                    <a:p>
                      <a:pPr algn="just"/>
                      <a:r>
                        <a:rPr kumimoji="0" lang="kk-KZ" sz="800" kern="1200" dirty="0" smtClean="0">
                          <a:solidFill>
                            <a:schemeClr val="dk1"/>
                          </a:solidFill>
                          <a:latin typeface="Times New Roman" pitchFamily="18" charset="0"/>
                          <a:ea typeface="+mn-ea"/>
                          <a:cs typeface="Times New Roman" pitchFamily="18" charset="0"/>
                        </a:rPr>
                        <a:t>6B01719-Шетел тілі: екі шетел тілі (ағылшын түрік тілдері)  білім беру бағдарламасын әзірлеуде CEFR (Тілдерге арналған жалпы еуропалық анықтамалық шеңбер), TESOL (Aғылшын тілін екінші немесе шетел тілі ретінде оқытудың стандарттары), TALIS (Оқыту мен оқудың халықаралық сауалнамасы) шеңбері және ҚР мұғалімнің кәсіби стандарты секілді құжаттар негіз болған. Үсыныстар жоғарыда көрсетілген стандарттар жайлы түсініктеме берумен басталған екен.</a:t>
                      </a:r>
                      <a:endParaRPr lang="ru-RU" sz="800" b="1" dirty="0">
                        <a:solidFill>
                          <a:schemeClr val="accent1">
                            <a:lumMod val="75000"/>
                          </a:schemeClr>
                        </a:solidFill>
                        <a:latin typeface="Times New Roman" pitchFamily="18" charset="0"/>
                        <a:cs typeface="Times New Roman" pitchFamily="18" charset="0"/>
                      </a:endParaRPr>
                    </a:p>
                  </a:txBody>
                  <a:tcPr marT="34290" marB="34290"/>
                </a:tc>
              </a:tr>
              <a:tr h="5234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800" dirty="0" smtClean="0">
                          <a:latin typeface="Times New Roman" pitchFamily="18" charset="0"/>
                          <a:ea typeface="Calibri"/>
                          <a:cs typeface="Times New Roman" pitchFamily="18" charset="0"/>
                        </a:rPr>
                        <a:t>2. </a:t>
                      </a:r>
                      <a:r>
                        <a:rPr kumimoji="0" lang="kk-KZ" sz="800" kern="1200" dirty="0" smtClean="0">
                          <a:solidFill>
                            <a:schemeClr val="dk1"/>
                          </a:solidFill>
                          <a:latin typeface="Times New Roman" pitchFamily="18" charset="0"/>
                          <a:ea typeface="+mn-ea"/>
                          <a:cs typeface="Times New Roman" pitchFamily="18" charset="0"/>
                        </a:rPr>
                        <a:t>Сұрақ билеттері бар емтихан тәсілі шынымен де тиімсіз болуы мүмкін және студенттердің нақты қабілеттері мен білімдерін көрсетпеуі мүмкін. Бұл бағалау әдісі көбінесе студенттерді нақты фактілер мен жауаптармен шектейді, бұл олардың аналитикалық және сыни дағдыларының дамуын төмендетуі мүмкін.</a:t>
                      </a:r>
                      <a:endParaRPr kumimoji="0" lang="ru-RU" sz="800" kern="1200" dirty="0" smtClean="0">
                        <a:solidFill>
                          <a:schemeClr val="dk1"/>
                        </a:solidFill>
                        <a:latin typeface="Times New Roman" pitchFamily="18" charset="0"/>
                        <a:ea typeface="+mn-ea"/>
                        <a:cs typeface="Times New Roman" pitchFamily="18" charset="0"/>
                      </a:endParaRPr>
                    </a:p>
                    <a:p>
                      <a:pPr marL="0" indent="90488" algn="just"/>
                      <a:r>
                        <a:rPr kumimoji="0" lang="kk-KZ" sz="800" kern="1200" dirty="0" smtClean="0">
                          <a:solidFill>
                            <a:schemeClr val="dk1"/>
                          </a:solidFill>
                          <a:latin typeface="Times New Roman" pitchFamily="18" charset="0"/>
                          <a:ea typeface="+mn-ea"/>
                          <a:cs typeface="Times New Roman" pitchFamily="18" charset="0"/>
                        </a:rPr>
                        <a:t>Жобалық жұмыс студенттерге алған білімдерін практикада қолдануға, жоспарлар құруға және болашақ кәсіптік іс-әрекеттерін көбірек көрсететін нақты өмірлік мәселелерді шешуге мүмкіндік береді. Бағалаудың бұл тәсілі оқушының тереңірек және мазмұнды білім алуына ықпал етеді, бұл сайып келгенде білікті мамандарды дайындауға және сапалы білім беруге ықпал етеді.</a:t>
                      </a:r>
                      <a:endParaRPr lang="ru-RU" sz="800" dirty="0">
                        <a:latin typeface="Times New Roman" pitchFamily="18" charset="0"/>
                        <a:ea typeface="Calibri"/>
                        <a:cs typeface="Times New Roman" pitchFamily="18" charset="0"/>
                      </a:endParaRPr>
                    </a:p>
                  </a:txBody>
                  <a:tcPr marL="68580" marR="68580" marT="0" marB="0"/>
                </a:tc>
                <a:tc>
                  <a:txBody>
                    <a:bodyPr/>
                    <a:lstStyle/>
                    <a:p>
                      <a:r>
                        <a:rPr kumimoji="0" lang="kk-KZ" sz="800" kern="1200" dirty="0" smtClean="0">
                          <a:solidFill>
                            <a:schemeClr val="dk1"/>
                          </a:solidFill>
                          <a:latin typeface="Times New Roman" pitchFamily="18" charset="0"/>
                          <a:ea typeface="+mn-ea"/>
                          <a:cs typeface="Times New Roman" pitchFamily="18" charset="0"/>
                        </a:rPr>
                        <a:t>2023-2024 оқу жылының көктемгі қорытынды атестаттау түрлеріне:</a:t>
                      </a:r>
                      <a:endParaRPr kumimoji="0" lang="ru-RU" sz="800" kern="1200" dirty="0" smtClean="0">
                        <a:solidFill>
                          <a:schemeClr val="dk1"/>
                        </a:solidFill>
                        <a:latin typeface="Times New Roman" pitchFamily="18" charset="0"/>
                        <a:ea typeface="+mn-ea"/>
                        <a:cs typeface="Times New Roman" pitchFamily="18" charset="0"/>
                      </a:endParaRPr>
                    </a:p>
                    <a:p>
                      <a:r>
                        <a:rPr kumimoji="0" lang="kk-KZ" sz="800" kern="1200" dirty="0" smtClean="0">
                          <a:solidFill>
                            <a:schemeClr val="dk1"/>
                          </a:solidFill>
                          <a:latin typeface="Times New Roman" pitchFamily="18" charset="0"/>
                          <a:ea typeface="+mn-ea"/>
                          <a:cs typeface="Times New Roman" pitchFamily="18" charset="0"/>
                        </a:rPr>
                        <a:t>10%- жоба қорғау,</a:t>
                      </a:r>
                      <a:endParaRPr kumimoji="0" lang="ru-RU" sz="800" kern="1200" dirty="0" smtClean="0">
                        <a:solidFill>
                          <a:schemeClr val="dk1"/>
                        </a:solidFill>
                        <a:latin typeface="Times New Roman" pitchFamily="18" charset="0"/>
                        <a:ea typeface="+mn-ea"/>
                        <a:cs typeface="Times New Roman" pitchFamily="18" charset="0"/>
                      </a:endParaRPr>
                    </a:p>
                    <a:p>
                      <a:r>
                        <a:rPr kumimoji="0" lang="kk-KZ" sz="800" kern="1200" dirty="0" smtClean="0">
                          <a:solidFill>
                            <a:schemeClr val="dk1"/>
                          </a:solidFill>
                          <a:latin typeface="Times New Roman" pitchFamily="18" charset="0"/>
                          <a:ea typeface="+mn-ea"/>
                          <a:cs typeface="Times New Roman" pitchFamily="18" charset="0"/>
                        </a:rPr>
                        <a:t>15%-жазбаша емтихан,</a:t>
                      </a:r>
                      <a:endParaRPr kumimoji="0" lang="ru-RU" sz="800" kern="1200" dirty="0" smtClean="0">
                        <a:solidFill>
                          <a:schemeClr val="dk1"/>
                        </a:solidFill>
                        <a:latin typeface="Times New Roman" pitchFamily="18" charset="0"/>
                        <a:ea typeface="+mn-ea"/>
                        <a:cs typeface="Times New Roman" pitchFamily="18" charset="0"/>
                      </a:endParaRPr>
                    </a:p>
                    <a:p>
                      <a:r>
                        <a:rPr kumimoji="0" lang="kk-KZ" sz="800" kern="1200" dirty="0" smtClean="0">
                          <a:solidFill>
                            <a:schemeClr val="dk1"/>
                          </a:solidFill>
                          <a:latin typeface="Times New Roman" pitchFamily="18" charset="0"/>
                          <a:ea typeface="+mn-ea"/>
                          <a:cs typeface="Times New Roman" pitchFamily="18" charset="0"/>
                        </a:rPr>
                        <a:t>15%- тест,</a:t>
                      </a:r>
                      <a:endParaRPr kumimoji="0" lang="ru-RU" sz="800" kern="1200" dirty="0" smtClean="0">
                        <a:solidFill>
                          <a:schemeClr val="dk1"/>
                        </a:solidFill>
                        <a:latin typeface="Times New Roman" pitchFamily="18" charset="0"/>
                        <a:ea typeface="+mn-ea"/>
                        <a:cs typeface="Times New Roman" pitchFamily="18" charset="0"/>
                      </a:endParaRPr>
                    </a:p>
                    <a:p>
                      <a:r>
                        <a:rPr kumimoji="0" lang="kk-KZ" sz="800" kern="1200" dirty="0" smtClean="0">
                          <a:solidFill>
                            <a:schemeClr val="dk1"/>
                          </a:solidFill>
                          <a:latin typeface="Times New Roman" pitchFamily="18" charset="0"/>
                          <a:ea typeface="+mn-ea"/>
                          <a:cs typeface="Times New Roman" pitchFamily="18" charset="0"/>
                        </a:rPr>
                        <a:t>60%- тәжірибелік емтихан түрлері ұсынылды.</a:t>
                      </a:r>
                      <a:endParaRPr kumimoji="0" lang="ru-RU" sz="800" kern="1200" dirty="0">
                        <a:solidFill>
                          <a:schemeClr val="dk1"/>
                        </a:solidFill>
                        <a:latin typeface="Times New Roman" pitchFamily="18" charset="0"/>
                        <a:ea typeface="+mn-ea"/>
                        <a:cs typeface="Times New Roman" pitchFamily="18" charset="0"/>
                      </a:endParaRPr>
                    </a:p>
                  </a:txBody>
                  <a:tcPr marL="114300" marR="114300" marT="0" marB="0"/>
                </a:tc>
              </a:tr>
              <a:tr h="1285411">
                <a:tc>
                  <a:txBody>
                    <a:bodyPr/>
                    <a:lstStyle/>
                    <a:p>
                      <a:r>
                        <a:rPr lang="kk-KZ" sz="800" dirty="0" smtClean="0">
                          <a:latin typeface="Times New Roman" pitchFamily="18" charset="0"/>
                          <a:ea typeface="Calibri"/>
                          <a:cs typeface="Times New Roman" pitchFamily="18" charset="0"/>
                        </a:rPr>
                        <a:t>3. </a:t>
                      </a:r>
                      <a:r>
                        <a:rPr kumimoji="0" lang="kk-KZ" sz="800" kern="1200" dirty="0" smtClean="0">
                          <a:solidFill>
                            <a:schemeClr val="dk1"/>
                          </a:solidFill>
                          <a:latin typeface="Times New Roman" pitchFamily="18" charset="0"/>
                          <a:ea typeface="+mn-ea"/>
                          <a:cs typeface="Times New Roman" pitchFamily="18" charset="0"/>
                        </a:rPr>
                        <a:t>Халықаралық тәжірибе: Заманауи білім берудің жаһандық сипатын ескере отырып, студенттер жаһандық сын-қатерлер мен стандарттарға дайын болу үшін шетел тілін оқыту әдістеріне халықаралық тәжірибе мен зерттеулерді қосу пайдалы болуы мүмкін.</a:t>
                      </a:r>
                      <a:endParaRPr kumimoji="0" lang="ru-RU" sz="800" kern="1200" dirty="0" smtClean="0">
                        <a:solidFill>
                          <a:schemeClr val="dk1"/>
                        </a:solidFill>
                        <a:latin typeface="Times New Roman" pitchFamily="18" charset="0"/>
                        <a:ea typeface="+mn-ea"/>
                        <a:cs typeface="Times New Roman" pitchFamily="18" charset="0"/>
                      </a:endParaRPr>
                    </a:p>
                    <a:p>
                      <a:r>
                        <a:rPr kumimoji="0" lang="kk-KZ" sz="800" kern="1200" dirty="0" smtClean="0">
                          <a:solidFill>
                            <a:schemeClr val="dk1"/>
                          </a:solidFill>
                          <a:latin typeface="Times New Roman" pitchFamily="18" charset="0"/>
                          <a:ea typeface="+mn-ea"/>
                          <a:cs typeface="Times New Roman" pitchFamily="18" charset="0"/>
                        </a:rPr>
                        <a:t>Жоғарыда айтылған ойларды ескере отырып, осы курсқа арналған әдебиет ресурстарын жаңартуды қарастыру ұсынылады. Бұл Қазақстанның бастауыш мектептерінде шет тілдерін оқыту саласындағы заманауи әдістер мен талаптарды көрсететін неғұрлым өзекті және өзекті материалдарды пайдалануды қамтуы мүмкін. Бұл студенттердің білім берудегі заманауи талаптар мен стандарттарға тиімдірек дайындалуын қамтамасыз етеді.</a:t>
                      </a:r>
                      <a:endParaRPr lang="ru-RU" sz="800" dirty="0">
                        <a:latin typeface="Times New Roman" pitchFamily="18" charset="0"/>
                        <a:ea typeface="Calibri"/>
                        <a:cs typeface="Times New Roman" pitchFamily="18" charset="0"/>
                      </a:endParaRPr>
                    </a:p>
                  </a:txBody>
                  <a:tcPr marL="68580" marR="68580" marT="0" marB="0"/>
                </a:tc>
                <a:tc>
                  <a:txBody>
                    <a:bodyPr/>
                    <a:lstStyle/>
                    <a:p>
                      <a:r>
                        <a:rPr kumimoji="0" lang="kk-KZ" sz="800" kern="1200" dirty="0" smtClean="0">
                          <a:solidFill>
                            <a:schemeClr val="dk1"/>
                          </a:solidFill>
                          <a:latin typeface="Times New Roman" pitchFamily="18" charset="0"/>
                          <a:ea typeface="+mn-ea"/>
                          <a:cs typeface="Times New Roman" pitchFamily="18" charset="0"/>
                        </a:rPr>
                        <a:t>Ағылшын тілін оқыту әдістемесі пәнінен 2023-2024 оқу жылына төмендегі оқулықтар қолданылуда:</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err="1" smtClean="0">
                          <a:solidFill>
                            <a:schemeClr val="dk1"/>
                          </a:solidFill>
                          <a:latin typeface="Times New Roman" pitchFamily="18" charset="0"/>
                          <a:ea typeface="+mn-ea"/>
                          <a:cs typeface="Times New Roman" pitchFamily="18" charset="0"/>
                        </a:rPr>
                        <a:t>Rossner</a:t>
                      </a:r>
                      <a:r>
                        <a:rPr kumimoji="0" lang="en-US" sz="800" kern="1200" dirty="0" smtClean="0">
                          <a:solidFill>
                            <a:schemeClr val="dk1"/>
                          </a:solidFill>
                          <a:latin typeface="Times New Roman" pitchFamily="18" charset="0"/>
                          <a:ea typeface="+mn-ea"/>
                          <a:cs typeface="Times New Roman" pitchFamily="18" charset="0"/>
                        </a:rPr>
                        <a:t> R. Language course management. – Oxford University Press, 2017.</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Freeman D. Educating second language teachers. – Oxford University Press, 2016.</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err="1" smtClean="0">
                          <a:solidFill>
                            <a:schemeClr val="dk1"/>
                          </a:solidFill>
                          <a:latin typeface="Times New Roman" pitchFamily="18" charset="0"/>
                          <a:ea typeface="+mn-ea"/>
                          <a:cs typeface="Times New Roman" pitchFamily="18" charset="0"/>
                        </a:rPr>
                        <a:t>Ushioda</a:t>
                      </a:r>
                      <a:r>
                        <a:rPr kumimoji="0" lang="en-US" sz="800" kern="1200" dirty="0" smtClean="0">
                          <a:solidFill>
                            <a:schemeClr val="dk1"/>
                          </a:solidFill>
                          <a:latin typeface="Times New Roman" pitchFamily="18" charset="0"/>
                          <a:ea typeface="+mn-ea"/>
                          <a:cs typeface="Times New Roman" pitchFamily="18" charset="0"/>
                        </a:rPr>
                        <a:t> E. Language learning motivation. – Oxford University Press, 2020.</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Rea-</a:t>
                      </a:r>
                      <a:r>
                        <a:rPr kumimoji="0" lang="en-US" sz="800" kern="1200" dirty="0" err="1" smtClean="0">
                          <a:solidFill>
                            <a:schemeClr val="dk1"/>
                          </a:solidFill>
                          <a:latin typeface="Times New Roman" pitchFamily="18" charset="0"/>
                          <a:ea typeface="+mn-ea"/>
                          <a:cs typeface="Times New Roman" pitchFamily="18" charset="0"/>
                        </a:rPr>
                        <a:t>Dickins</a:t>
                      </a:r>
                      <a:r>
                        <a:rPr kumimoji="0" lang="en-US" sz="800" kern="1200" dirty="0" smtClean="0">
                          <a:solidFill>
                            <a:schemeClr val="dk1"/>
                          </a:solidFill>
                          <a:latin typeface="Times New Roman" pitchFamily="18" charset="0"/>
                          <a:ea typeface="+mn-ea"/>
                          <a:cs typeface="Times New Roman" pitchFamily="18" charset="0"/>
                        </a:rPr>
                        <a:t> P., Germaine K. Evaluation. – Oxford University Press, 2018.</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Lynch T. Teaching Second Language Listening – Oxford University Press, 2015.</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Williams M., Mercer S.,, Ryan S. Exploring psychology in language learning and teaching. – Oxford University Press, 2019.</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North B., </a:t>
                      </a:r>
                      <a:r>
                        <a:rPr kumimoji="0" lang="en-US" sz="800" kern="1200" dirty="0" err="1" smtClean="0">
                          <a:solidFill>
                            <a:schemeClr val="dk1"/>
                          </a:solidFill>
                          <a:latin typeface="Times New Roman" pitchFamily="18" charset="0"/>
                          <a:ea typeface="+mn-ea"/>
                          <a:cs typeface="Times New Roman" pitchFamily="18" charset="0"/>
                        </a:rPr>
                        <a:t>Angelova</a:t>
                      </a:r>
                      <a:r>
                        <a:rPr kumimoji="0" lang="en-US" sz="800" kern="1200" dirty="0" smtClean="0">
                          <a:solidFill>
                            <a:schemeClr val="dk1"/>
                          </a:solidFill>
                          <a:latin typeface="Times New Roman" pitchFamily="18" charset="0"/>
                          <a:ea typeface="+mn-ea"/>
                          <a:cs typeface="Times New Roman" pitchFamily="18" charset="0"/>
                        </a:rPr>
                        <a:t> M., </a:t>
                      </a:r>
                      <a:r>
                        <a:rPr kumimoji="0" lang="en-US" sz="800" kern="1200" dirty="0" err="1" smtClean="0">
                          <a:solidFill>
                            <a:schemeClr val="dk1"/>
                          </a:solidFill>
                          <a:latin typeface="Times New Roman" pitchFamily="18" charset="0"/>
                          <a:ea typeface="+mn-ea"/>
                          <a:cs typeface="Times New Roman" pitchFamily="18" charset="0"/>
                        </a:rPr>
                        <a:t>Jarosz</a:t>
                      </a:r>
                      <a:r>
                        <a:rPr kumimoji="0" lang="en-US" sz="800" kern="1200" dirty="0" smtClean="0">
                          <a:solidFill>
                            <a:schemeClr val="dk1"/>
                          </a:solidFill>
                          <a:latin typeface="Times New Roman" pitchFamily="18" charset="0"/>
                          <a:ea typeface="+mn-ea"/>
                          <a:cs typeface="Times New Roman" pitchFamily="18" charset="0"/>
                        </a:rPr>
                        <a:t>  E., </a:t>
                      </a:r>
                      <a:r>
                        <a:rPr kumimoji="0" lang="en-US" sz="800" kern="1200" dirty="0" err="1" smtClean="0">
                          <a:solidFill>
                            <a:schemeClr val="dk1"/>
                          </a:solidFill>
                          <a:latin typeface="Times New Roman" pitchFamily="18" charset="0"/>
                          <a:ea typeface="+mn-ea"/>
                          <a:cs typeface="Times New Roman" pitchFamily="18" charset="0"/>
                        </a:rPr>
                        <a:t>Rossner</a:t>
                      </a:r>
                      <a:r>
                        <a:rPr kumimoji="0" lang="en-US" sz="800" kern="1200" dirty="0" smtClean="0">
                          <a:solidFill>
                            <a:schemeClr val="dk1"/>
                          </a:solidFill>
                          <a:latin typeface="Times New Roman" pitchFamily="18" charset="0"/>
                          <a:ea typeface="+mn-ea"/>
                          <a:cs typeface="Times New Roman" pitchFamily="18" charset="0"/>
                        </a:rPr>
                        <a:t> R. Language course planning. – Oxford University Press, 2018.</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Pinter A. Teaching young language learners. – Oxford University Press, 2017.</a:t>
                      </a:r>
                      <a:endParaRPr kumimoji="0" lang="ru-RU" sz="800" kern="1200" dirty="0" smtClean="0">
                        <a:solidFill>
                          <a:schemeClr val="dk1"/>
                        </a:solidFill>
                        <a:latin typeface="Times New Roman" pitchFamily="18" charset="0"/>
                        <a:ea typeface="+mn-ea"/>
                        <a:cs typeface="Times New Roman" pitchFamily="18" charset="0"/>
                      </a:endParaRPr>
                    </a:p>
                    <a:p>
                      <a:pPr marL="228600" lvl="0" indent="-228600">
                        <a:buFont typeface="+mj-lt"/>
                        <a:buAutoNum type="arabicPeriod"/>
                      </a:pPr>
                      <a:r>
                        <a:rPr kumimoji="0" lang="en-US" sz="800" kern="1200" dirty="0" smtClean="0">
                          <a:solidFill>
                            <a:schemeClr val="dk1"/>
                          </a:solidFill>
                          <a:latin typeface="Times New Roman" pitchFamily="18" charset="0"/>
                          <a:ea typeface="+mn-ea"/>
                          <a:cs typeface="Times New Roman" pitchFamily="18" charset="0"/>
                        </a:rPr>
                        <a:t>Bachman L., </a:t>
                      </a:r>
                      <a:r>
                        <a:rPr kumimoji="0" lang="en-US" sz="800" kern="1200" dirty="0" err="1" smtClean="0">
                          <a:solidFill>
                            <a:schemeClr val="dk1"/>
                          </a:solidFill>
                          <a:latin typeface="Times New Roman" pitchFamily="18" charset="0"/>
                          <a:ea typeface="+mn-ea"/>
                          <a:cs typeface="Times New Roman" pitchFamily="18" charset="0"/>
                        </a:rPr>
                        <a:t>Damböck</a:t>
                      </a:r>
                      <a:r>
                        <a:rPr kumimoji="0" lang="en-US" sz="800" kern="1200" dirty="0" smtClean="0">
                          <a:solidFill>
                            <a:schemeClr val="dk1"/>
                          </a:solidFill>
                          <a:latin typeface="Times New Roman" pitchFamily="18" charset="0"/>
                          <a:ea typeface="+mn-ea"/>
                          <a:cs typeface="Times New Roman" pitchFamily="18" charset="0"/>
                        </a:rPr>
                        <a:t> B. Language assessment for classroom teachers. – Oxford University Press, 2017.</a:t>
                      </a:r>
                      <a:endParaRPr kumimoji="0" lang="ru-RU" sz="800" kern="1200" dirty="0">
                        <a:solidFill>
                          <a:schemeClr val="dk1"/>
                        </a:solidFill>
                        <a:latin typeface="Times New Roman" pitchFamily="18" charset="0"/>
                        <a:ea typeface="+mn-ea"/>
                        <a:cs typeface="Times New Roman" pitchFamily="18" charset="0"/>
                      </a:endParaRPr>
                    </a:p>
                  </a:txBody>
                  <a:tcPr marL="68580" marR="68580" marT="0" marB="0"/>
                </a:tc>
              </a:tr>
            </a:tbl>
          </a:graphicData>
        </a:graphic>
      </p:graphicFrame>
      <p:sp>
        <p:nvSpPr>
          <p:cNvPr id="5" name="Заголовок 4"/>
          <p:cNvSpPr>
            <a:spLocks noGrp="1"/>
          </p:cNvSpPr>
          <p:nvPr>
            <p:ph type="title"/>
          </p:nvPr>
        </p:nvSpPr>
        <p:spPr>
          <a:xfrm>
            <a:off x="457200" y="205979"/>
            <a:ext cx="8258204" cy="651259"/>
          </a:xfrm>
        </p:spPr>
        <p:txBody>
          <a:bodyPr>
            <a:normAutofit fontScale="90000"/>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6В01719 – </a:t>
            </a:r>
            <a:r>
              <a:rPr lang="kk-KZ"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Екі шет тілі:ағылшын/түрік</a:t>
            </a: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ББ бойынша</a:t>
            </a:r>
            <a:endParaRPr lang="ru-RU" sz="2400" dirty="0"/>
          </a:p>
        </p:txBody>
      </p:sp>
    </p:spTree>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3"/>
          <p:cNvSpPr/>
          <p:nvPr/>
        </p:nvSpPr>
        <p:spPr>
          <a:xfrm>
            <a:off x="776719" y="310500"/>
            <a:ext cx="893515" cy="2337450"/>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2500" b="1" dirty="0">
                <a:solidFill>
                  <a:schemeClr val="accent1"/>
                </a:solidFill>
                <a:latin typeface="Calibri"/>
                <a:ea typeface="Calibri"/>
                <a:cs typeface="Calibri"/>
                <a:sym typeface="Calibri"/>
              </a:rPr>
              <a:t>S</a:t>
            </a:r>
            <a:endParaRPr sz="12500" b="1" dirty="0">
              <a:solidFill>
                <a:schemeClr val="accent1"/>
              </a:solidFill>
              <a:latin typeface="Calibri"/>
              <a:ea typeface="Calibri"/>
              <a:cs typeface="Calibri"/>
              <a:sym typeface="Calibri"/>
            </a:endParaRPr>
          </a:p>
        </p:txBody>
      </p:sp>
      <p:sp>
        <p:nvSpPr>
          <p:cNvPr id="86" name="Google Shape;86;p13"/>
          <p:cNvSpPr/>
          <p:nvPr/>
        </p:nvSpPr>
        <p:spPr>
          <a:xfrm>
            <a:off x="4717603" y="310500"/>
            <a:ext cx="1586012" cy="1985159"/>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2500" b="1" dirty="0">
                <a:solidFill>
                  <a:schemeClr val="accent2"/>
                </a:solidFill>
                <a:latin typeface="Calibri"/>
                <a:ea typeface="Calibri"/>
                <a:cs typeface="Calibri"/>
                <a:sym typeface="Calibri"/>
              </a:rPr>
              <a:t>W</a:t>
            </a:r>
            <a:endParaRPr sz="12500" b="1" dirty="0">
              <a:solidFill>
                <a:schemeClr val="accent2"/>
              </a:solidFill>
              <a:latin typeface="Calibri"/>
              <a:ea typeface="Calibri"/>
              <a:cs typeface="Calibri"/>
              <a:sym typeface="Calibri"/>
            </a:endParaRPr>
          </a:p>
        </p:txBody>
      </p:sp>
      <p:sp>
        <p:nvSpPr>
          <p:cNvPr id="87" name="Google Shape;87;p13"/>
          <p:cNvSpPr/>
          <p:nvPr/>
        </p:nvSpPr>
        <p:spPr>
          <a:xfrm>
            <a:off x="609600" y="2343150"/>
            <a:ext cx="1218123" cy="2057401"/>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2500" dirty="0">
                <a:solidFill>
                  <a:schemeClr val="accent3"/>
                </a:solidFill>
                <a:latin typeface="Calibri"/>
                <a:ea typeface="Calibri"/>
                <a:cs typeface="Calibri"/>
                <a:sym typeface="Calibri"/>
              </a:rPr>
              <a:t>O</a:t>
            </a:r>
            <a:endParaRPr sz="12500" dirty="0">
              <a:solidFill>
                <a:schemeClr val="accent3"/>
              </a:solidFill>
              <a:latin typeface="Calibri"/>
              <a:ea typeface="Calibri"/>
              <a:cs typeface="Calibri"/>
              <a:sym typeface="Calibri"/>
            </a:endParaRPr>
          </a:p>
        </p:txBody>
      </p:sp>
      <p:sp>
        <p:nvSpPr>
          <p:cNvPr id="88" name="Google Shape;88;p13"/>
          <p:cNvSpPr/>
          <p:nvPr/>
        </p:nvSpPr>
        <p:spPr>
          <a:xfrm>
            <a:off x="5054206" y="2625328"/>
            <a:ext cx="929582" cy="1985159"/>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2500" b="1" dirty="0">
                <a:solidFill>
                  <a:schemeClr val="accent4"/>
                </a:solidFill>
                <a:latin typeface="Calibri"/>
                <a:ea typeface="Calibri"/>
                <a:cs typeface="Calibri"/>
                <a:sym typeface="Calibri"/>
              </a:rPr>
              <a:t>T</a:t>
            </a:r>
            <a:endParaRPr sz="12500" b="1" dirty="0">
              <a:solidFill>
                <a:schemeClr val="accent4"/>
              </a:solidFill>
              <a:latin typeface="Calibri"/>
              <a:ea typeface="Calibri"/>
              <a:cs typeface="Calibri"/>
              <a:sym typeface="Calibri"/>
            </a:endParaRPr>
          </a:p>
        </p:txBody>
      </p:sp>
      <p:sp>
        <p:nvSpPr>
          <p:cNvPr id="89" name="Google Shape;89;p13"/>
          <p:cNvSpPr txBox="1"/>
          <p:nvPr/>
        </p:nvSpPr>
        <p:spPr>
          <a:xfrm>
            <a:off x="1739409" y="884250"/>
            <a:ext cx="2222991" cy="1382700"/>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500" b="1" dirty="0" smtClean="0">
                <a:solidFill>
                  <a:schemeClr val="accent1"/>
                </a:solidFill>
                <a:latin typeface="Calibri"/>
                <a:ea typeface="Calibri"/>
                <a:cs typeface="Calibri"/>
                <a:sym typeface="Calibri"/>
              </a:rPr>
              <a:t>Strengths</a:t>
            </a:r>
            <a:endParaRPr lang="kk-KZ" sz="1500" b="1" dirty="0" smtClean="0">
              <a:solidFill>
                <a:schemeClr val="accent1"/>
              </a:solidFill>
              <a:latin typeface="Calibri"/>
              <a:ea typeface="Calibri"/>
              <a:cs typeface="Calibri"/>
              <a:sym typeface="Calibri"/>
            </a:endParaRPr>
          </a:p>
          <a:p>
            <a:pPr marL="228600" lvl="0" indent="-228600" algn="just">
              <a:buAutoNum type="arabicPeriod"/>
            </a:pPr>
            <a:r>
              <a:rPr lang="kk-KZ" sz="800" dirty="0" smtClean="0">
                <a:latin typeface="Times New Roman" pitchFamily="18" charset="0"/>
                <a:cs typeface="Times New Roman" pitchFamily="18" charset="0"/>
              </a:rPr>
              <a:t>Дуальды оқыту жүйесінің болуы.</a:t>
            </a:r>
          </a:p>
          <a:p>
            <a:pPr algn="ctr">
              <a:spcBef>
                <a:spcPts val="0"/>
              </a:spcBef>
              <a:spcAft>
                <a:spcPts val="0"/>
              </a:spcAft>
            </a:pPr>
            <a:endParaRPr sz="1500" b="1" dirty="0">
              <a:solidFill>
                <a:schemeClr val="accent1"/>
              </a:solidFill>
              <a:latin typeface="Calibri"/>
              <a:ea typeface="Calibri"/>
              <a:cs typeface="Calibri"/>
              <a:sym typeface="Calibri"/>
            </a:endParaRPr>
          </a:p>
        </p:txBody>
      </p:sp>
      <p:sp>
        <p:nvSpPr>
          <p:cNvPr id="90" name="Google Shape;90;p13"/>
          <p:cNvSpPr txBox="1"/>
          <p:nvPr/>
        </p:nvSpPr>
        <p:spPr>
          <a:xfrm>
            <a:off x="6299403" y="866895"/>
            <a:ext cx="1119875" cy="300083"/>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500" b="1" dirty="0">
                <a:solidFill>
                  <a:schemeClr val="accent2"/>
                </a:solidFill>
                <a:latin typeface="Calibri"/>
                <a:ea typeface="Calibri"/>
                <a:cs typeface="Calibri"/>
                <a:sym typeface="Calibri"/>
              </a:rPr>
              <a:t>Weaknesses</a:t>
            </a:r>
            <a:endParaRPr dirty="0"/>
          </a:p>
        </p:txBody>
      </p:sp>
      <p:sp>
        <p:nvSpPr>
          <p:cNvPr id="91" name="Google Shape;91;p13"/>
          <p:cNvSpPr txBox="1"/>
          <p:nvPr/>
        </p:nvSpPr>
        <p:spPr>
          <a:xfrm>
            <a:off x="1739407" y="2724150"/>
            <a:ext cx="1254190" cy="748243"/>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500" b="1" dirty="0" smtClean="0">
                <a:solidFill>
                  <a:schemeClr val="accent3"/>
                </a:solidFill>
                <a:latin typeface="Calibri"/>
                <a:ea typeface="Calibri"/>
                <a:cs typeface="Calibri"/>
                <a:sym typeface="Calibri"/>
              </a:rPr>
              <a:t>Opportunities</a:t>
            </a:r>
            <a:endParaRPr lang="kk-KZ" dirty="0" smtClean="0">
              <a:sym typeface="Calibri"/>
            </a:endParaRPr>
          </a:p>
        </p:txBody>
      </p:sp>
      <p:sp>
        <p:nvSpPr>
          <p:cNvPr id="92" name="Google Shape;92;p13"/>
          <p:cNvSpPr txBox="1"/>
          <p:nvPr/>
        </p:nvSpPr>
        <p:spPr>
          <a:xfrm>
            <a:off x="6299403" y="3060226"/>
            <a:ext cx="736885" cy="300083"/>
          </a:xfrm>
          <a:prstGeom prst="rect">
            <a:avLst/>
          </a:prstGeom>
          <a:noFill/>
          <a:ln>
            <a:noFill/>
          </a:ln>
        </p:spPr>
        <p:txBody>
          <a:bodyPr spcFirstLastPara="1" wrap="square" lIns="68569" tIns="34275" rIns="68569" bIns="34275" anchor="t" anchorCtr="0">
            <a:noAutofit/>
          </a:bodyPr>
          <a:lstStyle/>
          <a:p>
            <a:pPr algn="ctr">
              <a:spcBef>
                <a:spcPts val="0"/>
              </a:spcBef>
              <a:spcAft>
                <a:spcPts val="0"/>
              </a:spcAft>
            </a:pPr>
            <a:r>
              <a:rPr lang="en-US" sz="1500" b="1" dirty="0">
                <a:solidFill>
                  <a:schemeClr val="accent4"/>
                </a:solidFill>
                <a:latin typeface="Calibri"/>
                <a:ea typeface="Calibri"/>
                <a:cs typeface="Calibri"/>
                <a:sym typeface="Calibri"/>
              </a:rPr>
              <a:t>Threats</a:t>
            </a:r>
            <a:endParaRPr dirty="0"/>
          </a:p>
        </p:txBody>
      </p:sp>
      <p:sp>
        <p:nvSpPr>
          <p:cNvPr id="93" name="Google Shape;93;p13"/>
          <p:cNvSpPr txBox="1"/>
          <p:nvPr/>
        </p:nvSpPr>
        <p:spPr>
          <a:xfrm>
            <a:off x="1739408" y="1166978"/>
            <a:ext cx="1931707" cy="623248"/>
          </a:xfrm>
          <a:prstGeom prst="rect">
            <a:avLst/>
          </a:prstGeom>
          <a:noFill/>
          <a:ln>
            <a:noFill/>
          </a:ln>
        </p:spPr>
        <p:txBody>
          <a:bodyPr spcFirstLastPara="1" wrap="square" lIns="68569" tIns="34275" rIns="68569" bIns="34275" anchor="t" anchorCtr="0">
            <a:noAutofit/>
          </a:bodyPr>
          <a:lstStyle/>
          <a:p>
            <a:pPr>
              <a:spcBef>
                <a:spcPts val="0"/>
              </a:spcBef>
              <a:spcAft>
                <a:spcPts val="0"/>
              </a:spcAft>
            </a:pPr>
            <a:endParaRPr dirty="0"/>
          </a:p>
        </p:txBody>
      </p:sp>
      <p:sp>
        <p:nvSpPr>
          <p:cNvPr id="94" name="Google Shape;94;p13"/>
          <p:cNvSpPr txBox="1"/>
          <p:nvPr/>
        </p:nvSpPr>
        <p:spPr>
          <a:xfrm>
            <a:off x="6299403" y="1132537"/>
            <a:ext cx="1931707" cy="623248"/>
          </a:xfrm>
          <a:prstGeom prst="rect">
            <a:avLst/>
          </a:prstGeom>
          <a:noFill/>
          <a:ln>
            <a:noFill/>
          </a:ln>
        </p:spPr>
        <p:txBody>
          <a:bodyPr spcFirstLastPara="1" wrap="square" lIns="68569" tIns="34275" rIns="68569" bIns="34275" anchor="t" anchorCtr="0">
            <a:noAutofit/>
          </a:bodyPr>
          <a:lstStyle/>
          <a:p>
            <a:pPr>
              <a:spcBef>
                <a:spcPts val="0"/>
              </a:spcBef>
              <a:spcAft>
                <a:spcPts val="0"/>
              </a:spcAft>
            </a:pPr>
            <a:endParaRPr dirty="0"/>
          </a:p>
        </p:txBody>
      </p:sp>
      <p:sp>
        <p:nvSpPr>
          <p:cNvPr id="95" name="Google Shape;95;p13"/>
          <p:cNvSpPr txBox="1"/>
          <p:nvPr/>
        </p:nvSpPr>
        <p:spPr>
          <a:xfrm>
            <a:off x="6299402" y="3360309"/>
            <a:ext cx="1931707" cy="430641"/>
          </a:xfrm>
          <a:prstGeom prst="rect">
            <a:avLst/>
          </a:prstGeom>
          <a:noFill/>
          <a:ln>
            <a:noFill/>
          </a:ln>
        </p:spPr>
        <p:txBody>
          <a:bodyPr spcFirstLastPara="1" wrap="square" lIns="68569" tIns="34275" rIns="68569" bIns="34275" anchor="t" anchorCtr="0">
            <a:noAutofit/>
          </a:bodyPr>
          <a:lstStyle/>
          <a:p>
            <a:pPr marL="0" lvl="0" algn="just">
              <a:spcAft>
                <a:spcPts val="0"/>
              </a:spcAft>
            </a:pPr>
            <a:r>
              <a:rPr lang="tr-TR" sz="800" dirty="0" smtClean="0">
                <a:latin typeface="Times New Roman" pitchFamily="18" charset="0"/>
                <a:cs typeface="Times New Roman" pitchFamily="18" charset="0"/>
              </a:rPr>
              <a:t>1 </a:t>
            </a:r>
            <a:r>
              <a:rPr lang="kk-KZ" sz="800" dirty="0" smtClean="0">
                <a:latin typeface="Times New Roman" pitchFamily="18" charset="0"/>
                <a:cs typeface="Times New Roman" pitchFamily="18" charset="0"/>
              </a:rPr>
              <a:t>Білім беру нарығындағы бәсекелестіктің жоғары болуы.</a:t>
            </a:r>
            <a:endParaRPr lang="tr-TR" sz="800" dirty="0" smtClean="0">
              <a:latin typeface="Times New Roman" pitchFamily="18" charset="0"/>
              <a:cs typeface="Times New Roman" pitchFamily="18" charset="0"/>
            </a:endParaRPr>
          </a:p>
          <a:p>
            <a:pPr marL="0" lvl="0" algn="just">
              <a:spcAft>
                <a:spcPts val="0"/>
              </a:spcAft>
            </a:pPr>
            <a:r>
              <a:rPr lang="tr-TR" sz="800" dirty="0" smtClean="0">
                <a:latin typeface="Times New Roman" pitchFamily="18" charset="0"/>
                <a:ea typeface="Calibri"/>
                <a:cs typeface="Times New Roman" pitchFamily="18" charset="0"/>
              </a:rPr>
              <a:t> </a:t>
            </a:r>
            <a:r>
              <a:rPr lang="kk-KZ" sz="800" dirty="0" smtClean="0">
                <a:latin typeface="Times New Roman" pitchFamily="18" charset="0"/>
                <a:ea typeface="Calibri"/>
                <a:cs typeface="Times New Roman" pitchFamily="18" charset="0"/>
              </a:rPr>
              <a:t>2. Қазақстан бойынша өңірде орташа жалақының төмендігі.</a:t>
            </a:r>
          </a:p>
          <a:p>
            <a:pPr>
              <a:spcBef>
                <a:spcPts val="0"/>
              </a:spcBef>
              <a:spcAft>
                <a:spcPts val="0"/>
              </a:spcAft>
            </a:pPr>
            <a:endParaRPr dirty="0"/>
          </a:p>
        </p:txBody>
      </p:sp>
      <p:sp>
        <p:nvSpPr>
          <p:cNvPr id="96" name="Google Shape;96;p13"/>
          <p:cNvSpPr txBox="1"/>
          <p:nvPr/>
        </p:nvSpPr>
        <p:spPr>
          <a:xfrm>
            <a:off x="1739408" y="3440261"/>
            <a:ext cx="1931707" cy="426889"/>
          </a:xfrm>
          <a:prstGeom prst="rect">
            <a:avLst/>
          </a:prstGeom>
          <a:noFill/>
          <a:ln>
            <a:noFill/>
          </a:ln>
        </p:spPr>
        <p:txBody>
          <a:bodyPr spcFirstLastPara="1" wrap="square" lIns="68569" tIns="34275" rIns="68569" bIns="34275" anchor="t" anchorCtr="0">
            <a:noAutofit/>
          </a:bodyPr>
          <a:lstStyle/>
          <a:p>
            <a:pPr>
              <a:spcBef>
                <a:spcPts val="0"/>
              </a:spcBef>
              <a:spcAft>
                <a:spcPts val="0"/>
              </a:spcAft>
            </a:pPr>
            <a:endParaRPr dirty="0"/>
          </a:p>
        </p:txBody>
      </p:sp>
      <p:cxnSp>
        <p:nvCxnSpPr>
          <p:cNvPr id="97" name="Google Shape;97;p13"/>
          <p:cNvCxnSpPr/>
          <p:nvPr/>
        </p:nvCxnSpPr>
        <p:spPr>
          <a:xfrm flipV="1">
            <a:off x="1143000" y="2266950"/>
            <a:ext cx="2864986" cy="7541"/>
          </a:xfrm>
          <a:prstGeom prst="straightConnector1">
            <a:avLst/>
          </a:prstGeom>
          <a:noFill/>
          <a:ln w="50800" cap="flat" cmpd="sng">
            <a:solidFill>
              <a:schemeClr val="accent1"/>
            </a:solidFill>
            <a:prstDash val="solid"/>
            <a:miter lim="800000"/>
            <a:headEnd type="none" w="sm" len="sm"/>
            <a:tailEnd type="none" w="sm" len="sm"/>
          </a:ln>
        </p:spPr>
      </p:cxnSp>
      <p:cxnSp>
        <p:nvCxnSpPr>
          <p:cNvPr id="98" name="Google Shape;98;p13"/>
          <p:cNvCxnSpPr/>
          <p:nvPr/>
        </p:nvCxnSpPr>
        <p:spPr>
          <a:xfrm rot="5400000" flipH="1" flipV="1">
            <a:off x="3277394" y="1504156"/>
            <a:ext cx="1524000" cy="1588"/>
          </a:xfrm>
          <a:prstGeom prst="straightConnector1">
            <a:avLst/>
          </a:prstGeom>
          <a:noFill/>
          <a:ln w="50800" cap="flat" cmpd="sng">
            <a:solidFill>
              <a:schemeClr val="accent1"/>
            </a:solidFill>
            <a:prstDash val="solid"/>
            <a:miter lim="800000"/>
            <a:headEnd type="none" w="sm" len="sm"/>
            <a:tailEnd type="none" w="sm" len="sm"/>
          </a:ln>
        </p:spPr>
      </p:cxnSp>
      <p:cxnSp>
        <p:nvCxnSpPr>
          <p:cNvPr id="99" name="Google Shape;99;p13"/>
          <p:cNvCxnSpPr/>
          <p:nvPr/>
        </p:nvCxnSpPr>
        <p:spPr>
          <a:xfrm>
            <a:off x="2362200" y="742950"/>
            <a:ext cx="1625715" cy="0"/>
          </a:xfrm>
          <a:prstGeom prst="straightConnector1">
            <a:avLst/>
          </a:prstGeom>
          <a:noFill/>
          <a:ln w="50800" cap="flat" cmpd="sng">
            <a:solidFill>
              <a:schemeClr val="accent1"/>
            </a:solidFill>
            <a:prstDash val="solid"/>
            <a:miter lim="800000"/>
            <a:headEnd type="none" w="sm" len="sm"/>
            <a:tailEnd type="none" w="sm" len="sm"/>
          </a:ln>
        </p:spPr>
      </p:cxnSp>
      <p:cxnSp>
        <p:nvCxnSpPr>
          <p:cNvPr id="100" name="Google Shape;100;p13"/>
          <p:cNvCxnSpPr/>
          <p:nvPr/>
        </p:nvCxnSpPr>
        <p:spPr>
          <a:xfrm>
            <a:off x="1066800" y="3943350"/>
            <a:ext cx="2971800" cy="1588"/>
          </a:xfrm>
          <a:prstGeom prst="straightConnector1">
            <a:avLst/>
          </a:prstGeom>
          <a:noFill/>
          <a:ln w="50800" cap="flat" cmpd="sng">
            <a:solidFill>
              <a:schemeClr val="accent3"/>
            </a:solidFill>
            <a:prstDash val="solid"/>
            <a:miter lim="800000"/>
            <a:headEnd type="none" w="sm" len="sm"/>
            <a:tailEnd type="none" w="sm" len="sm"/>
          </a:ln>
        </p:spPr>
      </p:cxnSp>
      <p:cxnSp>
        <p:nvCxnSpPr>
          <p:cNvPr id="101" name="Google Shape;101;p13"/>
          <p:cNvCxnSpPr/>
          <p:nvPr/>
        </p:nvCxnSpPr>
        <p:spPr>
          <a:xfrm rot="5400000" flipH="1" flipV="1">
            <a:off x="3505995" y="3256755"/>
            <a:ext cx="1066799" cy="1588"/>
          </a:xfrm>
          <a:prstGeom prst="straightConnector1">
            <a:avLst/>
          </a:prstGeom>
          <a:noFill/>
          <a:ln w="50800" cap="flat" cmpd="sng">
            <a:solidFill>
              <a:schemeClr val="accent3"/>
            </a:solidFill>
            <a:prstDash val="solid"/>
            <a:miter lim="800000"/>
            <a:headEnd type="none" w="sm" len="sm"/>
            <a:tailEnd type="none" w="sm" len="sm"/>
          </a:ln>
        </p:spPr>
      </p:cxnSp>
      <p:cxnSp>
        <p:nvCxnSpPr>
          <p:cNvPr id="102" name="Google Shape;102;p13"/>
          <p:cNvCxnSpPr/>
          <p:nvPr/>
        </p:nvCxnSpPr>
        <p:spPr>
          <a:xfrm>
            <a:off x="2362200" y="2647950"/>
            <a:ext cx="1674156" cy="3860"/>
          </a:xfrm>
          <a:prstGeom prst="straightConnector1">
            <a:avLst/>
          </a:prstGeom>
          <a:noFill/>
          <a:ln w="50800" cap="flat" cmpd="sng">
            <a:solidFill>
              <a:schemeClr val="accent3"/>
            </a:solidFill>
            <a:prstDash val="solid"/>
            <a:miter lim="800000"/>
            <a:headEnd type="none" w="sm" len="sm"/>
            <a:tailEnd type="none" w="sm" len="sm"/>
          </a:ln>
        </p:spPr>
      </p:cxnSp>
      <p:cxnSp>
        <p:nvCxnSpPr>
          <p:cNvPr id="103" name="Google Shape;103;p13"/>
          <p:cNvCxnSpPr/>
          <p:nvPr/>
        </p:nvCxnSpPr>
        <p:spPr>
          <a:xfrm>
            <a:off x="5527277" y="4078986"/>
            <a:ext cx="2868750" cy="0"/>
          </a:xfrm>
          <a:prstGeom prst="straightConnector1">
            <a:avLst/>
          </a:prstGeom>
          <a:noFill/>
          <a:ln w="50800" cap="flat" cmpd="sng">
            <a:solidFill>
              <a:schemeClr val="accent4"/>
            </a:solidFill>
            <a:prstDash val="solid"/>
            <a:miter lim="800000"/>
            <a:headEnd type="none" w="sm" len="sm"/>
            <a:tailEnd type="none" w="sm" len="sm"/>
          </a:ln>
        </p:spPr>
      </p:cxnSp>
      <p:cxnSp>
        <p:nvCxnSpPr>
          <p:cNvPr id="104" name="Google Shape;104;p13"/>
          <p:cNvCxnSpPr/>
          <p:nvPr/>
        </p:nvCxnSpPr>
        <p:spPr>
          <a:xfrm rot="10800000">
            <a:off x="8384597" y="3028090"/>
            <a:ext cx="0" cy="1068041"/>
          </a:xfrm>
          <a:prstGeom prst="straightConnector1">
            <a:avLst/>
          </a:prstGeom>
          <a:noFill/>
          <a:ln w="50800" cap="flat" cmpd="sng">
            <a:solidFill>
              <a:schemeClr val="accent4"/>
            </a:solidFill>
            <a:prstDash val="solid"/>
            <a:miter lim="800000"/>
            <a:headEnd type="none" w="sm" len="sm"/>
            <a:tailEnd type="none" w="sm" len="sm"/>
          </a:ln>
        </p:spPr>
      </p:cxnSp>
      <p:cxnSp>
        <p:nvCxnSpPr>
          <p:cNvPr id="105" name="Google Shape;105;p13"/>
          <p:cNvCxnSpPr/>
          <p:nvPr/>
        </p:nvCxnSpPr>
        <p:spPr>
          <a:xfrm>
            <a:off x="6701471" y="3028090"/>
            <a:ext cx="1700272" cy="10766"/>
          </a:xfrm>
          <a:prstGeom prst="straightConnector1">
            <a:avLst/>
          </a:prstGeom>
          <a:noFill/>
          <a:ln w="50800" cap="flat" cmpd="sng">
            <a:solidFill>
              <a:schemeClr val="accent4"/>
            </a:solidFill>
            <a:prstDash val="solid"/>
            <a:miter lim="800000"/>
            <a:headEnd type="none" w="sm" len="sm"/>
            <a:tailEnd type="none" w="sm" len="sm"/>
          </a:ln>
        </p:spPr>
      </p:cxnSp>
      <p:cxnSp>
        <p:nvCxnSpPr>
          <p:cNvPr id="106" name="Google Shape;106;p13"/>
          <p:cNvCxnSpPr/>
          <p:nvPr/>
        </p:nvCxnSpPr>
        <p:spPr>
          <a:xfrm>
            <a:off x="5867400" y="2419350"/>
            <a:ext cx="2622136" cy="0"/>
          </a:xfrm>
          <a:prstGeom prst="straightConnector1">
            <a:avLst/>
          </a:prstGeom>
          <a:noFill/>
          <a:ln w="50800" cap="flat" cmpd="sng">
            <a:solidFill>
              <a:schemeClr val="accent2"/>
            </a:solidFill>
            <a:prstDash val="solid"/>
            <a:miter lim="800000"/>
            <a:headEnd type="none" w="sm" len="sm"/>
            <a:tailEnd type="none" w="sm" len="sm"/>
          </a:ln>
        </p:spPr>
      </p:cxnSp>
      <p:cxnSp>
        <p:nvCxnSpPr>
          <p:cNvPr id="107" name="Google Shape;107;p13"/>
          <p:cNvCxnSpPr/>
          <p:nvPr/>
        </p:nvCxnSpPr>
        <p:spPr>
          <a:xfrm rot="5400000" flipH="1" flipV="1">
            <a:off x="7733679" y="1467471"/>
            <a:ext cx="1449042" cy="1588"/>
          </a:xfrm>
          <a:prstGeom prst="straightConnector1">
            <a:avLst/>
          </a:prstGeom>
          <a:noFill/>
          <a:ln w="50800" cap="flat" cmpd="sng">
            <a:solidFill>
              <a:schemeClr val="accent2"/>
            </a:solidFill>
            <a:prstDash val="solid"/>
            <a:miter lim="800000"/>
            <a:headEnd type="none" w="sm" len="sm"/>
            <a:tailEnd type="none" w="sm" len="sm"/>
          </a:ln>
        </p:spPr>
      </p:cxnSp>
      <p:cxnSp>
        <p:nvCxnSpPr>
          <p:cNvPr id="108" name="Google Shape;108;p13"/>
          <p:cNvCxnSpPr/>
          <p:nvPr/>
        </p:nvCxnSpPr>
        <p:spPr>
          <a:xfrm rot="10800000" flipH="1">
            <a:off x="6708615" y="773050"/>
            <a:ext cx="1710886" cy="10664"/>
          </a:xfrm>
          <a:prstGeom prst="straightConnector1">
            <a:avLst/>
          </a:prstGeom>
          <a:noFill/>
          <a:ln w="50800" cap="flat" cmpd="sng">
            <a:solidFill>
              <a:schemeClr val="accent2"/>
            </a:solidFill>
            <a:prstDash val="solid"/>
            <a:miter lim="800000"/>
            <a:headEnd type="none" w="sm" len="sm"/>
            <a:tailEnd type="none" w="sm" len="sm"/>
          </a:ln>
        </p:spPr>
      </p:cxnSp>
      <p:pic>
        <p:nvPicPr>
          <p:cNvPr id="109" name="Google Shape;109;p13"/>
          <p:cNvPicPr preferRelativeResize="0"/>
          <p:nvPr/>
        </p:nvPicPr>
        <p:blipFill rotWithShape="1">
          <a:blip r:embed="rId3" cstate="print">
            <a:alphaModFix/>
          </a:blip>
          <a:srcRect/>
          <a:stretch/>
        </p:blipFill>
        <p:spPr>
          <a:xfrm>
            <a:off x="3636978" y="817304"/>
            <a:ext cx="324000" cy="324000"/>
          </a:xfrm>
          <a:prstGeom prst="rect">
            <a:avLst/>
          </a:prstGeom>
          <a:noFill/>
          <a:ln>
            <a:noFill/>
          </a:ln>
        </p:spPr>
      </p:pic>
      <p:pic>
        <p:nvPicPr>
          <p:cNvPr id="110" name="Google Shape;110;p13"/>
          <p:cNvPicPr preferRelativeResize="0"/>
          <p:nvPr/>
        </p:nvPicPr>
        <p:blipFill rotWithShape="1">
          <a:blip r:embed="rId4" cstate="print">
            <a:alphaModFix/>
          </a:blip>
          <a:srcRect/>
          <a:stretch/>
        </p:blipFill>
        <p:spPr>
          <a:xfrm>
            <a:off x="8054151" y="812772"/>
            <a:ext cx="324000" cy="324000"/>
          </a:xfrm>
          <a:prstGeom prst="rect">
            <a:avLst/>
          </a:prstGeom>
          <a:noFill/>
          <a:ln>
            <a:noFill/>
          </a:ln>
        </p:spPr>
      </p:pic>
      <p:pic>
        <p:nvPicPr>
          <p:cNvPr id="111" name="Google Shape;111;p13"/>
          <p:cNvPicPr preferRelativeResize="0"/>
          <p:nvPr/>
        </p:nvPicPr>
        <p:blipFill rotWithShape="1">
          <a:blip r:embed="rId5" cstate="print">
            <a:alphaModFix/>
          </a:blip>
          <a:srcRect/>
          <a:stretch/>
        </p:blipFill>
        <p:spPr>
          <a:xfrm>
            <a:off x="3657600" y="2724150"/>
            <a:ext cx="324000" cy="324000"/>
          </a:xfrm>
          <a:prstGeom prst="rect">
            <a:avLst/>
          </a:prstGeom>
          <a:noFill/>
          <a:ln>
            <a:noFill/>
          </a:ln>
        </p:spPr>
      </p:pic>
      <p:pic>
        <p:nvPicPr>
          <p:cNvPr id="112" name="Google Shape;112;p13"/>
          <p:cNvPicPr preferRelativeResize="0"/>
          <p:nvPr/>
        </p:nvPicPr>
        <p:blipFill rotWithShape="1">
          <a:blip r:embed="rId6" cstate="print">
            <a:alphaModFix/>
          </a:blip>
          <a:srcRect/>
          <a:stretch/>
        </p:blipFill>
        <p:spPr>
          <a:xfrm>
            <a:off x="8050597" y="3087683"/>
            <a:ext cx="324000" cy="324000"/>
          </a:xfrm>
          <a:prstGeom prst="rect">
            <a:avLst/>
          </a:prstGeom>
          <a:noFill/>
          <a:ln>
            <a:noFill/>
          </a:ln>
        </p:spPr>
      </p:pic>
      <p:sp>
        <p:nvSpPr>
          <p:cNvPr id="33" name="Прямоугольник 32"/>
          <p:cNvSpPr/>
          <p:nvPr/>
        </p:nvSpPr>
        <p:spPr>
          <a:xfrm>
            <a:off x="6096000" y="1140589"/>
            <a:ext cx="2133600" cy="584775"/>
          </a:xfrm>
          <a:prstGeom prst="rect">
            <a:avLst/>
          </a:prstGeom>
        </p:spPr>
        <p:txBody>
          <a:bodyPr wrap="square">
            <a:spAutoFit/>
          </a:bodyPr>
          <a:lstStyle/>
          <a:p>
            <a:pPr marL="228600" lvl="0" indent="-228600" algn="just">
              <a:buAutoNum type="arabicPeriod"/>
            </a:pPr>
            <a:r>
              <a:rPr lang="kk-KZ" sz="800" dirty="0" smtClean="0">
                <a:latin typeface="Times New Roman" pitchFamily="18" charset="0"/>
                <a:cs typeface="Times New Roman" pitchFamily="18" charset="0"/>
              </a:rPr>
              <a:t>Орташа жалақының төмендігі.</a:t>
            </a:r>
          </a:p>
          <a:p>
            <a:pPr marL="228600" lvl="0" indent="-228600" algn="just">
              <a:buAutoNum type="arabicPeriod"/>
            </a:pPr>
            <a:r>
              <a:rPr lang="kk-KZ" sz="800" dirty="0" smtClean="0">
                <a:latin typeface="Times New Roman" pitchFamily="18" charset="0"/>
                <a:cs typeface="Times New Roman" pitchFamily="18" charset="0"/>
              </a:rPr>
              <a:t>Жұмысқа орналасу деңгейі.</a:t>
            </a:r>
          </a:p>
          <a:p>
            <a:pPr marL="228600" lvl="0" indent="-228600" algn="just">
              <a:buAutoNum type="arabicPeriod"/>
            </a:pPr>
            <a:r>
              <a:rPr lang="kk-KZ" sz="800" dirty="0" smtClean="0">
                <a:latin typeface="Times New Roman" pitchFamily="18" charset="0"/>
                <a:cs typeface="Times New Roman" pitchFamily="18" charset="0"/>
              </a:rPr>
              <a:t>Жұмыс іздеу ұзақтығы.</a:t>
            </a:r>
          </a:p>
          <a:p>
            <a:pPr marL="228600" lvl="0" indent="-228600" algn="just">
              <a:buAutoNum type="arabicPeriod"/>
            </a:pPr>
            <a:endParaRPr lang="kk-KZ" sz="800" dirty="0" smtClean="0">
              <a:latin typeface="Times New Roman" pitchFamily="18" charset="0"/>
              <a:cs typeface="Times New Roman" pitchFamily="18" charset="0"/>
            </a:endParaRPr>
          </a:p>
        </p:txBody>
      </p:sp>
      <p:sp>
        <p:nvSpPr>
          <p:cNvPr id="36" name="Прямоугольник 35"/>
          <p:cNvSpPr/>
          <p:nvPr/>
        </p:nvSpPr>
        <p:spPr>
          <a:xfrm>
            <a:off x="1752600" y="3028951"/>
            <a:ext cx="2319334" cy="830997"/>
          </a:xfrm>
          <a:prstGeom prst="rect">
            <a:avLst/>
          </a:prstGeom>
        </p:spPr>
        <p:txBody>
          <a:bodyPr wrap="square">
            <a:spAutoFit/>
          </a:bodyPr>
          <a:lstStyle/>
          <a:p>
            <a:pPr algn="just"/>
            <a:r>
              <a:rPr lang="ru-RU" sz="800" dirty="0" smtClean="0">
                <a:latin typeface="Times New Roman" pitchFamily="18" charset="0"/>
                <a:cs typeface="Times New Roman" pitchFamily="18" charset="0"/>
              </a:rPr>
              <a:t>1. </a:t>
            </a:r>
            <a:r>
              <a:rPr lang="ru-RU" sz="800" dirty="0" err="1" smtClean="0">
                <a:latin typeface="Times New Roman" pitchFamily="18" charset="0"/>
                <a:cs typeface="Times New Roman" pitchFamily="18" charset="0"/>
              </a:rPr>
              <a:t>Түркістан облысының құрылуы және түркі әлемінің рухани</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орталығы ретінде</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Түркістан қаласының жандануы</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(жаңа жұмыс орындары</a:t>
            </a:r>
            <a:r>
              <a:rPr lang="ru-RU" sz="800" dirty="0" smtClean="0">
                <a:latin typeface="Times New Roman" pitchFamily="18" charset="0"/>
                <a:cs typeface="Times New Roman" pitchFamily="18" charset="0"/>
              </a:rPr>
              <a:t>). </a:t>
            </a:r>
          </a:p>
          <a:p>
            <a:pPr algn="just"/>
            <a:r>
              <a:rPr lang="kk-KZ" sz="800" dirty="0" smtClean="0">
                <a:latin typeface="Times New Roman" pitchFamily="18" charset="0"/>
                <a:cs typeface="Times New Roman" pitchFamily="18" charset="0"/>
              </a:rPr>
              <a:t>2. </a:t>
            </a:r>
            <a:r>
              <a:rPr lang="ru-RU" sz="800" dirty="0" err="1" smtClean="0">
                <a:latin typeface="Times New Roman" pitchFamily="18" charset="0"/>
                <a:cs typeface="Times New Roman" pitchFamily="18" charset="0"/>
              </a:rPr>
              <a:t>Жұмыс берушілер</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тарапынан</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студенттерді</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практикаға бағытталған оқытуды құру бойынша</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бірлескен</a:t>
            </a:r>
            <a:r>
              <a:rPr lang="ru-RU" sz="800" dirty="0" smtClean="0">
                <a:latin typeface="Times New Roman" pitchFamily="18" charset="0"/>
                <a:cs typeface="Times New Roman" pitchFamily="18" charset="0"/>
              </a:rPr>
              <a:t> </a:t>
            </a:r>
            <a:r>
              <a:rPr lang="ru-RU" sz="800" dirty="0" err="1" smtClean="0">
                <a:latin typeface="Times New Roman" pitchFamily="18" charset="0"/>
                <a:cs typeface="Times New Roman" pitchFamily="18" charset="0"/>
              </a:rPr>
              <a:t>ынтымақтастық ниетінің болуы</a:t>
            </a:r>
            <a:r>
              <a:rPr lang="ru-RU" sz="800" dirty="0" smtClean="0">
                <a:latin typeface="Times New Roman" pitchFamily="18" charset="0"/>
                <a:cs typeface="Times New Roman" pitchFamily="18" charset="0"/>
              </a:rPr>
              <a:t>.</a:t>
            </a:r>
            <a:endParaRPr lang="kk-KZ" sz="800" dirty="0" smtClean="0">
              <a:solidFill>
                <a:schemeClr val="dk1"/>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321453"/>
            <a:ext cx="7358114" cy="589364"/>
          </a:xfrm>
        </p:spPr>
        <p:txBody>
          <a:bodyPr>
            <a:normAutofit/>
          </a:bodyPr>
          <a:lstStyle/>
          <a:p>
            <a:pPr algn="ctr"/>
            <a:r>
              <a:rPr lang="ru-RU" sz="2400" b="1" smtClean="0">
                <a:solidFill>
                  <a:schemeClr val="tx1"/>
                </a:solidFill>
                <a:effectLst/>
                <a:latin typeface="Times New Roman" pitchFamily="18" charset="0"/>
                <a:cs typeface="Times New Roman" pitchFamily="18" charset="0"/>
              </a:rPr>
              <a:t>Кафедралар </a:t>
            </a:r>
            <a:r>
              <a:rPr lang="ru-RU" sz="2400" b="1" dirty="0" err="1" smtClean="0">
                <a:solidFill>
                  <a:schemeClr val="tx1"/>
                </a:solidFill>
                <a:effectLst/>
                <a:latin typeface="Times New Roman" pitchFamily="18" charset="0"/>
                <a:cs typeface="Times New Roman" pitchFamily="18" charset="0"/>
              </a:rPr>
              <a:t>алдындағы </a:t>
            </a:r>
            <a:r>
              <a:rPr lang="ru-RU" sz="2400" b="1" dirty="0" smtClean="0">
                <a:solidFill>
                  <a:schemeClr val="tx1"/>
                </a:solidFill>
                <a:effectLst/>
                <a:latin typeface="Times New Roman" pitchFamily="18" charset="0"/>
                <a:cs typeface="Times New Roman" pitchFamily="18" charset="0"/>
              </a:rPr>
              <a:t>м</a:t>
            </a:r>
            <a:r>
              <a:rPr lang="kk-KZ" sz="2400" b="1" dirty="0" smtClean="0">
                <a:solidFill>
                  <a:schemeClr val="tx1"/>
                </a:solidFill>
                <a:effectLst/>
                <a:latin typeface="Times New Roman" pitchFamily="18" charset="0"/>
                <a:cs typeface="Times New Roman" pitchFamily="18" charset="0"/>
              </a:rPr>
              <a:t>індеттер</a:t>
            </a:r>
            <a:endParaRPr lang="ru-RU" sz="2400" b="1" dirty="0">
              <a:solidFill>
                <a:schemeClr val="tx1"/>
              </a:solidFill>
              <a:effectLst/>
              <a:latin typeface="Times New Roman" pitchFamily="18" charset="0"/>
              <a:cs typeface="Times New Roman" pitchFamily="18" charset="0"/>
            </a:endParaRPr>
          </a:p>
        </p:txBody>
      </p:sp>
      <p:sp>
        <p:nvSpPr>
          <p:cNvPr id="3" name="Содержимое 2"/>
          <p:cNvSpPr>
            <a:spLocks noGrp="1"/>
          </p:cNvSpPr>
          <p:nvPr>
            <p:ph sz="quarter" idx="1"/>
          </p:nvPr>
        </p:nvSpPr>
        <p:spPr>
          <a:xfrm>
            <a:off x="609600" y="819151"/>
            <a:ext cx="8077200" cy="3581400"/>
          </a:xfrm>
        </p:spPr>
        <p:txBody>
          <a:bodyPr>
            <a:normAutofit/>
          </a:bodyPr>
          <a:lstStyle/>
          <a:p>
            <a:pPr algn="just"/>
            <a:r>
              <a:rPr lang="kk-KZ" sz="2500" b="1" dirty="0" smtClean="0">
                <a:latin typeface="Times New Roman" pitchFamily="18" charset="0"/>
                <a:cs typeface="Times New Roman" pitchFamily="18" charset="0"/>
              </a:rPr>
              <a:t>Тілдер және әдебиет бойынша мұғалімдерді даярлау бағыты бойынша бітіруші түлектердің жұмысқа орналасуына ықпал ету мақсатында  іс-шаралардың бірлескен жол картасын әзірлеу және оны іске асыру.</a:t>
            </a:r>
          </a:p>
          <a:p>
            <a:pPr algn="just"/>
            <a:endParaRPr lang="kk-KZ" sz="2500" b="1" dirty="0" smtClean="0">
              <a:latin typeface="Times New Roman" pitchFamily="18" charset="0"/>
              <a:cs typeface="Times New Roman" pitchFamily="18" charset="0"/>
            </a:endParaRPr>
          </a:p>
          <a:p>
            <a:pPr algn="just">
              <a:buNone/>
            </a:pPr>
            <a:endParaRPr lang="kk-KZ" sz="2500" b="1" dirty="0" smtClean="0">
              <a:latin typeface="Times New Roman" pitchFamily="18" charset="0"/>
              <a:cs typeface="Times New Roman" pitchFamily="18" charset="0"/>
            </a:endParaRPr>
          </a:p>
          <a:p>
            <a:pPr algn="just">
              <a:buNone/>
            </a:pPr>
            <a:endParaRPr lang="ru-RU" b="1" dirty="0" smtClean="0">
              <a:solidFill>
                <a:schemeClr val="tx2"/>
              </a:solidFill>
              <a:latin typeface="Times New Roman" pitchFamily="18" charset="0"/>
              <a:cs typeface="Times New Roman" pitchFamily="18" charset="0"/>
            </a:endParaRPr>
          </a:p>
          <a:p>
            <a:pPr algn="just"/>
            <a:endParaRPr lang="kk-KZ" b="1" dirty="0" smtClean="0">
              <a:solidFill>
                <a:schemeClr val="tx2"/>
              </a:solidFill>
              <a:latin typeface="Times New Roman" pitchFamily="18" charset="0"/>
              <a:cs typeface="Times New Roman" pitchFamily="18" charset="0"/>
            </a:endParaRPr>
          </a:p>
          <a:p>
            <a:pPr algn="just">
              <a:buNone/>
            </a:pPr>
            <a:endParaRPr lang="ru-RU" b="1" dirty="0" smtClean="0">
              <a:latin typeface="Times New Roman" pitchFamily="18" charset="0"/>
              <a:cs typeface="Times New Roman" pitchFamily="18" charset="0"/>
            </a:endParaRPr>
          </a:p>
          <a:p>
            <a:pPr>
              <a:buNone/>
            </a:pPr>
            <a:endParaRPr lang="ru-RU" dirty="0"/>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_kz"/>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07904" y="555526"/>
            <a:ext cx="1584176" cy="1224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1"/>
          <p:cNvSpPr>
            <a:spLocks noChangeArrowheads="1"/>
          </p:cNvSpPr>
          <p:nvPr/>
        </p:nvSpPr>
        <p:spPr bwMode="auto">
          <a:xfrm>
            <a:off x="755576" y="2283718"/>
            <a:ext cx="7926589"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defTabSz="914400">
              <a:tabLst>
                <a:tab pos="647700" algn="l"/>
              </a:tabLst>
            </a:pPr>
            <a:r>
              <a:rPr lang="kk-KZ" sz="2400" b="1" dirty="0" smtClean="0">
                <a:solidFill>
                  <a:srgbClr val="C00000"/>
                </a:solidFill>
                <a:latin typeface="Cambria" panose="02040503050406030204" pitchFamily="18" charset="0"/>
                <a:ea typeface="Verdana" pitchFamily="34" charset="0"/>
                <a:cs typeface="Times New Roman" pitchFamily="18" charset="0"/>
              </a:rPr>
              <a:t>НАЗАРЛАРЫҢЫЗҒА РАХМЕТ</a:t>
            </a:r>
            <a:r>
              <a:rPr lang="en-US" sz="2400" b="1" dirty="0" smtClean="0">
                <a:solidFill>
                  <a:srgbClr val="C00000"/>
                </a:solidFill>
                <a:latin typeface="Cambria" panose="02040503050406030204" pitchFamily="18" charset="0"/>
                <a:ea typeface="Verdana" pitchFamily="34" charset="0"/>
                <a:cs typeface="Times New Roman" pitchFamily="18" charset="0"/>
              </a:rPr>
              <a:t>! </a:t>
            </a:r>
            <a:endParaRPr lang="ru-RU" sz="2400" b="1" dirty="0">
              <a:solidFill>
                <a:srgbClr val="C00000"/>
              </a:solidFill>
              <a:latin typeface="Cambria" panose="02040503050406030204" pitchFamily="18" charset="0"/>
              <a:ea typeface="Verdana" pitchFamily="34"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33350"/>
            <a:ext cx="7315200" cy="990600"/>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a:t>
            </a:r>
            <a:r>
              <a:rPr lang="ru-RU" sz="2000" dirty="0" err="1" smtClean="0">
                <a:solidFill>
                  <a:schemeClr val="tx1"/>
                </a:solidFill>
                <a:latin typeface="Times New Roman" pitchFamily="18" charset="0"/>
                <a:cs typeface="Times New Roman" pitchFamily="18" charset="0"/>
              </a:rPr>
              <a:t>Атамекен</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Ұлттық</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кәсіпкерлер</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палатасының</a:t>
            </a:r>
            <a:r>
              <a:rPr lang="ru-RU" sz="2000" dirty="0" smtClean="0">
                <a:solidFill>
                  <a:schemeClr val="tx1"/>
                </a:solidFill>
                <a:latin typeface="Times New Roman" pitchFamily="18" charset="0"/>
                <a:cs typeface="Times New Roman" pitchFamily="18" charset="0"/>
              </a:rPr>
              <a:t> 2021, 2022, 2023 </a:t>
            </a:r>
            <a:r>
              <a:rPr lang="ru-RU" sz="2000" dirty="0" err="1" smtClean="0">
                <a:solidFill>
                  <a:schemeClr val="tx1"/>
                </a:solidFill>
                <a:latin typeface="Times New Roman" pitchFamily="18" charset="0"/>
                <a:cs typeface="Times New Roman" pitchFamily="18" charset="0"/>
              </a:rPr>
              <a:t>жж-дағы</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мәліметі</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бойынша</a:t>
            </a:r>
            <a:r>
              <a:rPr lang="ru-RU" sz="2000" dirty="0" smtClean="0">
                <a:solidFill>
                  <a:schemeClr val="tx1"/>
                </a:solidFill>
                <a:latin typeface="Times New Roman" pitchFamily="18" charset="0"/>
                <a:cs typeface="Times New Roman" pitchFamily="18" charset="0"/>
              </a:rPr>
              <a:t> БББ рейтинг </a:t>
            </a:r>
            <a:r>
              <a:rPr lang="ru-RU" sz="2000" dirty="0" err="1" smtClean="0">
                <a:solidFill>
                  <a:schemeClr val="tx1"/>
                </a:solidFill>
                <a:latin typeface="Times New Roman" pitchFamily="18" charset="0"/>
                <a:cs typeface="Times New Roman" pitchFamily="18" charset="0"/>
              </a:rPr>
              <a:t>нәтижелері</a:t>
            </a:r>
            <a:r>
              <a:rPr lang="ru-RU" sz="2000" dirty="0" smtClean="0">
                <a:solidFill>
                  <a:schemeClr val="tx1"/>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381000" y="1303165"/>
          <a:ext cx="8382000" cy="2377440"/>
        </p:xfrm>
        <a:graphic>
          <a:graphicData uri="http://schemas.openxmlformats.org/drawingml/2006/table">
            <a:tbl>
              <a:tblPr firstRow="1" bandRow="1">
                <a:tableStyleId>{5C22544A-7EE6-4342-B048-85BDC9FD1C3A}</a:tableStyleId>
              </a:tblPr>
              <a:tblGrid>
                <a:gridCol w="3581400"/>
                <a:gridCol w="1676400"/>
                <a:gridCol w="1600200"/>
                <a:gridCol w="1524000"/>
              </a:tblGrid>
              <a:tr h="247843">
                <a:tc rowSpan="2">
                  <a:txBody>
                    <a:bodyPr/>
                    <a:lstStyle/>
                    <a:p>
                      <a:r>
                        <a:rPr kumimoji="0" lang="kk-KZ" sz="1800" b="1" u="none" kern="1200" dirty="0" smtClean="0">
                          <a:solidFill>
                            <a:schemeClr val="tx1"/>
                          </a:solidFill>
                          <a:latin typeface="Times New Roman" pitchFamily="18" charset="0"/>
                          <a:ea typeface="+mn-ea"/>
                          <a:cs typeface="Times New Roman" pitchFamily="18" charset="0"/>
                        </a:rPr>
                        <a:t>Білім беру бағдарламасы</a:t>
                      </a:r>
                      <a:endParaRPr lang="ru-RU" sz="1800" u="none" dirty="0">
                        <a:solidFill>
                          <a:schemeClr val="tx1"/>
                        </a:solidFill>
                        <a:latin typeface="Times New Roman" pitchFamily="18" charset="0"/>
                        <a:cs typeface="Times New Roman" pitchFamily="18" charset="0"/>
                      </a:endParaRPr>
                    </a:p>
                  </a:txBody>
                  <a:tcPr/>
                </a:tc>
                <a:tc gridSpan="3">
                  <a:txBody>
                    <a:bodyPr/>
                    <a:lstStyle/>
                    <a:p>
                      <a:pPr algn="ctr"/>
                      <a:r>
                        <a:rPr kumimoji="0" lang="kk-KZ" sz="1800" b="1" u="none" kern="1200" dirty="0" smtClean="0">
                          <a:solidFill>
                            <a:schemeClr val="tx1"/>
                          </a:solidFill>
                          <a:latin typeface="Times New Roman" pitchFamily="18" charset="0"/>
                          <a:ea typeface="+mn-ea"/>
                          <a:cs typeface="Times New Roman" pitchFamily="18" charset="0"/>
                        </a:rPr>
                        <a:t>Рейтингтегі орны және ЖОО саны</a:t>
                      </a:r>
                      <a:endParaRPr lang="ru-RU" sz="18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B w="12700" cap="flat" cmpd="sng" algn="ctr">
                      <a:solidFill>
                        <a:schemeClr val="tx1"/>
                      </a:solidFill>
                      <a:prstDash val="solid"/>
                      <a:round/>
                      <a:headEnd type="none" w="med" len="med"/>
                      <a:tailEnd type="none" w="med" len="med"/>
                    </a:lnB>
                  </a:tcPr>
                </a:tc>
              </a:tr>
              <a:tr h="247843">
                <a:tc vMerge="1">
                  <a:txBody>
                    <a:bodyPr/>
                    <a:lstStyle/>
                    <a:p>
                      <a:endParaRPr lang="ru-RU" dirty="0"/>
                    </a:p>
                  </a:txBody>
                  <a:tcPr/>
                </a:tc>
                <a:tc>
                  <a:txBody>
                    <a:bodyPr/>
                    <a:lstStyle/>
                    <a:p>
                      <a:pPr algn="ctr"/>
                      <a:r>
                        <a:rPr kumimoji="0" lang="kk-KZ" sz="1800" b="1" u="none" kern="1200" dirty="0" smtClean="0">
                          <a:solidFill>
                            <a:schemeClr val="tx1"/>
                          </a:solidFill>
                          <a:latin typeface="Times New Roman" pitchFamily="18" charset="0"/>
                          <a:ea typeface="+mn-ea"/>
                          <a:cs typeface="Times New Roman" pitchFamily="18" charset="0"/>
                        </a:rPr>
                        <a:t>2021</a:t>
                      </a:r>
                      <a:endParaRPr lang="ru-RU" sz="18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ctr"/>
                      <a:r>
                        <a:rPr kumimoji="0" lang="kk-KZ" sz="1800" b="1" u="none" kern="1200" dirty="0" smtClean="0">
                          <a:solidFill>
                            <a:schemeClr val="tx1"/>
                          </a:solidFill>
                          <a:latin typeface="Times New Roman" pitchFamily="18" charset="0"/>
                          <a:ea typeface="+mn-ea"/>
                          <a:cs typeface="Times New Roman" pitchFamily="18" charset="0"/>
                        </a:rPr>
                        <a:t>2022</a:t>
                      </a:r>
                      <a:endParaRPr lang="ru-RU" sz="18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ctr"/>
                      <a:r>
                        <a:rPr kumimoji="0" lang="kk-KZ" sz="1800" b="1" u="none" kern="1200" dirty="0" smtClean="0">
                          <a:solidFill>
                            <a:schemeClr val="tx1"/>
                          </a:solidFill>
                          <a:latin typeface="Times New Roman" pitchFamily="18" charset="0"/>
                          <a:ea typeface="+mn-ea"/>
                          <a:cs typeface="Times New Roman" pitchFamily="18" charset="0"/>
                        </a:rPr>
                        <a:t>2023</a:t>
                      </a:r>
                      <a:endParaRPr lang="ru-RU" sz="18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206536">
                <a:tc>
                  <a:txBody>
                    <a:bodyPr/>
                    <a:lstStyle/>
                    <a:p>
                      <a:r>
                        <a:rPr kumimoji="0" lang="kk-KZ" sz="1400" b="1" u="none" kern="1200" dirty="0" smtClean="0">
                          <a:solidFill>
                            <a:schemeClr val="accent1">
                              <a:lumMod val="75000"/>
                            </a:schemeClr>
                          </a:solidFill>
                          <a:latin typeface="Times New Roman" pitchFamily="18" charset="0"/>
                          <a:ea typeface="+mn-ea"/>
                          <a:cs typeface="Times New Roman" pitchFamily="18" charset="0"/>
                        </a:rPr>
                        <a:t>В018</a:t>
                      </a:r>
                      <a:r>
                        <a:rPr kumimoji="0" lang="kk-KZ" sz="1400" b="1" u="none" kern="1200" baseline="0" dirty="0" smtClean="0">
                          <a:solidFill>
                            <a:schemeClr val="accent1">
                              <a:lumMod val="75000"/>
                            </a:schemeClr>
                          </a:solidFill>
                          <a:latin typeface="Times New Roman" pitchFamily="18" charset="0"/>
                          <a:ea typeface="+mn-ea"/>
                          <a:cs typeface="Times New Roman" pitchFamily="18" charset="0"/>
                        </a:rPr>
                        <a:t> – Шет тілі мұғалімдерін даярлау (6В01718, 6В01719)</a:t>
                      </a:r>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u="none" dirty="0" smtClean="0">
                          <a:solidFill>
                            <a:schemeClr val="accent1">
                              <a:lumMod val="75000"/>
                            </a:schemeClr>
                          </a:solidFill>
                          <a:latin typeface="Times New Roman" pitchFamily="18" charset="0"/>
                          <a:cs typeface="Times New Roman" pitchFamily="18" charset="0"/>
                        </a:rPr>
                        <a:t>27/42</a:t>
                      </a:r>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u="none" dirty="0" smtClean="0">
                          <a:solidFill>
                            <a:schemeClr val="accent1">
                              <a:lumMod val="75000"/>
                            </a:schemeClr>
                          </a:solidFill>
                          <a:latin typeface="Times New Roman" pitchFamily="18" charset="0"/>
                          <a:cs typeface="Times New Roman" pitchFamily="18" charset="0"/>
                        </a:rPr>
                        <a:t>21/39</a:t>
                      </a:r>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u="none" dirty="0" smtClean="0">
                          <a:solidFill>
                            <a:schemeClr val="accent1">
                              <a:lumMod val="75000"/>
                            </a:schemeClr>
                          </a:solidFill>
                          <a:latin typeface="Times New Roman" pitchFamily="18" charset="0"/>
                          <a:cs typeface="Times New Roman" pitchFamily="18" charset="0"/>
                        </a:rPr>
                        <a:t>24/37</a:t>
                      </a:r>
                      <a:endParaRPr lang="ru-RU" sz="1400" b="1" u="none" dirty="0">
                        <a:solidFill>
                          <a:schemeClr val="accent1">
                            <a:lumMod val="75000"/>
                          </a:schemeClr>
                        </a:solidFill>
                        <a:latin typeface="Times New Roman" pitchFamily="18" charset="0"/>
                        <a:cs typeface="Times New Roman" pitchFamily="18" charset="0"/>
                      </a:endParaRPr>
                    </a:p>
                  </a:txBody>
                  <a:tcPr/>
                </a:tc>
              </a:tr>
              <a:tr h="206536">
                <a:tc>
                  <a:txBody>
                    <a:bodyPr/>
                    <a:lstStyle/>
                    <a:p>
                      <a:r>
                        <a:rPr lang="kk-KZ" sz="1400" b="1" u="none" dirty="0" smtClean="0">
                          <a:solidFill>
                            <a:schemeClr val="accent1">
                              <a:lumMod val="75000"/>
                            </a:schemeClr>
                          </a:solidFill>
                          <a:latin typeface="Times New Roman" pitchFamily="18" charset="0"/>
                          <a:cs typeface="Times New Roman" pitchFamily="18" charset="0"/>
                        </a:rPr>
                        <a:t>6В01717</a:t>
                      </a:r>
                      <a:r>
                        <a:rPr lang="kk-KZ" sz="1400" b="1" u="none" baseline="0" dirty="0" smtClean="0">
                          <a:solidFill>
                            <a:schemeClr val="accent1">
                              <a:lumMod val="75000"/>
                            </a:schemeClr>
                          </a:solidFill>
                          <a:latin typeface="Times New Roman" pitchFamily="18" charset="0"/>
                          <a:cs typeface="Times New Roman" pitchFamily="18" charset="0"/>
                        </a:rPr>
                        <a:t> – Орыс тілі мен әдебиеті</a:t>
                      </a:r>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dirty="0" smtClean="0">
                          <a:solidFill>
                            <a:schemeClr val="accent1">
                              <a:lumMod val="75000"/>
                            </a:schemeClr>
                          </a:solidFill>
                          <a:latin typeface="Times New Roman" pitchFamily="18" charset="0"/>
                          <a:cs typeface="Times New Roman" pitchFamily="18" charset="0"/>
                        </a:rPr>
                        <a:t>Түлектер саны 5-тен төмен</a:t>
                      </a:r>
                      <a:endParaRPr lang="ru-RU" sz="14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dirty="0" smtClean="0">
                          <a:solidFill>
                            <a:schemeClr val="accent1">
                              <a:lumMod val="75000"/>
                            </a:schemeClr>
                          </a:solidFill>
                          <a:latin typeface="Times New Roman" pitchFamily="18" charset="0"/>
                          <a:cs typeface="Times New Roman" pitchFamily="18" charset="0"/>
                        </a:rPr>
                        <a:t>6/18</a:t>
                      </a:r>
                      <a:endParaRPr lang="ru-RU" sz="14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400" b="1" u="none" dirty="0" smtClean="0">
                          <a:solidFill>
                            <a:schemeClr val="accent1">
                              <a:lumMod val="75000"/>
                            </a:schemeClr>
                          </a:solidFill>
                          <a:latin typeface="Times New Roman" pitchFamily="18" charset="0"/>
                          <a:cs typeface="Times New Roman" pitchFamily="18" charset="0"/>
                        </a:rPr>
                        <a:t>14/18</a:t>
                      </a:r>
                      <a:endParaRPr lang="ru-RU" sz="1400" b="1" u="none" dirty="0">
                        <a:solidFill>
                          <a:schemeClr val="accent1">
                            <a:lumMod val="75000"/>
                          </a:schemeClr>
                        </a:solidFill>
                        <a:latin typeface="Times New Roman" pitchFamily="18" charset="0"/>
                        <a:cs typeface="Times New Roman" pitchFamily="18" charset="0"/>
                      </a:endParaRPr>
                    </a:p>
                  </a:txBody>
                  <a:tcPr/>
                </a:tc>
              </a:tr>
              <a:tr h="206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400" u="none" dirty="0">
                        <a:solidFill>
                          <a:schemeClr val="tx1"/>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400" b="1" dirty="0">
                          <a:solidFill>
                            <a:schemeClr val="accent1">
                              <a:lumMod val="75000"/>
                            </a:schemeClr>
                          </a:solidFill>
                          <a:latin typeface="Times New Roman" pitchFamily="18" charset="0"/>
                          <a:ea typeface="Times New Roman"/>
                          <a:cs typeface="Times New Roman" pitchFamily="18" charset="0"/>
                        </a:rPr>
                        <a:t>13/18</a:t>
                      </a:r>
                      <a:endParaRPr lang="ru-RU" sz="14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400" b="1" dirty="0">
                          <a:solidFill>
                            <a:schemeClr val="accent1">
                              <a:lumMod val="75000"/>
                            </a:schemeClr>
                          </a:solidFill>
                          <a:latin typeface="Times New Roman" pitchFamily="18" charset="0"/>
                          <a:ea typeface="Times New Roman"/>
                          <a:cs typeface="Times New Roman" pitchFamily="18" charset="0"/>
                        </a:rPr>
                        <a:t>3/38</a:t>
                      </a:r>
                      <a:endParaRPr lang="ru-RU" sz="14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400" b="1" u="none" dirty="0" smtClean="0">
                          <a:solidFill>
                            <a:schemeClr val="accent1">
                              <a:lumMod val="75000"/>
                            </a:schemeClr>
                          </a:solidFill>
                          <a:latin typeface="Times New Roman" pitchFamily="18" charset="0"/>
                          <a:cs typeface="Times New Roman" pitchFamily="18" charset="0"/>
                        </a:rPr>
                        <a:t>18/34</a:t>
                      </a:r>
                      <a:endParaRPr lang="ru-RU" sz="1400" b="1" u="none" dirty="0">
                        <a:solidFill>
                          <a:schemeClr val="accent1">
                            <a:lumMod val="75000"/>
                          </a:schemeClr>
                        </a:solidFill>
                        <a:latin typeface="Times New Roman" pitchFamily="18" charset="0"/>
                        <a:cs typeface="Times New Roman" pitchFamily="18" charset="0"/>
                      </a:endParaRPr>
                    </a:p>
                  </a:txBody>
                  <a:tcPr/>
                </a:tc>
              </a:tr>
              <a:tr h="206536">
                <a:tc>
                  <a:txBody>
                    <a:bodyPr/>
                    <a:lstStyle/>
                    <a:p>
                      <a:endParaRPr lang="ru-RU" sz="1400" u="none" dirty="0">
                        <a:solidFill>
                          <a:schemeClr val="tx1"/>
                        </a:solidFill>
                        <a:latin typeface="Times New Roman" pitchFamily="18" charset="0"/>
                        <a:cs typeface="Times New Roman" pitchFamily="18" charset="0"/>
                      </a:endParaRPr>
                    </a:p>
                  </a:txBody>
                  <a:tcPr/>
                </a:tc>
                <a:tc>
                  <a:txBody>
                    <a:bodyPr/>
                    <a:lstStyle/>
                    <a:p>
                      <a:pPr algn="ctr"/>
                      <a:endParaRPr lang="ru-RU" sz="1400" u="none" dirty="0">
                        <a:solidFill>
                          <a:schemeClr val="tx1"/>
                        </a:solidFill>
                        <a:latin typeface="Times New Roman" pitchFamily="18" charset="0"/>
                        <a:cs typeface="Times New Roman" pitchFamily="18" charset="0"/>
                      </a:endParaRPr>
                    </a:p>
                  </a:txBody>
                  <a:tcPr/>
                </a:tc>
                <a:tc>
                  <a:txBody>
                    <a:bodyPr/>
                    <a:lstStyle/>
                    <a:p>
                      <a:pPr algn="ctr"/>
                      <a:endParaRPr lang="ru-RU" sz="1400" u="none" dirty="0">
                        <a:solidFill>
                          <a:schemeClr val="tx1"/>
                        </a:solidFill>
                        <a:latin typeface="Times New Roman" pitchFamily="18" charset="0"/>
                        <a:cs typeface="Times New Roman" pitchFamily="18" charset="0"/>
                      </a:endParaRPr>
                    </a:p>
                  </a:txBody>
                  <a:tcPr/>
                </a:tc>
                <a:tc>
                  <a:txBody>
                    <a:bodyPr/>
                    <a:lstStyle/>
                    <a:p>
                      <a:pPr algn="ctr"/>
                      <a:endParaRPr lang="ru-RU" sz="1400" u="none" dirty="0">
                        <a:solidFill>
                          <a:schemeClr val="tx1"/>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33350"/>
            <a:ext cx="7315200" cy="866764"/>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a:t>
            </a:r>
            <a:r>
              <a:rPr lang="ru-RU" sz="2000" dirty="0" err="1" smtClean="0">
                <a:solidFill>
                  <a:schemeClr val="tx1"/>
                </a:solidFill>
                <a:latin typeface="Times New Roman" pitchFamily="18" charset="0"/>
                <a:cs typeface="Times New Roman" pitchFamily="18" charset="0"/>
              </a:rPr>
              <a:t>Атамекен</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Ұлттық кәсіпкерлер палатасының </a:t>
            </a:r>
            <a:r>
              <a:rPr lang="ru-RU" sz="2000" dirty="0" smtClean="0">
                <a:solidFill>
                  <a:schemeClr val="tx1"/>
                </a:solidFill>
                <a:latin typeface="Times New Roman" pitchFamily="18" charset="0"/>
                <a:cs typeface="Times New Roman" pitchFamily="18" charset="0"/>
              </a:rPr>
              <a:t>2021, 2022, 2023 </a:t>
            </a:r>
            <a:r>
              <a:rPr lang="ru-RU" sz="2000" dirty="0" err="1" smtClean="0">
                <a:solidFill>
                  <a:schemeClr val="tx1"/>
                </a:solidFill>
                <a:latin typeface="Times New Roman" pitchFamily="18" charset="0"/>
                <a:cs typeface="Times New Roman" pitchFamily="18" charset="0"/>
              </a:rPr>
              <a:t>жж-дағы мәліметі бойынша</a:t>
            </a:r>
            <a:r>
              <a:rPr lang="ru-RU" sz="2000" dirty="0" smtClean="0">
                <a:solidFill>
                  <a:schemeClr val="tx1"/>
                </a:solidFill>
                <a:latin typeface="Times New Roman" pitchFamily="18" charset="0"/>
                <a:cs typeface="Times New Roman" pitchFamily="18" charset="0"/>
              </a:rPr>
              <a:t> БББ рейтинг </a:t>
            </a:r>
            <a:r>
              <a:rPr lang="ru-RU" sz="2000" dirty="0" err="1" smtClean="0">
                <a:solidFill>
                  <a:schemeClr val="tx1"/>
                </a:solidFill>
                <a:latin typeface="Times New Roman" pitchFamily="18" charset="0"/>
                <a:cs typeface="Times New Roman" pitchFamily="18" charset="0"/>
              </a:rPr>
              <a:t>нәтижелері</a:t>
            </a:r>
            <a:r>
              <a:rPr lang="ru-RU" sz="2000" dirty="0" smtClean="0">
                <a:solidFill>
                  <a:schemeClr val="tx1"/>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428596" y="1071552"/>
          <a:ext cx="8381999" cy="3118115"/>
        </p:xfrm>
        <a:graphic>
          <a:graphicData uri="http://schemas.openxmlformats.org/drawingml/2006/table">
            <a:tbl>
              <a:tblPr firstRow="1" bandRow="1">
                <a:tableStyleId>{5C22544A-7EE6-4342-B048-85BDC9FD1C3A}</a:tableStyleId>
              </a:tblPr>
              <a:tblGrid>
                <a:gridCol w="1698077"/>
                <a:gridCol w="794845"/>
                <a:gridCol w="794845"/>
                <a:gridCol w="758716"/>
                <a:gridCol w="722586"/>
                <a:gridCol w="722586"/>
                <a:gridCol w="722586"/>
                <a:gridCol w="722586"/>
                <a:gridCol w="722586"/>
                <a:gridCol w="722586"/>
              </a:tblGrid>
              <a:tr h="396935">
                <a:tc rowSpan="2">
                  <a:txBody>
                    <a:bodyPr/>
                    <a:lstStyle/>
                    <a:p>
                      <a:r>
                        <a:rPr kumimoji="0" lang="kk-KZ" sz="1200" b="1" u="none" kern="1200" dirty="0" smtClean="0">
                          <a:solidFill>
                            <a:schemeClr val="tx1"/>
                          </a:solidFill>
                          <a:latin typeface="Times New Roman" pitchFamily="18" charset="0"/>
                          <a:ea typeface="+mn-ea"/>
                          <a:cs typeface="Times New Roman" pitchFamily="18" charset="0"/>
                        </a:rPr>
                        <a:t>Білім беру бағдарламасы</a:t>
                      </a:r>
                      <a:endParaRPr lang="ru-RU" sz="1200" u="none" dirty="0">
                        <a:solidFill>
                          <a:schemeClr val="tx1"/>
                        </a:solidFill>
                        <a:latin typeface="Times New Roman" pitchFamily="18" charset="0"/>
                        <a:cs typeface="Times New Roman" pitchFamily="18" charset="0"/>
                      </a:endParaRPr>
                    </a:p>
                  </a:txBody>
                  <a:tcPr/>
                </a:tc>
                <a:tc gridSpan="9">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Көрсеткіштер</a:t>
                      </a:r>
                      <a:endParaRPr lang="ru-RU" sz="12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371585">
                <a:tc vMerge="1">
                  <a:txBody>
                    <a:bodyPr/>
                    <a:lstStyle/>
                    <a:p>
                      <a:endParaRPr lang="ru-RU" dirty="0"/>
                    </a:p>
                  </a:txBody>
                  <a:tcPr/>
                </a:tc>
                <a:tc gridSpan="3">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Айлық көрсеткіші</a:t>
                      </a:r>
                      <a:endParaRPr lang="ru-RU" sz="12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kk-KZ" sz="1200" b="1" u="none" kern="1200" dirty="0" smtClean="0">
                          <a:solidFill>
                            <a:schemeClr val="tx1"/>
                          </a:solidFill>
                          <a:latin typeface="Times New Roman" pitchFamily="18" charset="0"/>
                          <a:ea typeface="+mn-ea"/>
                          <a:cs typeface="Times New Roman" pitchFamily="18" charset="0"/>
                        </a:rPr>
                        <a:t>Жумысқа орналасу </a:t>
                      </a:r>
                      <a:r>
                        <a:rPr kumimoji="0" lang="ru-RU" sz="1200" b="1" u="none" kern="1200" dirty="0" smtClean="0">
                          <a:solidFill>
                            <a:schemeClr val="tx1"/>
                          </a:solidFill>
                          <a:latin typeface="Times New Roman" pitchFamily="18" charset="0"/>
                          <a:ea typeface="+mn-ea"/>
                          <a:cs typeface="Times New Roman" pitchFamily="18" charset="0"/>
                        </a:rPr>
                        <a:t>%</a:t>
                      </a:r>
                      <a:endParaRPr lang="ru-RU" sz="1200" u="none" dirty="0" smtClean="0">
                        <a:solidFill>
                          <a:schemeClr val="tx1"/>
                        </a:solidFill>
                        <a:latin typeface="Times New Roman" pitchFamily="18" charset="0"/>
                        <a:cs typeface="Times New Roman" pitchFamily="18" charset="0"/>
                      </a:endParaRPr>
                    </a:p>
                    <a:p>
                      <a:pPr algn="ctr"/>
                      <a:endParaRPr lang="ru-RU" sz="12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tx1"/>
                          </a:solidFill>
                          <a:latin typeface="Times New Roman" pitchFamily="18" charset="0"/>
                          <a:cs typeface="Times New Roman" pitchFamily="18" charset="0"/>
                        </a:rPr>
                        <a:t>Жұмыс іздеу ұзақтығы</a:t>
                      </a:r>
                      <a:endParaRPr lang="ru-RU" sz="1200" b="1" u="none" dirty="0" smtClean="0">
                        <a:solidFill>
                          <a:schemeClr val="tx1"/>
                        </a:solidFill>
                        <a:latin typeface="Times New Roman" pitchFamily="18" charset="0"/>
                        <a:cs typeface="Times New Roman" pitchFamily="18" charset="0"/>
                      </a:endParaRPr>
                    </a:p>
                    <a:p>
                      <a:pPr algn="ctr"/>
                      <a:endParaRPr lang="ru-RU" sz="12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674790">
                <a:tc>
                  <a:txBody>
                    <a:bodyPr/>
                    <a:lstStyle/>
                    <a:p>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smtClean="0">
                        <a:solidFill>
                          <a:schemeClr val="accent1">
                            <a:lumMod val="75000"/>
                          </a:schemeClr>
                        </a:solidFill>
                        <a:latin typeface="Times New Roman" pitchFamily="18" charset="0"/>
                        <a:cs typeface="Times New Roman" pitchFamily="18" charset="0"/>
                      </a:endParaRPr>
                    </a:p>
                    <a:p>
                      <a:pPr algn="ct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r>
              <a:tr h="674790">
                <a:tc>
                  <a:txBody>
                    <a:bodyPr/>
                    <a:lstStyle/>
                    <a:p>
                      <a:r>
                        <a:rPr kumimoji="0" lang="kk-KZ" sz="1200" b="1" u="none" kern="1200" dirty="0" smtClean="0">
                          <a:solidFill>
                            <a:schemeClr val="accent1">
                              <a:lumMod val="75000"/>
                            </a:schemeClr>
                          </a:solidFill>
                          <a:latin typeface="Times New Roman" pitchFamily="18" charset="0"/>
                          <a:ea typeface="+mn-ea"/>
                          <a:cs typeface="Times New Roman" pitchFamily="18" charset="0"/>
                        </a:rPr>
                        <a:t>В018</a:t>
                      </a:r>
                      <a:r>
                        <a:rPr kumimoji="0" lang="kk-KZ" sz="1200" b="1" u="none" kern="1200" baseline="0" dirty="0" smtClean="0">
                          <a:solidFill>
                            <a:schemeClr val="accent1">
                              <a:lumMod val="75000"/>
                            </a:schemeClr>
                          </a:solidFill>
                          <a:latin typeface="Times New Roman" pitchFamily="18" charset="0"/>
                          <a:ea typeface="+mn-ea"/>
                          <a:cs typeface="Times New Roman" pitchFamily="18" charset="0"/>
                        </a:rPr>
                        <a:t> – Шет тілі мұғалімдерін даярлау (6В01718, 6В01719)</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112033</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169125</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122482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71</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75</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67</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en-US" sz="1200" b="1" u="none" dirty="0" smtClean="0">
                          <a:solidFill>
                            <a:schemeClr val="accent1">
                              <a:lumMod val="75000"/>
                            </a:schemeClr>
                          </a:solidFill>
                          <a:latin typeface="Times New Roman" pitchFamily="18" charset="0"/>
                          <a:cs typeface="Times New Roman" pitchFamily="18" charset="0"/>
                        </a:rPr>
                        <a:t>3</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3,4</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3,1</a:t>
                      </a:r>
                      <a:endParaRPr lang="ru-RU" sz="1200" b="1" u="none" dirty="0">
                        <a:solidFill>
                          <a:schemeClr val="accent1">
                            <a:lumMod val="75000"/>
                          </a:schemeClr>
                        </a:solidFill>
                        <a:latin typeface="Times New Roman" pitchFamily="18" charset="0"/>
                        <a:cs typeface="Times New Roman" pitchFamily="18" charset="0"/>
                      </a:endParaRPr>
                    </a:p>
                  </a:txBody>
                  <a:tcPr/>
                </a:tc>
              </a:tr>
              <a:tr h="450765">
                <a:tc>
                  <a:txBody>
                    <a:bodyPr/>
                    <a:lstStyle/>
                    <a:p>
                      <a:r>
                        <a:rPr lang="kk-KZ" sz="1200" b="1" u="none" dirty="0" smtClean="0">
                          <a:solidFill>
                            <a:schemeClr val="accent1">
                              <a:lumMod val="75000"/>
                            </a:schemeClr>
                          </a:solidFill>
                          <a:latin typeface="Times New Roman" pitchFamily="18" charset="0"/>
                          <a:cs typeface="Times New Roman" pitchFamily="18" charset="0"/>
                        </a:rPr>
                        <a:t>6В01717</a:t>
                      </a:r>
                      <a:r>
                        <a:rPr lang="kk-KZ" sz="1200" b="1" u="none" baseline="0" dirty="0" smtClean="0">
                          <a:solidFill>
                            <a:schemeClr val="accent1">
                              <a:lumMod val="75000"/>
                            </a:schemeClr>
                          </a:solidFill>
                          <a:latin typeface="Times New Roman" pitchFamily="18" charset="0"/>
                          <a:cs typeface="Times New Roman" pitchFamily="18" charset="0"/>
                        </a:rPr>
                        <a:t> – Орыс тілі мен әдебиеті</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169926*</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kumimoji="0" lang="ru-RU" sz="1200" b="1" kern="1200" dirty="0" smtClean="0">
                          <a:solidFill>
                            <a:schemeClr val="accent1">
                              <a:lumMod val="75000"/>
                            </a:schemeClr>
                          </a:solidFill>
                          <a:latin typeface="Times New Roman" pitchFamily="18" charset="0"/>
                          <a:ea typeface="+mn-ea"/>
                          <a:cs typeface="Times New Roman" pitchFamily="18" charset="0"/>
                        </a:rPr>
                        <a:t>215 042</a:t>
                      </a:r>
                      <a:endParaRPr lang="ru-RU" sz="1200"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dirty="0" smtClean="0">
                          <a:solidFill>
                            <a:schemeClr val="accent1">
                              <a:lumMod val="75000"/>
                            </a:schemeClr>
                          </a:solidFill>
                          <a:latin typeface="Times New Roman" pitchFamily="18" charset="0"/>
                          <a:cs typeface="Times New Roman" pitchFamily="18" charset="0"/>
                        </a:rPr>
                        <a:t>101159</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100*</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87</a:t>
                      </a:r>
                      <a:endParaRPr lang="ru-RU" sz="1200" b="1" dirty="0" smtClean="0">
                        <a:solidFill>
                          <a:schemeClr val="accent1">
                            <a:lumMod val="75000"/>
                          </a:schemeClr>
                        </a:solidFill>
                        <a:latin typeface="Times New Roman" pitchFamily="18" charset="0"/>
                        <a:cs typeface="Times New Roman" pitchFamily="18" charset="0"/>
                      </a:endParaRPr>
                    </a:p>
                    <a:p>
                      <a:endParaRPr lang="ru-RU" sz="1200" dirty="0">
                        <a:latin typeface="Times New Roman" pitchFamily="18" charset="0"/>
                        <a:cs typeface="Times New Roman" pitchFamily="18" charset="0"/>
                      </a:endParaRPr>
                    </a:p>
                  </a:txBody>
                  <a:tcPr/>
                </a:tc>
                <a:tc>
                  <a:txBody>
                    <a:bodyPr/>
                    <a:lstStyle/>
                    <a:p>
                      <a:pPr algn="ctr"/>
                      <a:r>
                        <a:rPr lang="kk-KZ" sz="1200" b="1" dirty="0" smtClean="0">
                          <a:solidFill>
                            <a:schemeClr val="accent1">
                              <a:lumMod val="75000"/>
                            </a:schemeClr>
                          </a:solidFill>
                          <a:latin typeface="Times New Roman" pitchFamily="18" charset="0"/>
                          <a:cs typeface="Times New Roman" pitchFamily="18" charset="0"/>
                        </a:rPr>
                        <a:t>82</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6*</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accent1">
                              <a:lumMod val="75000"/>
                            </a:schemeClr>
                          </a:solidFill>
                          <a:latin typeface="Times New Roman" pitchFamily="18" charset="0"/>
                          <a:cs typeface="Times New Roman" pitchFamily="18" charset="0"/>
                        </a:rPr>
                        <a:t>4,5</a:t>
                      </a:r>
                      <a:endParaRPr lang="ru-RU" sz="1200" b="1" u="none" dirty="0" smtClean="0">
                        <a:solidFill>
                          <a:schemeClr val="accent1">
                            <a:lumMod val="75000"/>
                          </a:schemeClr>
                        </a:solidFill>
                        <a:latin typeface="Times New Roman" pitchFamily="18" charset="0"/>
                        <a:cs typeface="Times New Roman" pitchFamily="18" charset="0"/>
                      </a:endParaRPr>
                    </a:p>
                    <a:p>
                      <a:pPr algn="ct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2,8</a:t>
                      </a:r>
                      <a:endParaRPr lang="ru-RU" sz="1200" b="1" u="none" dirty="0">
                        <a:solidFill>
                          <a:schemeClr val="accent1">
                            <a:lumMod val="75000"/>
                          </a:schemeClr>
                        </a:solidFill>
                        <a:latin typeface="Times New Roman" pitchFamily="18" charset="0"/>
                        <a:cs typeface="Times New Roman" pitchFamily="18" charset="0"/>
                      </a:endParaRPr>
                    </a:p>
                  </a:txBody>
                  <a:tcPr/>
                </a:tc>
              </a:tr>
              <a:tr h="3969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200" u="none" dirty="0">
                        <a:solidFill>
                          <a:schemeClr val="tx1"/>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99682</a:t>
                      </a:r>
                      <a:endParaRPr lang="ru-RU" sz="1200" b="1" dirty="0">
                        <a:solidFill>
                          <a:schemeClr val="accent1">
                            <a:lumMod val="75000"/>
                          </a:schemeClr>
                        </a:solidFill>
                        <a:latin typeface="Times New Roman" pitchFamily="18" charset="0"/>
                        <a:cs typeface="Times New Roman" pitchFamily="18" charset="0"/>
                      </a:endParaRPr>
                    </a:p>
                  </a:txBody>
                  <a:tcPr marL="68580" marR="68580" marT="0" marB="0"/>
                </a:tc>
                <a:tc>
                  <a:txBody>
                    <a:bodyPr/>
                    <a:lstStyle/>
                    <a:p>
                      <a:r>
                        <a:rPr lang="ru-RU" sz="1200" b="1" dirty="0" smtClean="0">
                          <a:solidFill>
                            <a:schemeClr val="accent1">
                              <a:lumMod val="75000"/>
                            </a:schemeClr>
                          </a:solidFill>
                          <a:latin typeface="Times New Roman" pitchFamily="18" charset="0"/>
                          <a:cs typeface="Times New Roman" pitchFamily="18" charset="0"/>
                        </a:rPr>
                        <a:t>192262</a:t>
                      </a:r>
                      <a:endParaRPr lang="ru-RU" sz="1200" b="1" dirty="0">
                        <a:solidFill>
                          <a:schemeClr val="accent1">
                            <a:lumMod val="75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200" b="1" dirty="0" smtClean="0">
                          <a:solidFill>
                            <a:schemeClr val="accent1">
                              <a:lumMod val="75000"/>
                            </a:schemeClr>
                          </a:solidFill>
                          <a:latin typeface="Times New Roman" pitchFamily="18" charset="0"/>
                          <a:ea typeface="Times New Roman"/>
                          <a:cs typeface="Times New Roman" pitchFamily="18" charset="0"/>
                        </a:rPr>
                        <a:t>90296</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r>
                        <a:rPr lang="kk-KZ" sz="1200" b="1" dirty="0" smtClean="0">
                          <a:solidFill>
                            <a:schemeClr val="accent1">
                              <a:lumMod val="75000"/>
                            </a:schemeClr>
                          </a:solidFill>
                          <a:latin typeface="Times New Roman" pitchFamily="18" charset="0"/>
                          <a:cs typeface="Times New Roman" pitchFamily="18" charset="0"/>
                        </a:rPr>
                        <a:t>80</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lang="ru-RU" sz="1200" b="1" dirty="0" smtClean="0">
                          <a:solidFill>
                            <a:schemeClr val="accent1">
                              <a:lumMod val="75000"/>
                            </a:schemeClr>
                          </a:solidFill>
                          <a:latin typeface="Times New Roman" pitchFamily="18" charset="0"/>
                          <a:cs typeface="Times New Roman" pitchFamily="18" charset="0"/>
                        </a:rPr>
                        <a:t>100</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200" b="1" dirty="0" smtClean="0">
                          <a:solidFill>
                            <a:schemeClr val="accent1">
                              <a:lumMod val="75000"/>
                            </a:schemeClr>
                          </a:solidFill>
                          <a:latin typeface="Times New Roman" pitchFamily="18" charset="0"/>
                          <a:ea typeface="Times New Roman"/>
                          <a:cs typeface="Times New Roman" pitchFamily="18" charset="0"/>
                        </a:rPr>
                        <a:t>80</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ru-RU" sz="1200" b="1" u="none" dirty="0" smtClean="0">
                          <a:solidFill>
                            <a:schemeClr val="accent1">
                              <a:lumMod val="75000"/>
                            </a:schemeClr>
                          </a:solidFill>
                          <a:latin typeface="Times New Roman" pitchFamily="18" charset="0"/>
                          <a:cs typeface="Times New Roman" pitchFamily="18" charset="0"/>
                        </a:rPr>
                        <a:t>3,1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2,3</a:t>
                      </a:r>
                      <a:endParaRPr lang="ru-RU" sz="1200" b="1" u="none" dirty="0">
                        <a:solidFill>
                          <a:schemeClr val="accent1">
                            <a:lumMod val="75000"/>
                          </a:schemeClr>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33350"/>
            <a:ext cx="7315200" cy="723888"/>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a:t>
            </a:r>
            <a:r>
              <a:rPr lang="ru-RU" sz="2000" dirty="0" err="1" smtClean="0">
                <a:solidFill>
                  <a:schemeClr val="tx1"/>
                </a:solidFill>
                <a:latin typeface="Times New Roman" pitchFamily="18" charset="0"/>
                <a:cs typeface="Times New Roman" pitchFamily="18" charset="0"/>
              </a:rPr>
              <a:t>Атамекен</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Ұлттық кәсіпкерлер палатасының </a:t>
            </a:r>
            <a:r>
              <a:rPr lang="ru-RU" sz="2000" dirty="0" smtClean="0">
                <a:solidFill>
                  <a:schemeClr val="tx1"/>
                </a:solidFill>
                <a:latin typeface="Times New Roman" pitchFamily="18" charset="0"/>
                <a:cs typeface="Times New Roman" pitchFamily="18" charset="0"/>
              </a:rPr>
              <a:t>2021, 2022, 2023 </a:t>
            </a:r>
            <a:r>
              <a:rPr lang="ru-RU" sz="2000" dirty="0" err="1" smtClean="0">
                <a:solidFill>
                  <a:schemeClr val="tx1"/>
                </a:solidFill>
                <a:latin typeface="Times New Roman" pitchFamily="18" charset="0"/>
                <a:cs typeface="Times New Roman" pitchFamily="18" charset="0"/>
              </a:rPr>
              <a:t>жж-дағы мәліметі бойынша</a:t>
            </a:r>
            <a:r>
              <a:rPr lang="ru-RU" sz="2000" dirty="0" smtClean="0">
                <a:solidFill>
                  <a:schemeClr val="tx1"/>
                </a:solidFill>
                <a:latin typeface="Times New Roman" pitchFamily="18" charset="0"/>
                <a:cs typeface="Times New Roman" pitchFamily="18" charset="0"/>
              </a:rPr>
              <a:t> БББ рейтинг </a:t>
            </a:r>
            <a:r>
              <a:rPr lang="ru-RU" sz="2000" dirty="0" err="1" smtClean="0">
                <a:solidFill>
                  <a:schemeClr val="tx1"/>
                </a:solidFill>
                <a:latin typeface="Times New Roman" pitchFamily="18" charset="0"/>
                <a:cs typeface="Times New Roman" pitchFamily="18" charset="0"/>
              </a:rPr>
              <a:t>нәтижелері</a:t>
            </a:r>
            <a:r>
              <a:rPr lang="ru-RU" sz="2000" dirty="0" smtClean="0">
                <a:solidFill>
                  <a:schemeClr val="tx1"/>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381000" y="1128143"/>
          <a:ext cx="8381999" cy="3022924"/>
        </p:xfrm>
        <a:graphic>
          <a:graphicData uri="http://schemas.openxmlformats.org/drawingml/2006/table">
            <a:tbl>
              <a:tblPr firstRow="1" bandRow="1">
                <a:tableStyleId>{5C22544A-7EE6-4342-B048-85BDC9FD1C3A}</a:tableStyleId>
              </a:tblPr>
              <a:tblGrid>
                <a:gridCol w="1698077"/>
                <a:gridCol w="794845"/>
                <a:gridCol w="794845"/>
                <a:gridCol w="758716"/>
                <a:gridCol w="722586"/>
                <a:gridCol w="722586"/>
                <a:gridCol w="722586"/>
                <a:gridCol w="722586"/>
                <a:gridCol w="722586"/>
                <a:gridCol w="722586"/>
              </a:tblGrid>
              <a:tr h="371164">
                <a:tc rowSpan="2">
                  <a:txBody>
                    <a:bodyPr/>
                    <a:lstStyle/>
                    <a:p>
                      <a:r>
                        <a:rPr kumimoji="0" lang="kk-KZ" sz="1200" b="1" u="none" kern="1200" dirty="0" smtClean="0">
                          <a:solidFill>
                            <a:schemeClr val="tx1"/>
                          </a:solidFill>
                          <a:latin typeface="Times New Roman" pitchFamily="18" charset="0"/>
                          <a:ea typeface="+mn-ea"/>
                          <a:cs typeface="Times New Roman" pitchFamily="18" charset="0"/>
                        </a:rPr>
                        <a:t>Білім беру бағдарламасы</a:t>
                      </a:r>
                      <a:endParaRPr lang="ru-RU" sz="1200" u="none" dirty="0">
                        <a:solidFill>
                          <a:schemeClr val="tx1"/>
                        </a:solidFill>
                        <a:latin typeface="Times New Roman" pitchFamily="18" charset="0"/>
                        <a:cs typeface="Times New Roman" pitchFamily="18" charset="0"/>
                      </a:endParaRPr>
                    </a:p>
                  </a:txBody>
                  <a:tcPr/>
                </a:tc>
                <a:tc gridSpan="9">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Көрсеткіштер</a:t>
                      </a:r>
                      <a:endParaRPr lang="ru-RU" sz="12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dirty="0"/>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598523">
                <a:tc vMerge="1">
                  <a:txBody>
                    <a:bodyPr/>
                    <a:lstStyle/>
                    <a:p>
                      <a:endParaRPr lang="ru-RU" dirty="0"/>
                    </a:p>
                  </a:txBody>
                  <a:tcPr/>
                </a:tc>
                <a:tc gridSpan="3">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мансаптық перспектива</a:t>
                      </a:r>
                      <a:endParaRPr lang="ru-RU" sz="12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pPr algn="ctr"/>
                      <a:endParaRPr lang="ru-RU" sz="1400"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gridSpan="3">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эксперт бағасы</a:t>
                      </a:r>
                      <a:endParaRPr lang="ru-RU" sz="1200" u="none" dirty="0" smtClean="0">
                        <a:solidFill>
                          <a:schemeClr val="tx1"/>
                        </a:solidFill>
                        <a:latin typeface="Times New Roman" pitchFamily="18" charset="0"/>
                        <a:cs typeface="Times New Roman" pitchFamily="18" charset="0"/>
                      </a:endParaRPr>
                    </a:p>
                    <a:p>
                      <a:pPr algn="ctr"/>
                      <a:endParaRPr lang="ru-RU" sz="12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gridSpan="3">
                  <a:txBody>
                    <a:bodyPr/>
                    <a:lstStyle/>
                    <a:p>
                      <a:pPr algn="ctr"/>
                      <a:r>
                        <a:rPr kumimoji="0" lang="kk-KZ" sz="1200" b="1" u="none" kern="1200" dirty="0" smtClean="0">
                          <a:solidFill>
                            <a:schemeClr val="tx1"/>
                          </a:solidFill>
                          <a:latin typeface="Times New Roman" pitchFamily="18" charset="0"/>
                          <a:ea typeface="+mn-ea"/>
                          <a:cs typeface="Times New Roman" pitchFamily="18" charset="0"/>
                        </a:rPr>
                        <a:t>білім алушылардың жетістіктері</a:t>
                      </a:r>
                      <a:endParaRPr lang="ru-RU" sz="1200" u="none" dirty="0" smtClean="0">
                        <a:solidFill>
                          <a:schemeClr val="tx1"/>
                        </a:solidFill>
                        <a:latin typeface="Times New Roman" pitchFamily="18" charset="0"/>
                        <a:cs typeface="Times New Roman" pitchFamily="18" charset="0"/>
                      </a:endParaRPr>
                    </a:p>
                    <a:p>
                      <a:pPr algn="ctr"/>
                      <a:endParaRPr lang="ru-RU" sz="12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hMerge="1">
                  <a:txBody>
                    <a:bodyPr/>
                    <a:lstStyle/>
                    <a:p>
                      <a:pPr algn="ctr"/>
                      <a:endParaRPr lang="ru-RU" sz="1400" b="1" u="none"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r h="360925">
                <a:tc>
                  <a:txBody>
                    <a:bodyPr/>
                    <a:lstStyle/>
                    <a:p>
                      <a:endParaRPr lang="ru-RU" sz="14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smtClean="0">
                        <a:solidFill>
                          <a:schemeClr val="accent1">
                            <a:lumMod val="75000"/>
                          </a:schemeClr>
                        </a:solidFill>
                        <a:latin typeface="Times New Roman" pitchFamily="18" charset="0"/>
                        <a:cs typeface="Times New Roman" pitchFamily="18" charset="0"/>
                      </a:endParaRPr>
                    </a:p>
                    <a:p>
                      <a:pPr algn="ct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2023</a:t>
                      </a:r>
                      <a:endParaRPr lang="ru-RU" sz="1200" b="1" u="none" dirty="0">
                        <a:solidFill>
                          <a:schemeClr val="accent1">
                            <a:lumMod val="75000"/>
                          </a:schemeClr>
                        </a:solidFill>
                        <a:latin typeface="Times New Roman" pitchFamily="18" charset="0"/>
                        <a:cs typeface="Times New Roman" pitchFamily="18" charset="0"/>
                      </a:endParaRPr>
                    </a:p>
                  </a:txBody>
                  <a:tcPr/>
                </a:tc>
              </a:tr>
              <a:tr h="630980">
                <a:tc>
                  <a:txBody>
                    <a:bodyPr/>
                    <a:lstStyle/>
                    <a:p>
                      <a:r>
                        <a:rPr kumimoji="0" lang="kk-KZ" sz="1200" b="1" u="none" kern="1200" dirty="0" smtClean="0">
                          <a:solidFill>
                            <a:schemeClr val="accent1">
                              <a:lumMod val="75000"/>
                            </a:schemeClr>
                          </a:solidFill>
                          <a:latin typeface="Times New Roman" pitchFamily="18" charset="0"/>
                          <a:ea typeface="+mn-ea"/>
                          <a:cs typeface="Times New Roman" pitchFamily="18" charset="0"/>
                        </a:rPr>
                        <a:t>В018</a:t>
                      </a:r>
                      <a:r>
                        <a:rPr kumimoji="0" lang="kk-KZ" sz="1200" b="1" u="none" kern="1200" baseline="0" dirty="0" smtClean="0">
                          <a:solidFill>
                            <a:schemeClr val="accent1">
                              <a:lumMod val="75000"/>
                            </a:schemeClr>
                          </a:solidFill>
                          <a:latin typeface="Times New Roman" pitchFamily="18" charset="0"/>
                          <a:ea typeface="+mn-ea"/>
                          <a:cs typeface="Times New Roman" pitchFamily="18" charset="0"/>
                        </a:rPr>
                        <a:t> – Шет тілі мұғалімдерін даярлау (6В01718, 6В01719)</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en-US" sz="1200" b="1" dirty="0" smtClean="0">
                          <a:solidFill>
                            <a:schemeClr val="accent1">
                              <a:lumMod val="75000"/>
                            </a:schemeClr>
                          </a:solidFill>
                          <a:latin typeface="Times New Roman" pitchFamily="18" charset="0"/>
                          <a:cs typeface="Times New Roman" pitchFamily="18" charset="0"/>
                        </a:rPr>
                        <a:t>-</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1,82</a:t>
                      </a:r>
                      <a:endParaRPr lang="ru-RU" sz="1200" b="1" dirty="0" smtClean="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1,58</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en-US" sz="1200" b="1" dirty="0" smtClean="0">
                          <a:solidFill>
                            <a:schemeClr val="accent1">
                              <a:lumMod val="75000"/>
                            </a:schemeClr>
                          </a:solidFill>
                          <a:latin typeface="Times New Roman" pitchFamily="18" charset="0"/>
                          <a:cs typeface="Times New Roman" pitchFamily="18" charset="0"/>
                        </a:rPr>
                        <a:t>-</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0,66</a:t>
                      </a:r>
                      <a:endParaRPr lang="ru-RU" sz="1200" b="1" dirty="0" smtClean="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0,41</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en-US" sz="1200" b="1" u="none" dirty="0" smtClean="0">
                          <a:solidFill>
                            <a:schemeClr val="accent1">
                              <a:lumMod val="75000"/>
                            </a:schemeClr>
                          </a:solidFill>
                          <a:latin typeface="Times New Roman" pitchFamily="18" charset="0"/>
                          <a:cs typeface="Times New Roman" pitchFamily="18" charset="0"/>
                        </a:rPr>
                        <a:t>-</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accent1">
                              <a:lumMod val="75000"/>
                            </a:schemeClr>
                          </a:solidFill>
                          <a:latin typeface="Times New Roman" pitchFamily="18" charset="0"/>
                          <a:cs typeface="Times New Roman" pitchFamily="18" charset="0"/>
                        </a:rPr>
                        <a:t>0,48</a:t>
                      </a:r>
                      <a:endParaRPr lang="ru-RU" sz="1200" b="1" u="none" dirty="0" smtClean="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0,81</a:t>
                      </a:r>
                      <a:endParaRPr lang="ru-RU" sz="1200" b="1" u="none" dirty="0">
                        <a:solidFill>
                          <a:schemeClr val="accent1">
                            <a:lumMod val="75000"/>
                          </a:schemeClr>
                        </a:solidFill>
                        <a:latin typeface="Times New Roman" pitchFamily="18" charset="0"/>
                        <a:cs typeface="Times New Roman" pitchFamily="18" charset="0"/>
                      </a:endParaRPr>
                    </a:p>
                  </a:txBody>
                  <a:tcPr/>
                </a:tc>
              </a:tr>
              <a:tr h="427517">
                <a:tc>
                  <a:txBody>
                    <a:bodyPr/>
                    <a:lstStyle/>
                    <a:p>
                      <a:r>
                        <a:rPr lang="kk-KZ" sz="1200" b="1" u="none" dirty="0" smtClean="0">
                          <a:solidFill>
                            <a:schemeClr val="accent1">
                              <a:lumMod val="75000"/>
                            </a:schemeClr>
                          </a:solidFill>
                          <a:latin typeface="Times New Roman" pitchFamily="18" charset="0"/>
                          <a:cs typeface="Times New Roman" pitchFamily="18" charset="0"/>
                        </a:rPr>
                        <a:t>6В01717</a:t>
                      </a:r>
                      <a:r>
                        <a:rPr lang="kk-KZ" sz="1200" b="1" u="none" baseline="0" dirty="0" smtClean="0">
                          <a:solidFill>
                            <a:schemeClr val="accent1">
                              <a:lumMod val="75000"/>
                            </a:schemeClr>
                          </a:solidFill>
                          <a:latin typeface="Times New Roman" pitchFamily="18" charset="0"/>
                          <a:cs typeface="Times New Roman" pitchFamily="18" charset="0"/>
                        </a:rPr>
                        <a:t> – Орыс тілі мен әдебиеті</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r>
                        <a:rPr lang="kk-KZ" sz="1200" b="0" dirty="0" smtClean="0">
                          <a:solidFill>
                            <a:schemeClr val="accent1">
                              <a:lumMod val="75000"/>
                            </a:schemeClr>
                          </a:solidFill>
                          <a:latin typeface="Times New Roman" pitchFamily="18" charset="0"/>
                          <a:cs typeface="Times New Roman" pitchFamily="18" charset="0"/>
                        </a:rPr>
                        <a:t>*</a:t>
                      </a:r>
                      <a:endParaRPr lang="ru-RU" sz="1200" b="0"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2,5</a:t>
                      </a:r>
                      <a:endParaRPr lang="ru-RU" sz="1200" b="1" dirty="0" smtClean="0">
                        <a:solidFill>
                          <a:schemeClr val="accent1">
                            <a:lumMod val="75000"/>
                          </a:schemeClr>
                        </a:solidFill>
                        <a:latin typeface="Times New Roman" pitchFamily="18" charset="0"/>
                        <a:cs typeface="Times New Roman" pitchFamily="18" charset="0"/>
                      </a:endParaRPr>
                    </a:p>
                    <a:p>
                      <a:endParaRPr lang="ru-RU" sz="1200" dirty="0">
                        <a:latin typeface="Times New Roman" pitchFamily="18" charset="0"/>
                        <a:cs typeface="Times New Roman" pitchFamily="18" charset="0"/>
                      </a:endParaRPr>
                    </a:p>
                  </a:txBody>
                  <a:tcPr/>
                </a:tc>
                <a:tc>
                  <a:txBody>
                    <a:bodyPr/>
                    <a:lstStyle/>
                    <a:p>
                      <a:pPr algn="ctr"/>
                      <a:r>
                        <a:rPr lang="kk-KZ" sz="1200" b="1" dirty="0" smtClean="0">
                          <a:solidFill>
                            <a:schemeClr val="accent1">
                              <a:lumMod val="75000"/>
                            </a:schemeClr>
                          </a:solidFill>
                          <a:latin typeface="Times New Roman" pitchFamily="18" charset="0"/>
                          <a:cs typeface="Times New Roman" pitchFamily="18" charset="0"/>
                        </a:rPr>
                        <a:t>1,81</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0,67*</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0,69</a:t>
                      </a:r>
                      <a:endParaRPr lang="ru-RU" sz="1200" b="1" dirty="0" smtClean="0">
                        <a:solidFill>
                          <a:schemeClr val="accent1">
                            <a:lumMod val="75000"/>
                          </a:schemeClr>
                        </a:solidFill>
                        <a:latin typeface="Times New Roman" pitchFamily="18" charset="0"/>
                        <a:cs typeface="Times New Roman" pitchFamily="18" charset="0"/>
                      </a:endParaRPr>
                    </a:p>
                    <a:p>
                      <a:endParaRPr lang="ru-RU" sz="1200" dirty="0">
                        <a:latin typeface="Times New Roman" pitchFamily="18" charset="0"/>
                        <a:cs typeface="Times New Roman" pitchFamily="18" charset="0"/>
                      </a:endParaRPr>
                    </a:p>
                  </a:txBody>
                  <a:tcPr/>
                </a:tc>
                <a:tc>
                  <a:txBody>
                    <a:bodyPr/>
                    <a:lstStyle/>
                    <a:p>
                      <a:pPr algn="ctr"/>
                      <a:r>
                        <a:rPr lang="kk-KZ" sz="1200" b="1" dirty="0" smtClean="0">
                          <a:solidFill>
                            <a:schemeClr val="accent1">
                              <a:lumMod val="75000"/>
                            </a:schemeClr>
                          </a:solidFill>
                          <a:latin typeface="Times New Roman" pitchFamily="18" charset="0"/>
                          <a:cs typeface="Times New Roman" pitchFamily="18" charset="0"/>
                        </a:rPr>
                        <a:t>0,44</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0,84*</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b="1" u="none" dirty="0" smtClean="0">
                          <a:solidFill>
                            <a:schemeClr val="accent1">
                              <a:lumMod val="75000"/>
                            </a:schemeClr>
                          </a:solidFill>
                          <a:latin typeface="Times New Roman" pitchFamily="18" charset="0"/>
                          <a:cs typeface="Times New Roman" pitchFamily="18" charset="0"/>
                        </a:rPr>
                        <a:t>0,79</a:t>
                      </a:r>
                      <a:endParaRPr lang="ru-RU" sz="1200" b="1" u="none" dirty="0" smtClean="0">
                        <a:solidFill>
                          <a:schemeClr val="accent1">
                            <a:lumMod val="75000"/>
                          </a:schemeClr>
                        </a:solidFill>
                        <a:latin typeface="Times New Roman" pitchFamily="18" charset="0"/>
                        <a:cs typeface="Times New Roman" pitchFamily="18" charset="0"/>
                      </a:endParaRPr>
                    </a:p>
                    <a:p>
                      <a:pPr algn="ct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0,70</a:t>
                      </a:r>
                      <a:endParaRPr lang="ru-RU" sz="1200" b="1" u="none" dirty="0">
                        <a:solidFill>
                          <a:schemeClr val="accent1">
                            <a:lumMod val="75000"/>
                          </a:schemeClr>
                        </a:solidFill>
                        <a:latin typeface="Times New Roman" pitchFamily="18" charset="0"/>
                        <a:cs typeface="Times New Roman" pitchFamily="18" charset="0"/>
                      </a:endParaRPr>
                    </a:p>
                  </a:txBody>
                  <a:tcPr/>
                </a:tc>
              </a:tr>
              <a:tr h="427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b="1" dirty="0" smtClean="0">
                          <a:solidFill>
                            <a:schemeClr val="accent1">
                              <a:lumMod val="75000"/>
                            </a:schemeClr>
                          </a:solidFill>
                          <a:latin typeface="Times New Roman" pitchFamily="18" charset="0"/>
                          <a:cs typeface="Times New Roman" pitchFamily="18" charset="0"/>
                        </a:rPr>
                        <a:t>6В01716 – Қазақ тілі мен әдебиеті</a:t>
                      </a:r>
                      <a:endParaRPr lang="ru-RU" sz="1200" u="none" dirty="0">
                        <a:solidFill>
                          <a:schemeClr val="tx1"/>
                        </a:solidFill>
                        <a:latin typeface="Times New Roman" pitchFamily="18" charset="0"/>
                        <a:cs typeface="Times New Roman" pitchFamily="18" charset="0"/>
                      </a:endParaRPr>
                    </a:p>
                  </a:txBody>
                  <a:tcPr/>
                </a:tc>
                <a:tc>
                  <a:txBody>
                    <a:bodyPr/>
                    <a:lstStyle/>
                    <a:p>
                      <a:r>
                        <a:rPr lang="kk-KZ" sz="1200" b="1" dirty="0" smtClean="0">
                          <a:solidFill>
                            <a:schemeClr val="accent1">
                              <a:lumMod val="75000"/>
                            </a:schemeClr>
                          </a:solidFill>
                          <a:latin typeface="Times New Roman" pitchFamily="18" charset="0"/>
                          <a:cs typeface="Times New Roman" pitchFamily="18" charset="0"/>
                        </a:rPr>
                        <a:t>-</a:t>
                      </a:r>
                      <a:endParaRPr lang="ru-RU" sz="1200" b="1" dirty="0">
                        <a:solidFill>
                          <a:schemeClr val="accent1">
                            <a:lumMod val="75000"/>
                          </a:schemeClr>
                        </a:solidFill>
                        <a:latin typeface="Times New Roman" pitchFamily="18" charset="0"/>
                        <a:cs typeface="Times New Roman" pitchFamily="18" charset="0"/>
                      </a:endParaRPr>
                    </a:p>
                  </a:txBody>
                  <a:tcPr marL="68580" marR="68580" marT="0" marB="0"/>
                </a:tc>
                <a:tc>
                  <a:txBody>
                    <a:bodyPr/>
                    <a:lstStyle/>
                    <a:p>
                      <a:r>
                        <a:rPr lang="ru-RU" sz="1200" b="1" dirty="0" smtClean="0">
                          <a:solidFill>
                            <a:schemeClr val="accent1">
                              <a:lumMod val="75000"/>
                            </a:schemeClr>
                          </a:solidFill>
                          <a:latin typeface="Times New Roman" pitchFamily="18" charset="0"/>
                          <a:cs typeface="Times New Roman" pitchFamily="18" charset="0"/>
                        </a:rPr>
                        <a:t>2,37</a:t>
                      </a:r>
                      <a:endParaRPr lang="ru-RU" sz="1200" b="1" dirty="0">
                        <a:solidFill>
                          <a:schemeClr val="accent1">
                            <a:lumMod val="75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200" b="1" dirty="0" smtClean="0">
                          <a:solidFill>
                            <a:schemeClr val="accent1">
                              <a:lumMod val="75000"/>
                            </a:schemeClr>
                          </a:solidFill>
                          <a:latin typeface="Times New Roman" pitchFamily="18" charset="0"/>
                          <a:ea typeface="Times New Roman"/>
                          <a:cs typeface="Times New Roman" pitchFamily="18" charset="0"/>
                        </a:rPr>
                        <a:t>1,88</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r>
                        <a:rPr lang="kk-KZ" sz="1200" dirty="0" smtClean="0">
                          <a:solidFill>
                            <a:schemeClr val="accent1">
                              <a:lumMod val="75000"/>
                            </a:schemeClr>
                          </a:solidFill>
                          <a:latin typeface="Times New Roman" pitchFamily="18" charset="0"/>
                          <a:cs typeface="Times New Roman" pitchFamily="18" charset="0"/>
                        </a:rPr>
                        <a:t>-</a:t>
                      </a:r>
                      <a:endParaRPr lang="ru-RU" sz="1200" dirty="0">
                        <a:solidFill>
                          <a:schemeClr val="accent1">
                            <a:lumMod val="75000"/>
                          </a:schemeClr>
                        </a:solidFill>
                        <a:latin typeface="Times New Roman" pitchFamily="18" charset="0"/>
                        <a:cs typeface="Times New Roman" pitchFamily="18" charset="0"/>
                      </a:endParaRPr>
                    </a:p>
                  </a:txBody>
                  <a:tcPr/>
                </a:tc>
                <a:tc>
                  <a:txBody>
                    <a:bodyPr/>
                    <a:lstStyle/>
                    <a:p>
                      <a:r>
                        <a:rPr lang="ru-RU" sz="1200" b="1" dirty="0" smtClean="0">
                          <a:solidFill>
                            <a:schemeClr val="accent1">
                              <a:lumMod val="75000"/>
                            </a:schemeClr>
                          </a:solidFill>
                          <a:latin typeface="Times New Roman" pitchFamily="18" charset="0"/>
                          <a:cs typeface="Times New Roman" pitchFamily="18" charset="0"/>
                        </a:rPr>
                        <a:t>0,52</a:t>
                      </a:r>
                      <a:endParaRPr lang="ru-RU" sz="1200" b="1" dirty="0">
                        <a:solidFill>
                          <a:schemeClr val="accent1">
                            <a:lumMod val="75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200" b="1" dirty="0" smtClean="0">
                          <a:solidFill>
                            <a:schemeClr val="accent1">
                              <a:lumMod val="75000"/>
                            </a:schemeClr>
                          </a:solidFill>
                          <a:latin typeface="Times New Roman" pitchFamily="18" charset="0"/>
                          <a:ea typeface="Times New Roman"/>
                          <a:cs typeface="Times New Roman" pitchFamily="18" charset="0"/>
                        </a:rPr>
                        <a:t>0,44</a:t>
                      </a:r>
                      <a:endParaRPr lang="ru-RU" sz="1200" b="1" dirty="0">
                        <a:solidFill>
                          <a:schemeClr val="accent1">
                            <a:lumMod val="75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ru-RU" sz="1200" b="1" u="none" dirty="0" smtClean="0">
                          <a:solidFill>
                            <a:schemeClr val="accent1">
                              <a:lumMod val="75000"/>
                            </a:schemeClr>
                          </a:solidFill>
                          <a:latin typeface="Times New Roman" pitchFamily="18" charset="0"/>
                          <a:cs typeface="Times New Roman" pitchFamily="18" charset="0"/>
                        </a:rPr>
                        <a:t>0,72</a:t>
                      </a:r>
                      <a:endParaRPr lang="ru-RU" sz="1200" b="1" u="none" dirty="0">
                        <a:solidFill>
                          <a:schemeClr val="accent1">
                            <a:lumMod val="75000"/>
                          </a:schemeClr>
                        </a:solidFill>
                        <a:latin typeface="Times New Roman" pitchFamily="18" charset="0"/>
                        <a:cs typeface="Times New Roman" pitchFamily="18" charset="0"/>
                      </a:endParaRPr>
                    </a:p>
                  </a:txBody>
                  <a:tcPr/>
                </a:tc>
                <a:tc>
                  <a:txBody>
                    <a:bodyPr/>
                    <a:lstStyle/>
                    <a:p>
                      <a:pPr algn="ctr"/>
                      <a:r>
                        <a:rPr lang="kk-KZ" sz="1200" b="1" u="none" dirty="0" smtClean="0">
                          <a:solidFill>
                            <a:schemeClr val="accent1">
                              <a:lumMod val="75000"/>
                            </a:schemeClr>
                          </a:solidFill>
                          <a:latin typeface="Times New Roman" pitchFamily="18" charset="0"/>
                          <a:cs typeface="Times New Roman" pitchFamily="18" charset="0"/>
                        </a:rPr>
                        <a:t>0,81</a:t>
                      </a:r>
                      <a:endParaRPr lang="ru-RU" sz="1200" b="1" u="none" dirty="0">
                        <a:solidFill>
                          <a:schemeClr val="accent1">
                            <a:lumMod val="75000"/>
                          </a:schemeClr>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33350"/>
            <a:ext cx="7315200" cy="723888"/>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kk-KZ" sz="2000" dirty="0" smtClean="0">
                <a:solidFill>
                  <a:schemeClr val="bg2">
                    <a:lumMod val="50000"/>
                  </a:schemeClr>
                </a:solidFill>
                <a:latin typeface="Times New Roman" pitchFamily="18" charset="0"/>
                <a:cs typeface="Times New Roman" pitchFamily="18" charset="0"/>
              </a:rPr>
              <a:t>6В01717 – Орыс тілі мен әдебиеті </a:t>
            </a:r>
            <a:r>
              <a:rPr lang="ru-RU" sz="2000" dirty="0" err="1" smtClean="0">
                <a:solidFill>
                  <a:schemeClr val="bg2">
                    <a:lumMod val="50000"/>
                  </a:schemeClr>
                </a:solidFill>
                <a:latin typeface="Times New Roman" pitchFamily="18" charset="0"/>
                <a:cs typeface="Times New Roman" pitchFamily="18" charset="0"/>
              </a:rPr>
              <a:t>бойынша</a:t>
            </a:r>
            <a:r>
              <a:rPr lang="ru-RU" sz="2000" dirty="0" smtClean="0">
                <a:solidFill>
                  <a:schemeClr val="bg2">
                    <a:lumMod val="50000"/>
                  </a:schemeClr>
                </a:solidFill>
                <a:latin typeface="Times New Roman" pitchFamily="18" charset="0"/>
                <a:cs typeface="Times New Roman" pitchFamily="18" charset="0"/>
              </a:rPr>
              <a:t/>
            </a:r>
            <a:br>
              <a:rPr lang="ru-RU" sz="2000" dirty="0" smtClean="0">
                <a:solidFill>
                  <a:schemeClr val="bg2">
                    <a:lumMod val="50000"/>
                  </a:schemeClr>
                </a:solidFill>
                <a:latin typeface="Times New Roman" pitchFamily="18" charset="0"/>
                <a:cs typeface="Times New Roman" pitchFamily="18" charset="0"/>
              </a:rPr>
            </a:br>
            <a:r>
              <a:rPr lang="ru-RU" sz="2000" dirty="0" err="1" smtClean="0">
                <a:solidFill>
                  <a:schemeClr val="bg2">
                    <a:lumMod val="50000"/>
                  </a:schemeClr>
                </a:solidFill>
                <a:latin typeface="Times New Roman" pitchFamily="18" charset="0"/>
                <a:cs typeface="Times New Roman" pitchFamily="18" charset="0"/>
              </a:rPr>
              <a:t>(Алдынғы қатардағы </a:t>
            </a:r>
            <a:r>
              <a:rPr lang="ru-RU" sz="2000" dirty="0" smtClean="0">
                <a:solidFill>
                  <a:schemeClr val="bg2">
                    <a:lumMod val="50000"/>
                  </a:schemeClr>
                </a:solidFill>
                <a:latin typeface="Times New Roman" pitchFamily="18" charset="0"/>
                <a:cs typeface="Times New Roman" pitchFamily="18" charset="0"/>
              </a:rPr>
              <a:t>бес </a:t>
            </a:r>
            <a:r>
              <a:rPr lang="ru-RU" sz="2000" dirty="0" err="1" smtClean="0">
                <a:solidFill>
                  <a:schemeClr val="bg2">
                    <a:lumMod val="50000"/>
                  </a:schemeClr>
                </a:solidFill>
                <a:latin typeface="Times New Roman" pitchFamily="18" charset="0"/>
                <a:cs typeface="Times New Roman" pitchFamily="18" charset="0"/>
              </a:rPr>
              <a:t>университетпен</a:t>
            </a:r>
            <a:r>
              <a:rPr lang="ru-RU" sz="2000" dirty="0" smtClean="0">
                <a:solidFill>
                  <a:schemeClr val="bg2">
                    <a:lumMod val="50000"/>
                  </a:schemeClr>
                </a:solidFill>
                <a:latin typeface="Times New Roman" pitchFamily="18" charset="0"/>
                <a:cs typeface="Times New Roman" pitchFamily="18" charset="0"/>
              </a:rPr>
              <a:t> </a:t>
            </a:r>
            <a:r>
              <a:rPr lang="ru-RU" sz="2000" dirty="0" err="1" smtClean="0">
                <a:solidFill>
                  <a:schemeClr val="bg2">
                    <a:lumMod val="50000"/>
                  </a:schemeClr>
                </a:solidFill>
                <a:latin typeface="Times New Roman" pitchFamily="18" charset="0"/>
                <a:cs typeface="Times New Roman" pitchFamily="18" charset="0"/>
              </a:rPr>
              <a:t>салыстыру</a:t>
            </a:r>
            <a:r>
              <a:rPr lang="ru-RU" sz="2000" dirty="0" smtClean="0">
                <a:solidFill>
                  <a:schemeClr val="bg2">
                    <a:lumMod val="50000"/>
                  </a:schemeClr>
                </a:solidFill>
                <a:latin typeface="Times New Roman" pitchFamily="18" charset="0"/>
                <a:cs typeface="Times New Roman" pitchFamily="18" charset="0"/>
              </a:rPr>
              <a:t>)</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357158" y="1000114"/>
          <a:ext cx="8405844" cy="3279861"/>
        </p:xfrm>
        <a:graphic>
          <a:graphicData uri="http://schemas.openxmlformats.org/drawingml/2006/table">
            <a:tbl>
              <a:tblPr firstRow="1" bandRow="1">
                <a:tableStyleId>{5C22544A-7EE6-4342-B048-85BDC9FD1C3A}</a:tableStyleId>
              </a:tblPr>
              <a:tblGrid>
                <a:gridCol w="500066"/>
                <a:gridCol w="2262175"/>
                <a:gridCol w="928694"/>
                <a:gridCol w="1000132"/>
                <a:gridCol w="857256"/>
                <a:gridCol w="857256"/>
                <a:gridCol w="1124657"/>
                <a:gridCol w="875608"/>
              </a:tblGrid>
              <a:tr h="655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Рейтинг</a:t>
                      </a:r>
                      <a:endParaRPr lang="ru-RU" sz="1100" b="1" u="none" dirty="0" smtClean="0">
                        <a:solidFill>
                          <a:schemeClr val="bg1"/>
                        </a:solidFill>
                        <a:latin typeface="Times New Roman" pitchFamily="18" charset="0"/>
                        <a:cs typeface="Times New Roman" pitchFamily="18" charset="0"/>
                      </a:endParaRPr>
                    </a:p>
                    <a:p>
                      <a:endParaRPr lang="ru-RU" sz="1100" b="1" u="none" dirty="0">
                        <a:solidFill>
                          <a:schemeClr val="bg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Университет атауы</a:t>
                      </a:r>
                      <a:endParaRPr lang="ru-RU" sz="1100" b="1" u="none" dirty="0" smtClean="0">
                        <a:solidFill>
                          <a:schemeClr val="bg1"/>
                        </a:solidFill>
                        <a:latin typeface="Times New Roman" pitchFamily="18" charset="0"/>
                        <a:cs typeface="Times New Roman" pitchFamily="18" charset="0"/>
                      </a:endParaRPr>
                    </a:p>
                    <a:p>
                      <a:pPr algn="ctr"/>
                      <a:endParaRPr lang="ru-RU" sz="1100" b="1" u="none" dirty="0">
                        <a:solidFill>
                          <a:schemeClr val="bg1"/>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Медианалық </a:t>
                      </a:r>
                      <a:r>
                        <a:rPr lang="kk-KZ" sz="1100" b="0" i="1" dirty="0">
                          <a:solidFill>
                            <a:schemeClr val="bg1"/>
                          </a:solidFill>
                          <a:effectLst/>
                          <a:latin typeface="Times New Roman" pitchFamily="18" charset="0"/>
                          <a:ea typeface="Open Sans"/>
                          <a:cs typeface="Times New Roman" pitchFamily="18" charset="0"/>
                        </a:rPr>
                        <a:t>еңбекақы (теңге)</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Жұмыспен қамтылу деңгейі (%)</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 іздеу </a:t>
                      </a:r>
                      <a:r>
                        <a:rPr lang="kk-KZ" sz="1100" b="0" i="1" dirty="0" smtClean="0">
                          <a:solidFill>
                            <a:schemeClr val="bg1"/>
                          </a:solidFill>
                          <a:effectLst/>
                          <a:latin typeface="Times New Roman" pitchFamily="18" charset="0"/>
                          <a:ea typeface="Open Sans"/>
                          <a:cs typeface="Times New Roman" pitchFamily="18" charset="0"/>
                        </a:rPr>
                        <a:t>ұзақ-тығы </a:t>
                      </a:r>
                      <a:r>
                        <a:rPr lang="kk-KZ" sz="1100" b="0" i="1" dirty="0">
                          <a:solidFill>
                            <a:schemeClr val="bg1"/>
                          </a:solidFill>
                          <a:effectLst/>
                          <a:latin typeface="Times New Roman" pitchFamily="18" charset="0"/>
                          <a:ea typeface="Open Sans"/>
                          <a:cs typeface="Times New Roman" pitchFamily="18" charset="0"/>
                        </a:rPr>
                        <a:t>(ай)</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Сараптама-лық бағалау</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Стат-лық </a:t>
                      </a:r>
                      <a:r>
                        <a:rPr lang="kk-KZ" sz="1100" b="0" i="1" dirty="0">
                          <a:solidFill>
                            <a:schemeClr val="bg1"/>
                          </a:solidFill>
                          <a:effectLst/>
                          <a:latin typeface="Times New Roman" pitchFamily="18" charset="0"/>
                          <a:ea typeface="Open Sans"/>
                          <a:cs typeface="Times New Roman" pitchFamily="18" charset="0"/>
                        </a:rPr>
                        <a:t>деректер және студент </a:t>
                      </a:r>
                      <a:r>
                        <a:rPr lang="kk-KZ" sz="1100" b="0" i="1" dirty="0" smtClean="0">
                          <a:solidFill>
                            <a:schemeClr val="bg1"/>
                          </a:solidFill>
                          <a:effectLst/>
                          <a:latin typeface="Times New Roman" pitchFamily="18" charset="0"/>
                          <a:ea typeface="Open Sans"/>
                          <a:cs typeface="Times New Roman" pitchFamily="18" charset="0"/>
                        </a:rPr>
                        <a:t>жетіс-рі</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bg1"/>
                          </a:solidFill>
                          <a:effectLst/>
                          <a:latin typeface="Times New Roman" pitchFamily="18" charset="0"/>
                          <a:ea typeface="Times New Roman"/>
                          <a:cs typeface="Times New Roman" pitchFamily="18" charset="0"/>
                        </a:rPr>
                        <a:t>Жалпы </a:t>
                      </a:r>
                      <a:r>
                        <a:rPr lang="kk-KZ" sz="1100" b="1" i="1" dirty="0">
                          <a:solidFill>
                            <a:schemeClr val="bg1"/>
                          </a:solidFill>
                          <a:effectLst/>
                          <a:latin typeface="Times New Roman" pitchFamily="18" charset="0"/>
                          <a:ea typeface="Times New Roman"/>
                          <a:cs typeface="Times New Roman" pitchFamily="18" charset="0"/>
                        </a:rPr>
                        <a:t>бағасы</a:t>
                      </a:r>
                      <a:endParaRPr lang="ru-RU" sz="1100" b="1" i="1" dirty="0">
                        <a:solidFill>
                          <a:schemeClr val="bg1"/>
                        </a:solidFill>
                        <a:effectLst/>
                        <a:latin typeface="Times New Roman" pitchFamily="18" charset="0"/>
                        <a:ea typeface="Calibri"/>
                        <a:cs typeface="Times New Roman" pitchFamily="18" charset="0"/>
                      </a:endParaRPr>
                    </a:p>
                  </a:txBody>
                  <a:tcPr marL="68580" marR="68580" marT="0" marB="0" anchor="ctr"/>
                </a:tc>
              </a:tr>
              <a:tr h="252909">
                <a:tc>
                  <a:txBody>
                    <a:bodyPr/>
                    <a:lstStyle/>
                    <a:p>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35%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accent1">
                              <a:lumMod val="50000"/>
                            </a:schemeClr>
                          </a:solidFill>
                          <a:effectLst/>
                          <a:latin typeface="Times New Roman" pitchFamily="18" charset="0"/>
                          <a:ea typeface="Times New Roman"/>
                          <a:cs typeface="Times New Roman" pitchFamily="18" charset="0"/>
                        </a:rPr>
                        <a:t>12%</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41%</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7%</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accent1">
                              <a:lumMod val="50000"/>
                            </a:schemeClr>
                          </a:solidFill>
                          <a:effectLst/>
                          <a:latin typeface="Times New Roman" pitchFamily="18" charset="0"/>
                          <a:ea typeface="Times New Roman"/>
                          <a:cs typeface="Times New Roman" pitchFamily="18" charset="0"/>
                        </a:rPr>
                        <a:t>100%</a:t>
                      </a:r>
                      <a:endParaRPr lang="ru-RU" sz="1100" b="1"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r>
              <a:tr h="41655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1</a:t>
                      </a:r>
                      <a:r>
                        <a:rPr lang="ru-RU" sz="1100" b="1" spc="-30" dirty="0" smtClean="0">
                          <a:solidFill>
                            <a:schemeClr val="accent1">
                              <a:lumMod val="50000"/>
                            </a:schemeClr>
                          </a:solidFill>
                          <a:latin typeface="Times New Roman" pitchFamily="18" charset="0"/>
                          <a:cs typeface="Times New Roman" pitchFamily="18" charset="0"/>
                        </a:rPr>
                        <a:t> / 18</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Л.Н.Гумилев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Еуразия</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ұлттық университеті</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153500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100</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0,84</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3,57</a:t>
                      </a:r>
                      <a:endParaRPr lang="ru-RU" sz="1100" b="1" u="none" dirty="0">
                        <a:solidFill>
                          <a:schemeClr val="accent1">
                            <a:lumMod val="50000"/>
                          </a:schemeClr>
                        </a:solidFill>
                        <a:latin typeface="Times New Roman" pitchFamily="18" charset="0"/>
                        <a:cs typeface="Times New Roman" pitchFamily="18" charset="0"/>
                      </a:endParaRPr>
                    </a:p>
                  </a:txBody>
                  <a:tcPr/>
                </a:tc>
              </a:tr>
              <a:tr h="41655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2</a:t>
                      </a:r>
                      <a:r>
                        <a:rPr lang="ru-RU" sz="1100" b="1" spc="-30" dirty="0" smtClean="0">
                          <a:solidFill>
                            <a:schemeClr val="accent1">
                              <a:lumMod val="50000"/>
                            </a:schemeClr>
                          </a:solidFill>
                          <a:latin typeface="Times New Roman" pitchFamily="18" charset="0"/>
                          <a:cs typeface="Times New Roman" pitchFamily="18" charset="0"/>
                        </a:rPr>
                        <a:t> / 18</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smtClean="0">
                          <a:solidFill>
                            <a:schemeClr val="accent1">
                              <a:lumMod val="50000"/>
                            </a:schemeClr>
                          </a:solidFill>
                          <a:latin typeface="Times New Roman" pitchFamily="18" charset="0"/>
                          <a:ea typeface="+mn-ea"/>
                          <a:cs typeface="Times New Roman" pitchFamily="18" charset="0"/>
                        </a:rPr>
                        <a:t>М. </a:t>
                      </a:r>
                      <a:r>
                        <a:rPr kumimoji="0" lang="ru-RU" sz="1100" b="0" i="0" kern="1200" dirty="0" err="1" smtClean="0">
                          <a:solidFill>
                            <a:schemeClr val="accent1">
                              <a:lumMod val="50000"/>
                            </a:schemeClr>
                          </a:solidFill>
                          <a:latin typeface="Times New Roman" pitchFamily="18" charset="0"/>
                          <a:ea typeface="+mn-ea"/>
                          <a:cs typeface="Times New Roman" pitchFamily="18" charset="0"/>
                        </a:rPr>
                        <a:t>Қозыбаев атындағы Солтүстік Қазақстан университеті</a:t>
                      </a:r>
                      <a:endParaRPr lang="ru-RU" sz="1100"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229161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100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1,7</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0,42</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0,70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3,5</a:t>
                      </a:r>
                      <a:endParaRPr lang="ru-RU" sz="1100" b="1" u="none" dirty="0">
                        <a:solidFill>
                          <a:schemeClr val="accent1">
                            <a:lumMod val="50000"/>
                          </a:schemeClr>
                        </a:solidFill>
                        <a:latin typeface="Times New Roman" pitchFamily="18" charset="0"/>
                        <a:cs typeface="Times New Roman" pitchFamily="18" charset="0"/>
                      </a:endParaRPr>
                    </a:p>
                  </a:txBody>
                  <a:tcPr/>
                </a:tc>
              </a:tr>
              <a:tr h="327294">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3</a:t>
                      </a:r>
                      <a:r>
                        <a:rPr lang="ru-RU" sz="1100" b="1" spc="-30" dirty="0" smtClean="0">
                          <a:solidFill>
                            <a:schemeClr val="accent1">
                              <a:lumMod val="50000"/>
                            </a:schemeClr>
                          </a:solidFill>
                          <a:latin typeface="Times New Roman" pitchFamily="18" charset="0"/>
                          <a:cs typeface="Times New Roman" pitchFamily="18" charset="0"/>
                        </a:rPr>
                        <a:t> / </a:t>
                      </a:r>
                      <a:r>
                        <a:rPr lang="ru-RU" sz="1100" b="1" dirty="0" smtClean="0">
                          <a:solidFill>
                            <a:schemeClr val="accent1">
                              <a:lumMod val="50000"/>
                            </a:schemeClr>
                          </a:solidFill>
                          <a:latin typeface="Times New Roman" pitchFamily="18" charset="0"/>
                          <a:cs typeface="Times New Roman" pitchFamily="18" charset="0"/>
                        </a:rPr>
                        <a:t>18</a:t>
                      </a:r>
                    </a:p>
                  </a:txBody>
                  <a:tcPr marL="0" marR="0" marT="136525" marB="0" anchor="ctr"/>
                </a:tc>
                <a:tc>
                  <a:txBody>
                    <a:bodyPr/>
                    <a:lstStyle/>
                    <a:p>
                      <a:pPr algn="ctr"/>
                      <a:r>
                        <a:rPr kumimoji="0" lang="ru-RU" sz="1100" b="0" i="0" kern="1200" dirty="0" err="1" smtClean="0">
                          <a:solidFill>
                            <a:schemeClr val="accent1">
                              <a:lumMod val="50000"/>
                            </a:schemeClr>
                          </a:solidFill>
                          <a:latin typeface="Times New Roman" pitchFamily="18" charset="0"/>
                          <a:ea typeface="+mn-ea"/>
                          <a:cs typeface="Times New Roman" pitchFamily="18" charset="0"/>
                        </a:rPr>
                        <a:t>Қ.Жұбанов атындағы Ақтөбе өңірлік университеті</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168403</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100</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1,9</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0,30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0,77</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3,28</a:t>
                      </a:r>
                      <a:endParaRPr lang="ru-RU" sz="1100" b="1" u="none" dirty="0">
                        <a:solidFill>
                          <a:schemeClr val="accent1">
                            <a:lumMod val="50000"/>
                          </a:schemeClr>
                        </a:solidFill>
                        <a:latin typeface="Times New Roman" pitchFamily="18" charset="0"/>
                        <a:cs typeface="Times New Roman" pitchFamily="18" charset="0"/>
                      </a:endParaRPr>
                    </a:p>
                  </a:txBody>
                  <a:tcPr/>
                </a:tc>
              </a:tr>
              <a:tr h="327294">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4 / 18</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err="1" smtClean="0">
                          <a:solidFill>
                            <a:schemeClr val="accent1">
                              <a:lumMod val="50000"/>
                            </a:schemeClr>
                          </a:solidFill>
                          <a:latin typeface="Times New Roman" pitchFamily="18" charset="0"/>
                          <a:ea typeface="+mn-ea"/>
                          <a:cs typeface="Times New Roman" pitchFamily="18" charset="0"/>
                        </a:rPr>
                        <a:t>Х.Досмұхамедов атындағы </a:t>
                      </a:r>
                      <a:r>
                        <a:rPr kumimoji="0" lang="ru-RU" sz="1100" b="0" i="0" kern="1200" dirty="0" smtClean="0">
                          <a:solidFill>
                            <a:schemeClr val="accent1">
                              <a:lumMod val="50000"/>
                            </a:schemeClr>
                          </a:solidFill>
                          <a:latin typeface="Times New Roman" pitchFamily="18" charset="0"/>
                          <a:ea typeface="+mn-ea"/>
                          <a:cs typeface="Times New Roman" pitchFamily="18" charset="0"/>
                        </a:rPr>
                        <a:t>Атырау </a:t>
                      </a:r>
                      <a:r>
                        <a:rPr kumimoji="0" lang="ru-RU" sz="1100" b="0" i="0" kern="1200" dirty="0" err="1" smtClean="0">
                          <a:solidFill>
                            <a:schemeClr val="accent1">
                              <a:lumMod val="50000"/>
                            </a:schemeClr>
                          </a:solidFill>
                          <a:latin typeface="Times New Roman" pitchFamily="18" charset="0"/>
                          <a:ea typeface="+mn-ea"/>
                          <a:cs typeface="Times New Roman" pitchFamily="18" charset="0"/>
                        </a:rPr>
                        <a:t>университеті</a:t>
                      </a:r>
                      <a:endParaRPr lang="ru-RU" sz="1100"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246242</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89</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0,38</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0,68</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3,28</a:t>
                      </a:r>
                      <a:endParaRPr lang="ru-RU" sz="1100" b="1" u="none" dirty="0">
                        <a:solidFill>
                          <a:schemeClr val="accent1">
                            <a:lumMod val="50000"/>
                          </a:schemeClr>
                        </a:solidFill>
                        <a:latin typeface="Times New Roman" pitchFamily="18" charset="0"/>
                        <a:cs typeface="Times New Roman" pitchFamily="18" charset="0"/>
                      </a:endParaRPr>
                    </a:p>
                  </a:txBody>
                  <a:tcPr/>
                </a:tc>
              </a:tr>
              <a:tr h="3272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5 / 18</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err="1" smtClean="0">
                          <a:solidFill>
                            <a:schemeClr val="accent1">
                              <a:lumMod val="50000"/>
                            </a:schemeClr>
                          </a:solidFill>
                          <a:latin typeface="Times New Roman" pitchFamily="18" charset="0"/>
                          <a:ea typeface="+mn-ea"/>
                          <a:cs typeface="Times New Roman" pitchFamily="18" charset="0"/>
                        </a:rPr>
                        <a:t>С.Аманжолов</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Шығыс Қазақстан университеті</a:t>
                      </a:r>
                      <a:endParaRPr lang="ru-RU" sz="1100"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286283</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89</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0,39</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0,66</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3,26</a:t>
                      </a:r>
                      <a:endParaRPr lang="ru-RU" sz="1100" b="1" u="none" dirty="0">
                        <a:solidFill>
                          <a:schemeClr val="accent1">
                            <a:lumMod val="50000"/>
                          </a:schemeClr>
                        </a:solidFill>
                        <a:latin typeface="Times New Roman" pitchFamily="18" charset="0"/>
                        <a:cs typeface="Times New Roman" pitchFamily="18" charset="0"/>
                      </a:endParaRPr>
                    </a:p>
                  </a:txBody>
                  <a:tcPr/>
                </a:tc>
              </a:tr>
              <a:tr h="490941">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14</a:t>
                      </a:r>
                      <a:r>
                        <a:rPr lang="ru-RU" sz="1100" b="1" spc="-30" dirty="0" smtClean="0">
                          <a:solidFill>
                            <a:schemeClr val="accent1">
                              <a:lumMod val="50000"/>
                            </a:schemeClr>
                          </a:solidFill>
                          <a:latin typeface="Times New Roman" pitchFamily="18" charset="0"/>
                          <a:cs typeface="Times New Roman" pitchFamily="18" charset="0"/>
                        </a:rPr>
                        <a:t> / 18</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smtClean="0">
                          <a:solidFill>
                            <a:schemeClr val="accent1">
                              <a:lumMod val="50000"/>
                            </a:schemeClr>
                          </a:solidFill>
                          <a:latin typeface="Times New Roman" pitchFamily="18" charset="0"/>
                          <a:ea typeface="+mn-ea"/>
                          <a:cs typeface="Times New Roman" pitchFamily="18" charset="0"/>
                        </a:rPr>
                        <a:t>Қ.</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А.Ясауи</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халықаралық Қазақ-Түрік </a:t>
                      </a:r>
                      <a:r>
                        <a:rPr kumimoji="0" lang="ru-RU" sz="1100" b="0" i="0" kern="1200" dirty="0" smtClean="0">
                          <a:solidFill>
                            <a:schemeClr val="accent1">
                              <a:lumMod val="50000"/>
                            </a:schemeClr>
                          </a:solidFill>
                          <a:latin typeface="Times New Roman" pitchFamily="18" charset="0"/>
                          <a:ea typeface="+mn-ea"/>
                          <a:cs typeface="Times New Roman" pitchFamily="18" charset="0"/>
                        </a:rPr>
                        <a:t>университет</a:t>
                      </a:r>
                      <a:endParaRPr lang="ru-RU" sz="1100"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101159</a:t>
                      </a:r>
                      <a:endParaRPr lang="ru-RU" sz="1100" b="1" dirty="0">
                        <a:solidFill>
                          <a:srgbClr val="FF0000"/>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rgbClr val="FF0000"/>
                          </a:solidFill>
                          <a:latin typeface="Times New Roman" pitchFamily="18" charset="0"/>
                          <a:ea typeface="Times New Roman"/>
                          <a:cs typeface="Times New Roman" pitchFamily="18" charset="0"/>
                        </a:rPr>
                        <a:t>82</a:t>
                      </a:r>
                      <a:endParaRPr lang="ru-RU" sz="1100" b="1" dirty="0">
                        <a:solidFill>
                          <a:srgbClr val="FF0000"/>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2,8</a:t>
                      </a:r>
                      <a:endParaRPr lang="ru-RU" sz="1100" b="1" dirty="0">
                        <a:solidFill>
                          <a:srgbClr val="FF0000"/>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0,70</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2,94</a:t>
                      </a:r>
                      <a:endParaRPr lang="ru-RU" sz="1100" b="1" u="none"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33350"/>
            <a:ext cx="7315200" cy="723888"/>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kk-KZ" sz="2000" dirty="0" smtClean="0">
                <a:solidFill>
                  <a:schemeClr val="bg2">
                    <a:lumMod val="50000"/>
                  </a:schemeClr>
                </a:solidFill>
                <a:latin typeface="Times New Roman" pitchFamily="18" charset="0"/>
                <a:cs typeface="Times New Roman" pitchFamily="18" charset="0"/>
              </a:rPr>
              <a:t>6В01716 – Қазақ тілі мен әдебиеті </a:t>
            </a:r>
            <a:r>
              <a:rPr lang="ru-RU" sz="2000" dirty="0" err="1" smtClean="0">
                <a:solidFill>
                  <a:schemeClr val="bg2">
                    <a:lumMod val="50000"/>
                  </a:schemeClr>
                </a:solidFill>
                <a:latin typeface="Times New Roman" pitchFamily="18" charset="0"/>
                <a:cs typeface="Times New Roman" pitchFamily="18" charset="0"/>
              </a:rPr>
              <a:t>бойынша</a:t>
            </a:r>
            <a:r>
              <a:rPr lang="ru-RU" sz="2000" dirty="0" smtClean="0">
                <a:solidFill>
                  <a:schemeClr val="bg2">
                    <a:lumMod val="50000"/>
                  </a:schemeClr>
                </a:solidFill>
                <a:latin typeface="Times New Roman" pitchFamily="18" charset="0"/>
                <a:cs typeface="Times New Roman" pitchFamily="18" charset="0"/>
              </a:rPr>
              <a:t/>
            </a:r>
            <a:br>
              <a:rPr lang="ru-RU" sz="2000" dirty="0" smtClean="0">
                <a:solidFill>
                  <a:schemeClr val="bg2">
                    <a:lumMod val="50000"/>
                  </a:schemeClr>
                </a:solidFill>
                <a:latin typeface="Times New Roman" pitchFamily="18" charset="0"/>
                <a:cs typeface="Times New Roman" pitchFamily="18" charset="0"/>
              </a:rPr>
            </a:br>
            <a:r>
              <a:rPr lang="ru-RU" sz="2400" dirty="0" smtClean="0">
                <a:solidFill>
                  <a:schemeClr val="bg2">
                    <a:lumMod val="50000"/>
                  </a:schemeClr>
                </a:solidFill>
                <a:latin typeface="Times New Roman" pitchFamily="18" charset="0"/>
                <a:cs typeface="Times New Roman" pitchFamily="18" charset="0"/>
              </a:rPr>
              <a:t> </a:t>
            </a:r>
            <a:r>
              <a:rPr lang="ru-RU" sz="2000" dirty="0" err="1" smtClean="0">
                <a:solidFill>
                  <a:schemeClr val="bg2">
                    <a:lumMod val="50000"/>
                  </a:schemeClr>
                </a:solidFill>
                <a:latin typeface="Times New Roman" pitchFamily="18" charset="0"/>
                <a:cs typeface="Times New Roman" pitchFamily="18" charset="0"/>
              </a:rPr>
              <a:t>(Алдынғы қатардағы </a:t>
            </a:r>
            <a:r>
              <a:rPr lang="ru-RU" sz="2000" dirty="0" smtClean="0">
                <a:solidFill>
                  <a:schemeClr val="bg2">
                    <a:lumMod val="50000"/>
                  </a:schemeClr>
                </a:solidFill>
                <a:latin typeface="Times New Roman" pitchFamily="18" charset="0"/>
                <a:cs typeface="Times New Roman" pitchFamily="18" charset="0"/>
              </a:rPr>
              <a:t>бес </a:t>
            </a:r>
            <a:r>
              <a:rPr lang="ru-RU" sz="2000" dirty="0" err="1" smtClean="0">
                <a:solidFill>
                  <a:schemeClr val="bg2">
                    <a:lumMod val="50000"/>
                  </a:schemeClr>
                </a:solidFill>
                <a:latin typeface="Times New Roman" pitchFamily="18" charset="0"/>
                <a:cs typeface="Times New Roman" pitchFamily="18" charset="0"/>
              </a:rPr>
              <a:t>университетпен</a:t>
            </a:r>
            <a:r>
              <a:rPr lang="ru-RU" sz="2000" dirty="0" smtClean="0">
                <a:solidFill>
                  <a:schemeClr val="bg2">
                    <a:lumMod val="50000"/>
                  </a:schemeClr>
                </a:solidFill>
                <a:latin typeface="Times New Roman" pitchFamily="18" charset="0"/>
                <a:cs typeface="Times New Roman" pitchFamily="18" charset="0"/>
              </a:rPr>
              <a:t> </a:t>
            </a:r>
            <a:r>
              <a:rPr lang="ru-RU" sz="2000" dirty="0" err="1" smtClean="0">
                <a:solidFill>
                  <a:schemeClr val="bg2">
                    <a:lumMod val="50000"/>
                  </a:schemeClr>
                </a:solidFill>
                <a:latin typeface="Times New Roman" pitchFamily="18" charset="0"/>
                <a:cs typeface="Times New Roman" pitchFamily="18" charset="0"/>
              </a:rPr>
              <a:t>салыстыру</a:t>
            </a:r>
            <a:r>
              <a:rPr lang="ru-RU" sz="2000" dirty="0" smtClean="0">
                <a:solidFill>
                  <a:schemeClr val="bg2">
                    <a:lumMod val="50000"/>
                  </a:schemeClr>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357158" y="1071552"/>
          <a:ext cx="8405844" cy="3260725"/>
        </p:xfrm>
        <a:graphic>
          <a:graphicData uri="http://schemas.openxmlformats.org/drawingml/2006/table">
            <a:tbl>
              <a:tblPr firstRow="1" bandRow="1">
                <a:tableStyleId>{5C22544A-7EE6-4342-B048-85BDC9FD1C3A}</a:tableStyleId>
              </a:tblPr>
              <a:tblGrid>
                <a:gridCol w="500066"/>
                <a:gridCol w="2262175"/>
                <a:gridCol w="928694"/>
                <a:gridCol w="1000132"/>
                <a:gridCol w="857256"/>
                <a:gridCol w="857256"/>
                <a:gridCol w="1124657"/>
                <a:gridCol w="875608"/>
              </a:tblGrid>
              <a:tr h="3861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Рейтинг</a:t>
                      </a:r>
                      <a:endParaRPr lang="ru-RU" sz="1100" b="1" u="none" dirty="0" smtClean="0">
                        <a:solidFill>
                          <a:schemeClr val="bg1"/>
                        </a:solidFill>
                        <a:latin typeface="Times New Roman" pitchFamily="18" charset="0"/>
                        <a:cs typeface="Times New Roman" pitchFamily="18" charset="0"/>
                      </a:endParaRPr>
                    </a:p>
                    <a:p>
                      <a:endParaRPr lang="ru-RU" sz="1100" b="1" u="none" dirty="0">
                        <a:solidFill>
                          <a:schemeClr val="bg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Университет атауы</a:t>
                      </a:r>
                      <a:endParaRPr lang="ru-RU" sz="1100" b="1" u="none" dirty="0" smtClean="0">
                        <a:solidFill>
                          <a:schemeClr val="bg1"/>
                        </a:solidFill>
                        <a:latin typeface="Times New Roman" pitchFamily="18" charset="0"/>
                        <a:cs typeface="Times New Roman" pitchFamily="18" charset="0"/>
                      </a:endParaRPr>
                    </a:p>
                    <a:p>
                      <a:pPr algn="ctr"/>
                      <a:endParaRPr lang="ru-RU" sz="1100" b="1" u="none" dirty="0">
                        <a:solidFill>
                          <a:schemeClr val="bg1"/>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Медианалық </a:t>
                      </a:r>
                      <a:r>
                        <a:rPr lang="kk-KZ" sz="1100" b="0" i="1" dirty="0">
                          <a:solidFill>
                            <a:schemeClr val="bg1"/>
                          </a:solidFill>
                          <a:effectLst/>
                          <a:latin typeface="Times New Roman" pitchFamily="18" charset="0"/>
                          <a:ea typeface="Open Sans"/>
                          <a:cs typeface="Times New Roman" pitchFamily="18" charset="0"/>
                        </a:rPr>
                        <a:t>еңбекақы (теңге)</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Жұмыспен қамтылу деңгейі (%)</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 іздеу </a:t>
                      </a:r>
                      <a:r>
                        <a:rPr lang="kk-KZ" sz="1100" b="0" i="1" dirty="0" smtClean="0">
                          <a:solidFill>
                            <a:schemeClr val="bg1"/>
                          </a:solidFill>
                          <a:effectLst/>
                          <a:latin typeface="Times New Roman" pitchFamily="18" charset="0"/>
                          <a:ea typeface="Open Sans"/>
                          <a:cs typeface="Times New Roman" pitchFamily="18" charset="0"/>
                        </a:rPr>
                        <a:t>ұзақ-тығы </a:t>
                      </a:r>
                      <a:r>
                        <a:rPr lang="kk-KZ" sz="1100" b="0" i="1" dirty="0">
                          <a:solidFill>
                            <a:schemeClr val="bg1"/>
                          </a:solidFill>
                          <a:effectLst/>
                          <a:latin typeface="Times New Roman" pitchFamily="18" charset="0"/>
                          <a:ea typeface="Open Sans"/>
                          <a:cs typeface="Times New Roman" pitchFamily="18" charset="0"/>
                        </a:rPr>
                        <a:t>(ай)</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Сараптама-лық бағалау</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Стат-лық </a:t>
                      </a:r>
                      <a:r>
                        <a:rPr lang="kk-KZ" sz="1100" b="0" i="1" dirty="0">
                          <a:solidFill>
                            <a:schemeClr val="bg1"/>
                          </a:solidFill>
                          <a:effectLst/>
                          <a:latin typeface="Times New Roman" pitchFamily="18" charset="0"/>
                          <a:ea typeface="Open Sans"/>
                          <a:cs typeface="Times New Roman" pitchFamily="18" charset="0"/>
                        </a:rPr>
                        <a:t>деректер және студент </a:t>
                      </a:r>
                      <a:r>
                        <a:rPr lang="kk-KZ" sz="1100" b="0" i="1" dirty="0" smtClean="0">
                          <a:solidFill>
                            <a:schemeClr val="bg1"/>
                          </a:solidFill>
                          <a:effectLst/>
                          <a:latin typeface="Times New Roman" pitchFamily="18" charset="0"/>
                          <a:ea typeface="Open Sans"/>
                          <a:cs typeface="Times New Roman" pitchFamily="18" charset="0"/>
                        </a:rPr>
                        <a:t>жетіс-рі</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bg1"/>
                          </a:solidFill>
                          <a:effectLst/>
                          <a:latin typeface="Times New Roman" pitchFamily="18" charset="0"/>
                          <a:ea typeface="Times New Roman"/>
                          <a:cs typeface="Times New Roman" pitchFamily="18" charset="0"/>
                        </a:rPr>
                        <a:t>Жалпы </a:t>
                      </a:r>
                      <a:r>
                        <a:rPr lang="kk-KZ" sz="1100" b="1" i="1" dirty="0">
                          <a:solidFill>
                            <a:schemeClr val="bg1"/>
                          </a:solidFill>
                          <a:effectLst/>
                          <a:latin typeface="Times New Roman" pitchFamily="18" charset="0"/>
                          <a:ea typeface="Times New Roman"/>
                          <a:cs typeface="Times New Roman" pitchFamily="18" charset="0"/>
                        </a:rPr>
                        <a:t>бағасы</a:t>
                      </a:r>
                      <a:endParaRPr lang="ru-RU" sz="1100" b="1" i="1" dirty="0">
                        <a:solidFill>
                          <a:schemeClr val="bg1"/>
                        </a:solidFill>
                        <a:effectLst/>
                        <a:latin typeface="Times New Roman" pitchFamily="18" charset="0"/>
                        <a:ea typeface="Calibri"/>
                        <a:cs typeface="Times New Roman" pitchFamily="18" charset="0"/>
                      </a:endParaRPr>
                    </a:p>
                  </a:txBody>
                  <a:tcPr marL="68580" marR="68580" marT="0" marB="0" anchor="ctr"/>
                </a:tc>
              </a:tr>
              <a:tr h="252575">
                <a:tc>
                  <a:txBody>
                    <a:bodyPr/>
                    <a:lstStyle/>
                    <a:p>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35%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accent1">
                              <a:lumMod val="50000"/>
                            </a:schemeClr>
                          </a:solidFill>
                          <a:effectLst/>
                          <a:latin typeface="Times New Roman" pitchFamily="18" charset="0"/>
                          <a:ea typeface="Times New Roman"/>
                          <a:cs typeface="Times New Roman" pitchFamily="18" charset="0"/>
                        </a:rPr>
                        <a:t>12%</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41%</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7%</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accent1">
                              <a:lumMod val="50000"/>
                            </a:schemeClr>
                          </a:solidFill>
                          <a:effectLst/>
                          <a:latin typeface="Times New Roman" pitchFamily="18" charset="0"/>
                          <a:ea typeface="Times New Roman"/>
                          <a:cs typeface="Times New Roman" pitchFamily="18" charset="0"/>
                        </a:rPr>
                        <a:t>100%</a:t>
                      </a:r>
                      <a:endParaRPr lang="ru-RU" sz="1100" b="1"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r>
              <a:tr h="41600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1</a:t>
                      </a:r>
                      <a:r>
                        <a:rPr lang="ru-RU" sz="1100" b="1" spc="-30" dirty="0" smtClean="0">
                          <a:solidFill>
                            <a:schemeClr val="accent1">
                              <a:lumMod val="50000"/>
                            </a:schemeClr>
                          </a:solidFill>
                          <a:latin typeface="Times New Roman" pitchFamily="18" charset="0"/>
                          <a:cs typeface="Times New Roman" pitchFamily="18" charset="0"/>
                        </a:rPr>
                        <a:t>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Л.Н.Гумилев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Еуразия</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ұлттық университеті</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217678</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100</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2,2</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1,05</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3,79</a:t>
                      </a:r>
                      <a:endParaRPr lang="ru-RU" sz="1100" b="1" u="none" dirty="0">
                        <a:solidFill>
                          <a:schemeClr val="accent1">
                            <a:lumMod val="50000"/>
                          </a:schemeClr>
                        </a:solidFill>
                        <a:latin typeface="Times New Roman" pitchFamily="18" charset="0"/>
                        <a:cs typeface="Times New Roman" pitchFamily="18" charset="0"/>
                      </a:endParaRPr>
                    </a:p>
                  </a:txBody>
                  <a:tcPr/>
                </a:tc>
              </a:tr>
              <a:tr h="41600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2</a:t>
                      </a:r>
                      <a:r>
                        <a:rPr lang="ru-RU" sz="1100" b="1" spc="-30" dirty="0" smtClean="0">
                          <a:solidFill>
                            <a:schemeClr val="accent1">
                              <a:lumMod val="50000"/>
                            </a:schemeClr>
                          </a:solidFill>
                          <a:latin typeface="Times New Roman" pitchFamily="18" charset="0"/>
                          <a:cs typeface="Times New Roman" pitchFamily="18" charset="0"/>
                        </a:rPr>
                        <a:t>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err="1" smtClean="0">
                          <a:solidFill>
                            <a:schemeClr val="accent1">
                              <a:lumMod val="50000"/>
                            </a:schemeClr>
                          </a:solidFill>
                          <a:latin typeface="Times New Roman" pitchFamily="18" charset="0"/>
                          <a:ea typeface="+mn-ea"/>
                          <a:cs typeface="Times New Roman" pitchFamily="18" charset="0"/>
                        </a:rPr>
                        <a:t>Сүлейман Демирел</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a:t>
                      </a:r>
                      <a:r>
                        <a:rPr kumimoji="0" lang="ru-RU" sz="1100" b="0" i="0" kern="1200" dirty="0" smtClean="0">
                          <a:solidFill>
                            <a:schemeClr val="accent1">
                              <a:lumMod val="50000"/>
                            </a:schemeClr>
                          </a:solidFill>
                          <a:latin typeface="Times New Roman" pitchFamily="18" charset="0"/>
                          <a:ea typeface="+mn-ea"/>
                          <a:cs typeface="Times New Roman" pitchFamily="18" charset="0"/>
                        </a:rPr>
                        <a:t>университет</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218333</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83</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2,3</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1,05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3,51</a:t>
                      </a:r>
                      <a:endParaRPr lang="ru-RU" sz="1100" b="1" u="none" dirty="0">
                        <a:solidFill>
                          <a:schemeClr val="accent1">
                            <a:lumMod val="50000"/>
                          </a:schemeClr>
                        </a:solidFill>
                        <a:latin typeface="Times New Roman" pitchFamily="18" charset="0"/>
                        <a:cs typeface="Times New Roman" pitchFamily="18" charset="0"/>
                      </a:endParaRPr>
                    </a:p>
                  </a:txBody>
                  <a:tcPr/>
                </a:tc>
              </a:tr>
              <a:tr h="32686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3</a:t>
                      </a:r>
                      <a:r>
                        <a:rPr lang="ru-RU" sz="1100" b="1" spc="-30" dirty="0" smtClean="0">
                          <a:solidFill>
                            <a:schemeClr val="accent1">
                              <a:lumMod val="50000"/>
                            </a:schemeClr>
                          </a:solidFill>
                          <a:latin typeface="Times New Roman" pitchFamily="18" charset="0"/>
                          <a:cs typeface="Times New Roman" pitchFamily="18" charset="0"/>
                        </a:rPr>
                        <a:t>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Ә.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Марғұлан атындағы </a:t>
                      </a:r>
                      <a:r>
                        <a:rPr kumimoji="0" lang="ru-RU" sz="1100" b="0" i="0" kern="1200" dirty="0" smtClean="0">
                          <a:solidFill>
                            <a:schemeClr val="accent1">
                              <a:lumMod val="50000"/>
                            </a:schemeClr>
                          </a:solidFill>
                          <a:latin typeface="Times New Roman" pitchFamily="18" charset="0"/>
                          <a:ea typeface="+mn-ea"/>
                          <a:cs typeface="Times New Roman" pitchFamily="18" charset="0"/>
                        </a:rPr>
                        <a:t>Павлодар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педагогикалық </a:t>
                      </a:r>
                      <a:r>
                        <a:rPr kumimoji="0" lang="ru-RU" sz="1100" b="0" i="0" kern="1200" dirty="0" smtClean="0">
                          <a:solidFill>
                            <a:schemeClr val="accent1">
                              <a:lumMod val="50000"/>
                            </a:schemeClr>
                          </a:solidFill>
                          <a:latin typeface="Times New Roman" pitchFamily="18" charset="0"/>
                          <a:ea typeface="+mn-ea"/>
                          <a:cs typeface="Times New Roman" pitchFamily="18" charset="0"/>
                        </a:rPr>
                        <a:t>институты</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204340</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95</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0,71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3,39</a:t>
                      </a:r>
                      <a:endParaRPr lang="ru-RU" sz="1100" b="1" u="none" dirty="0">
                        <a:solidFill>
                          <a:schemeClr val="accent1">
                            <a:lumMod val="50000"/>
                          </a:schemeClr>
                        </a:solidFill>
                        <a:latin typeface="Times New Roman" pitchFamily="18" charset="0"/>
                        <a:cs typeface="Times New Roman" pitchFamily="18" charset="0"/>
                      </a:endParaRPr>
                    </a:p>
                  </a:txBody>
                  <a:tcPr/>
                </a:tc>
              </a:tr>
              <a:tr h="32686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4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М. </a:t>
                      </a:r>
                      <a:r>
                        <a:rPr kumimoji="0" lang="ru-RU" sz="1100" b="0" i="0" kern="1200" dirty="0" err="1" smtClean="0">
                          <a:solidFill>
                            <a:schemeClr val="accent1">
                              <a:lumMod val="50000"/>
                            </a:schemeClr>
                          </a:solidFill>
                          <a:latin typeface="Times New Roman" pitchFamily="18" charset="0"/>
                          <a:ea typeface="+mn-ea"/>
                          <a:cs typeface="Times New Roman" pitchFamily="18" charset="0"/>
                        </a:rPr>
                        <a:t>Қозыбаев атындағы Солтүстік Қазақстан университеті</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272054</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95</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1,9</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0,42</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0,69</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3,34</a:t>
                      </a:r>
                      <a:endParaRPr lang="ru-RU" sz="1100" b="1" u="none" dirty="0">
                        <a:solidFill>
                          <a:schemeClr val="accent1">
                            <a:lumMod val="50000"/>
                          </a:schemeClr>
                        </a:solidFill>
                        <a:latin typeface="Times New Roman" pitchFamily="18" charset="0"/>
                        <a:cs typeface="Times New Roman" pitchFamily="18" charset="0"/>
                      </a:endParaRPr>
                    </a:p>
                  </a:txBody>
                  <a:tcPr/>
                </a:tc>
              </a:tr>
              <a:tr h="2596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5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en-US" sz="1100" b="0" i="0" kern="1200" dirty="0" smtClean="0">
                          <a:solidFill>
                            <a:schemeClr val="accent1">
                              <a:lumMod val="50000"/>
                            </a:schemeClr>
                          </a:solidFill>
                          <a:latin typeface="Times New Roman" pitchFamily="18" charset="0"/>
                          <a:ea typeface="+mn-ea"/>
                          <a:cs typeface="Times New Roman" pitchFamily="18" charset="0"/>
                        </a:rPr>
                        <a:t>«</a:t>
                      </a:r>
                      <a:r>
                        <a:rPr kumimoji="0" lang="en-US" sz="1100" b="0" i="0" kern="1200" dirty="0" err="1" smtClean="0">
                          <a:solidFill>
                            <a:schemeClr val="accent1">
                              <a:lumMod val="50000"/>
                            </a:schemeClr>
                          </a:solidFill>
                          <a:latin typeface="Times New Roman" pitchFamily="18" charset="0"/>
                          <a:ea typeface="+mn-ea"/>
                          <a:cs typeface="Times New Roman" pitchFamily="18" charset="0"/>
                        </a:rPr>
                        <a:t>Bolashaq</a:t>
                      </a:r>
                      <a:r>
                        <a:rPr kumimoji="0" lang="en-US"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академиясы</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170078</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100</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0,58</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3,32</a:t>
                      </a:r>
                      <a:endParaRPr lang="ru-RU" sz="1100" b="1" u="none" dirty="0">
                        <a:solidFill>
                          <a:schemeClr val="accent1">
                            <a:lumMod val="50000"/>
                          </a:schemeClr>
                        </a:solidFill>
                        <a:latin typeface="Times New Roman" pitchFamily="18" charset="0"/>
                        <a:cs typeface="Times New Roman" pitchFamily="18" charset="0"/>
                      </a:endParaRPr>
                    </a:p>
                  </a:txBody>
                  <a:tcPr/>
                </a:tc>
              </a:tr>
              <a:tr h="49029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18</a:t>
                      </a:r>
                      <a:r>
                        <a:rPr lang="ru-RU" sz="1100" b="1" spc="-30" dirty="0" smtClean="0">
                          <a:solidFill>
                            <a:schemeClr val="accent1">
                              <a:lumMod val="50000"/>
                            </a:schemeClr>
                          </a:solidFill>
                          <a:latin typeface="Times New Roman" pitchFamily="18" charset="0"/>
                          <a:cs typeface="Times New Roman" pitchFamily="18" charset="0"/>
                        </a:rPr>
                        <a:t> / 34</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smtClean="0">
                          <a:solidFill>
                            <a:schemeClr val="accent1">
                              <a:lumMod val="50000"/>
                            </a:schemeClr>
                          </a:solidFill>
                          <a:latin typeface="Times New Roman" pitchFamily="18" charset="0"/>
                          <a:ea typeface="+mn-ea"/>
                          <a:cs typeface="Times New Roman" pitchFamily="18" charset="0"/>
                        </a:rPr>
                        <a:t>Қ.</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А.Ясауи</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халықаралық Қазақ-Түрік </a:t>
                      </a:r>
                      <a:r>
                        <a:rPr kumimoji="0" lang="ru-RU" sz="1100" b="0" i="0" kern="1200" dirty="0" smtClean="0">
                          <a:solidFill>
                            <a:schemeClr val="accent1">
                              <a:lumMod val="50000"/>
                            </a:schemeClr>
                          </a:solidFill>
                          <a:latin typeface="Times New Roman" pitchFamily="18" charset="0"/>
                          <a:ea typeface="+mn-ea"/>
                          <a:cs typeface="Times New Roman" pitchFamily="18" charset="0"/>
                        </a:rPr>
                        <a:t>университет</a:t>
                      </a:r>
                    </a:p>
                    <a:p>
                      <a:pPr algn="ctr"/>
                      <a:endParaRPr lang="ru-RU" sz="1100"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90296</a:t>
                      </a:r>
                      <a:endParaRPr lang="ru-RU" sz="1100" b="1" dirty="0">
                        <a:solidFill>
                          <a:srgbClr val="FF0000"/>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rgbClr val="FF0000"/>
                          </a:solidFill>
                          <a:latin typeface="Times New Roman" pitchFamily="18" charset="0"/>
                          <a:ea typeface="Times New Roman"/>
                          <a:cs typeface="Times New Roman" pitchFamily="18" charset="0"/>
                        </a:rPr>
                        <a:t>80</a:t>
                      </a:r>
                      <a:endParaRPr lang="ru-RU" sz="1100" b="1" dirty="0">
                        <a:solidFill>
                          <a:srgbClr val="FF0000"/>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2,3</a:t>
                      </a:r>
                      <a:endParaRPr lang="ru-RU" sz="1100" b="1" dirty="0">
                        <a:solidFill>
                          <a:srgbClr val="FF0000"/>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0,81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3,12</a:t>
                      </a:r>
                      <a:endParaRPr lang="ru-RU" sz="1100" b="1" u="none"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4282" y="133350"/>
            <a:ext cx="8501122" cy="795326"/>
          </a:xfrm>
        </p:spPr>
        <p:txBody>
          <a:bodyPr>
            <a:noAutofit/>
          </a:bodyPr>
          <a:lstStyle/>
          <a:p>
            <a:pPr algn="ct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kk-KZ" sz="2000" dirty="0" smtClean="0">
                <a:solidFill>
                  <a:schemeClr val="bg2">
                    <a:lumMod val="50000"/>
                  </a:schemeClr>
                </a:solidFill>
                <a:latin typeface="Times New Roman" pitchFamily="18" charset="0"/>
                <a:cs typeface="Times New Roman" pitchFamily="18" charset="0"/>
              </a:rPr>
              <a:t>В018 – Шет тілі мұғалімдерін даярлау (6В01718, 6В01719) </a:t>
            </a:r>
            <a:r>
              <a:rPr lang="ru-RU" sz="2000" dirty="0" err="1" smtClean="0">
                <a:solidFill>
                  <a:schemeClr val="bg2">
                    <a:lumMod val="50000"/>
                  </a:schemeClr>
                </a:solidFill>
                <a:latin typeface="Times New Roman" pitchFamily="18" charset="0"/>
                <a:cs typeface="Times New Roman" pitchFamily="18" charset="0"/>
              </a:rPr>
              <a:t>бойынша</a:t>
            </a:r>
            <a:r>
              <a:rPr lang="ru-RU" sz="2000" dirty="0" smtClean="0">
                <a:solidFill>
                  <a:schemeClr val="bg2">
                    <a:lumMod val="50000"/>
                  </a:schemeClr>
                </a:solidFill>
                <a:latin typeface="Times New Roman" pitchFamily="18" charset="0"/>
                <a:cs typeface="Times New Roman" pitchFamily="18" charset="0"/>
              </a:rPr>
              <a:t/>
            </a:r>
            <a:br>
              <a:rPr lang="ru-RU" sz="2000" dirty="0" smtClean="0">
                <a:solidFill>
                  <a:schemeClr val="bg2">
                    <a:lumMod val="50000"/>
                  </a:schemeClr>
                </a:solidFill>
                <a:latin typeface="Times New Roman" pitchFamily="18" charset="0"/>
                <a:cs typeface="Times New Roman" pitchFamily="18" charset="0"/>
              </a:rPr>
            </a:br>
            <a:r>
              <a:rPr lang="ru-RU" sz="2000" dirty="0" err="1" smtClean="0">
                <a:solidFill>
                  <a:schemeClr val="bg2">
                    <a:lumMod val="50000"/>
                  </a:schemeClr>
                </a:solidFill>
                <a:latin typeface="Times New Roman" pitchFamily="18" charset="0"/>
                <a:cs typeface="Times New Roman" pitchFamily="18" charset="0"/>
              </a:rPr>
              <a:t>(Алдынғы қатардағы </a:t>
            </a:r>
            <a:r>
              <a:rPr lang="ru-RU" sz="2000" dirty="0" smtClean="0">
                <a:solidFill>
                  <a:schemeClr val="bg2">
                    <a:lumMod val="50000"/>
                  </a:schemeClr>
                </a:solidFill>
                <a:latin typeface="Times New Roman" pitchFamily="18" charset="0"/>
                <a:cs typeface="Times New Roman" pitchFamily="18" charset="0"/>
              </a:rPr>
              <a:t>бес </a:t>
            </a:r>
            <a:r>
              <a:rPr lang="ru-RU" sz="2000" dirty="0" err="1" smtClean="0">
                <a:solidFill>
                  <a:schemeClr val="bg2">
                    <a:lumMod val="50000"/>
                  </a:schemeClr>
                </a:solidFill>
                <a:latin typeface="Times New Roman" pitchFamily="18" charset="0"/>
                <a:cs typeface="Times New Roman" pitchFamily="18" charset="0"/>
              </a:rPr>
              <a:t>университетпен</a:t>
            </a:r>
            <a:r>
              <a:rPr lang="ru-RU" sz="2000" dirty="0" smtClean="0">
                <a:solidFill>
                  <a:schemeClr val="bg2">
                    <a:lumMod val="50000"/>
                  </a:schemeClr>
                </a:solidFill>
                <a:latin typeface="Times New Roman" pitchFamily="18" charset="0"/>
                <a:cs typeface="Times New Roman" pitchFamily="18" charset="0"/>
              </a:rPr>
              <a:t> </a:t>
            </a:r>
            <a:r>
              <a:rPr lang="ru-RU" sz="2000" dirty="0" err="1" smtClean="0">
                <a:solidFill>
                  <a:schemeClr val="bg2">
                    <a:lumMod val="50000"/>
                  </a:schemeClr>
                </a:solidFill>
                <a:latin typeface="Times New Roman" pitchFamily="18" charset="0"/>
                <a:cs typeface="Times New Roman" pitchFamily="18" charset="0"/>
              </a:rPr>
              <a:t>салыстыру</a:t>
            </a:r>
            <a:r>
              <a:rPr lang="ru-RU" sz="2000" dirty="0" smtClean="0">
                <a:solidFill>
                  <a:schemeClr val="bg2">
                    <a:lumMod val="50000"/>
                  </a:schemeClr>
                </a:solidFill>
                <a:latin typeface="Times New Roman" pitchFamily="18" charset="0"/>
                <a:cs typeface="Times New Roman" pitchFamily="18" charset="0"/>
              </a:rPr>
              <a:t>)</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3240557809"/>
              </p:ext>
            </p:extLst>
          </p:nvPr>
        </p:nvGraphicFramePr>
        <p:xfrm>
          <a:off x="357158" y="896912"/>
          <a:ext cx="8405844" cy="3460788"/>
        </p:xfrm>
        <a:graphic>
          <a:graphicData uri="http://schemas.openxmlformats.org/drawingml/2006/table">
            <a:tbl>
              <a:tblPr firstRow="1" bandRow="1">
                <a:tableStyleId>{5C22544A-7EE6-4342-B048-85BDC9FD1C3A}</a:tableStyleId>
              </a:tblPr>
              <a:tblGrid>
                <a:gridCol w="500066"/>
                <a:gridCol w="2262175"/>
                <a:gridCol w="928694"/>
                <a:gridCol w="1000132"/>
                <a:gridCol w="857256"/>
                <a:gridCol w="857256"/>
                <a:gridCol w="1124657"/>
                <a:gridCol w="875608"/>
              </a:tblGrid>
              <a:tr h="6718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Рейтинг</a:t>
                      </a:r>
                      <a:endParaRPr lang="ru-RU" sz="1100" b="1" u="none" dirty="0" smtClean="0">
                        <a:solidFill>
                          <a:schemeClr val="bg1"/>
                        </a:solidFill>
                        <a:latin typeface="Times New Roman" pitchFamily="18" charset="0"/>
                        <a:cs typeface="Times New Roman" pitchFamily="18" charset="0"/>
                      </a:endParaRPr>
                    </a:p>
                    <a:p>
                      <a:endParaRPr lang="ru-RU" sz="1100" b="1" u="none" dirty="0">
                        <a:solidFill>
                          <a:schemeClr val="bg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100" b="1" u="none" dirty="0" smtClean="0">
                          <a:solidFill>
                            <a:schemeClr val="bg1"/>
                          </a:solidFill>
                          <a:latin typeface="Times New Roman" pitchFamily="18" charset="0"/>
                          <a:cs typeface="Times New Roman" pitchFamily="18" charset="0"/>
                        </a:rPr>
                        <a:t>Университет атауы</a:t>
                      </a:r>
                      <a:endParaRPr lang="ru-RU" sz="1100" b="1" u="none" dirty="0" smtClean="0">
                        <a:solidFill>
                          <a:schemeClr val="bg1"/>
                        </a:solidFill>
                        <a:latin typeface="Times New Roman" pitchFamily="18" charset="0"/>
                        <a:cs typeface="Times New Roman" pitchFamily="18" charset="0"/>
                      </a:endParaRPr>
                    </a:p>
                    <a:p>
                      <a:pPr algn="ctr"/>
                      <a:endParaRPr lang="ru-RU" sz="1100" b="1" u="none" dirty="0">
                        <a:solidFill>
                          <a:schemeClr val="bg1"/>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Медианалық </a:t>
                      </a:r>
                      <a:r>
                        <a:rPr lang="kk-KZ" sz="1100" b="0" i="1" dirty="0">
                          <a:solidFill>
                            <a:schemeClr val="bg1"/>
                          </a:solidFill>
                          <a:effectLst/>
                          <a:latin typeface="Times New Roman" pitchFamily="18" charset="0"/>
                          <a:ea typeface="Open Sans"/>
                          <a:cs typeface="Times New Roman" pitchFamily="18" charset="0"/>
                        </a:rPr>
                        <a:t>еңбекақы (теңге)</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Жұмыспен қамтылу деңгейі (%)</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bg1"/>
                          </a:solidFill>
                          <a:effectLst/>
                          <a:latin typeface="Times New Roman" pitchFamily="18" charset="0"/>
                          <a:ea typeface="Open Sans"/>
                          <a:cs typeface="Times New Roman" pitchFamily="18" charset="0"/>
                        </a:rPr>
                        <a:t>Жұмыс іздеу </a:t>
                      </a:r>
                      <a:r>
                        <a:rPr lang="kk-KZ" sz="1100" b="0" i="1" dirty="0" smtClean="0">
                          <a:solidFill>
                            <a:schemeClr val="bg1"/>
                          </a:solidFill>
                          <a:effectLst/>
                          <a:latin typeface="Times New Roman" pitchFamily="18" charset="0"/>
                          <a:ea typeface="Open Sans"/>
                          <a:cs typeface="Times New Roman" pitchFamily="18" charset="0"/>
                        </a:rPr>
                        <a:t>ұзақ-тығы </a:t>
                      </a:r>
                      <a:r>
                        <a:rPr lang="kk-KZ" sz="1100" b="0" i="1" dirty="0">
                          <a:solidFill>
                            <a:schemeClr val="bg1"/>
                          </a:solidFill>
                          <a:effectLst/>
                          <a:latin typeface="Times New Roman" pitchFamily="18" charset="0"/>
                          <a:ea typeface="Open Sans"/>
                          <a:cs typeface="Times New Roman" pitchFamily="18" charset="0"/>
                        </a:rPr>
                        <a:t>(ай)</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Сараптама-лық бағалау</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bg1"/>
                          </a:solidFill>
                          <a:effectLst/>
                          <a:latin typeface="Times New Roman" pitchFamily="18" charset="0"/>
                          <a:ea typeface="Open Sans"/>
                          <a:cs typeface="Times New Roman" pitchFamily="18" charset="0"/>
                        </a:rPr>
                        <a:t>Стат-лық </a:t>
                      </a:r>
                      <a:r>
                        <a:rPr lang="kk-KZ" sz="1100" b="0" i="1" dirty="0">
                          <a:solidFill>
                            <a:schemeClr val="bg1"/>
                          </a:solidFill>
                          <a:effectLst/>
                          <a:latin typeface="Times New Roman" pitchFamily="18" charset="0"/>
                          <a:ea typeface="Open Sans"/>
                          <a:cs typeface="Times New Roman" pitchFamily="18" charset="0"/>
                        </a:rPr>
                        <a:t>деректер және студент </a:t>
                      </a:r>
                      <a:r>
                        <a:rPr lang="kk-KZ" sz="1100" b="0" i="1" dirty="0" smtClean="0">
                          <a:solidFill>
                            <a:schemeClr val="bg1"/>
                          </a:solidFill>
                          <a:effectLst/>
                          <a:latin typeface="Times New Roman" pitchFamily="18" charset="0"/>
                          <a:ea typeface="Open Sans"/>
                          <a:cs typeface="Times New Roman" pitchFamily="18" charset="0"/>
                        </a:rPr>
                        <a:t>жетіс-рі</a:t>
                      </a:r>
                      <a:endParaRPr lang="ru-RU" sz="1100" b="0" i="1" dirty="0">
                        <a:solidFill>
                          <a:schemeClr val="bg1"/>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bg1"/>
                          </a:solidFill>
                          <a:effectLst/>
                          <a:latin typeface="Times New Roman" pitchFamily="18" charset="0"/>
                          <a:ea typeface="Times New Roman"/>
                          <a:cs typeface="Times New Roman" pitchFamily="18" charset="0"/>
                        </a:rPr>
                        <a:t>Жалпы </a:t>
                      </a:r>
                      <a:r>
                        <a:rPr lang="kk-KZ" sz="1100" b="1" i="1" dirty="0">
                          <a:solidFill>
                            <a:schemeClr val="bg1"/>
                          </a:solidFill>
                          <a:effectLst/>
                          <a:latin typeface="Times New Roman" pitchFamily="18" charset="0"/>
                          <a:ea typeface="Times New Roman"/>
                          <a:cs typeface="Times New Roman" pitchFamily="18" charset="0"/>
                        </a:rPr>
                        <a:t>бағасы</a:t>
                      </a:r>
                      <a:endParaRPr lang="ru-RU" sz="1100" b="1" i="1" dirty="0">
                        <a:solidFill>
                          <a:schemeClr val="bg1"/>
                        </a:solidFill>
                        <a:effectLst/>
                        <a:latin typeface="Times New Roman" pitchFamily="18" charset="0"/>
                        <a:ea typeface="Calibri"/>
                        <a:cs typeface="Times New Roman" pitchFamily="18" charset="0"/>
                      </a:endParaRPr>
                    </a:p>
                  </a:txBody>
                  <a:tcPr marL="68580" marR="68580" marT="0" marB="0" anchor="ctr"/>
                </a:tc>
              </a:tr>
              <a:tr h="252575">
                <a:tc>
                  <a:txBody>
                    <a:bodyPr/>
                    <a:lstStyle/>
                    <a:p>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35%</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a:solidFill>
                            <a:schemeClr val="accent1">
                              <a:lumMod val="50000"/>
                            </a:schemeClr>
                          </a:solidFill>
                          <a:effectLst/>
                          <a:latin typeface="Times New Roman" pitchFamily="18" charset="0"/>
                          <a:ea typeface="Times New Roman"/>
                          <a:cs typeface="Times New Roman" pitchFamily="18" charset="0"/>
                        </a:rPr>
                        <a:t>12%</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41%</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0" i="1" dirty="0" smtClean="0">
                          <a:solidFill>
                            <a:schemeClr val="accent1">
                              <a:lumMod val="50000"/>
                            </a:schemeClr>
                          </a:solidFill>
                          <a:effectLst/>
                          <a:latin typeface="Times New Roman" pitchFamily="18" charset="0"/>
                          <a:ea typeface="Times New Roman"/>
                          <a:cs typeface="Times New Roman" pitchFamily="18" charset="0"/>
                        </a:rPr>
                        <a:t>7%</a:t>
                      </a:r>
                      <a:endParaRPr lang="ru-RU" sz="1100" b="0"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c>
                  <a:txBody>
                    <a:bodyPr/>
                    <a:lstStyle/>
                    <a:p>
                      <a:pPr algn="ctr">
                        <a:lnSpc>
                          <a:spcPct val="100000"/>
                        </a:lnSpc>
                        <a:spcBef>
                          <a:spcPts val="0"/>
                        </a:spcBef>
                        <a:spcAft>
                          <a:spcPts val="0"/>
                        </a:spcAft>
                      </a:pPr>
                      <a:r>
                        <a:rPr lang="kk-KZ" sz="1100" b="1" i="1" dirty="0" smtClean="0">
                          <a:solidFill>
                            <a:schemeClr val="accent1">
                              <a:lumMod val="50000"/>
                            </a:schemeClr>
                          </a:solidFill>
                          <a:effectLst/>
                          <a:latin typeface="Times New Roman" pitchFamily="18" charset="0"/>
                          <a:ea typeface="Times New Roman"/>
                          <a:cs typeface="Times New Roman" pitchFamily="18" charset="0"/>
                        </a:rPr>
                        <a:t>100%</a:t>
                      </a:r>
                      <a:endParaRPr lang="ru-RU" sz="1100" b="1" i="1" dirty="0">
                        <a:solidFill>
                          <a:schemeClr val="accent1">
                            <a:lumMod val="50000"/>
                          </a:schemeClr>
                        </a:solidFill>
                        <a:effectLst/>
                        <a:latin typeface="Times New Roman" pitchFamily="18" charset="0"/>
                        <a:ea typeface="Calibri"/>
                        <a:cs typeface="Times New Roman" pitchFamily="18" charset="0"/>
                      </a:endParaRPr>
                    </a:p>
                  </a:txBody>
                  <a:tcPr marL="68580" marR="68580" marT="0" marB="0" anchor="ctr"/>
                </a:tc>
              </a:tr>
              <a:tr h="41600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1</a:t>
                      </a:r>
                      <a:r>
                        <a:rPr lang="ru-RU" sz="1100" b="1" spc="-30" dirty="0" smtClean="0">
                          <a:solidFill>
                            <a:schemeClr val="accent1">
                              <a:lumMod val="50000"/>
                            </a:schemeClr>
                          </a:solidFill>
                          <a:latin typeface="Times New Roman" pitchFamily="18" charset="0"/>
                          <a:cs typeface="Times New Roman" pitchFamily="18" charset="0"/>
                        </a:rPr>
                        <a:t>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Л.Н.Гумилев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Еуразия</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ұлттық университеті</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147034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85</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3,1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1,03</a:t>
                      </a:r>
                      <a:endParaRPr lang="ru-RU" sz="1100" b="1" u="none"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3,35</a:t>
                      </a:r>
                      <a:endParaRPr lang="ru-RU" sz="1100" b="1" u="none" dirty="0">
                        <a:solidFill>
                          <a:schemeClr val="accent1">
                            <a:lumMod val="50000"/>
                          </a:schemeClr>
                        </a:solidFill>
                        <a:latin typeface="Times New Roman" pitchFamily="18" charset="0"/>
                        <a:cs typeface="Times New Roman" pitchFamily="18" charset="0"/>
                      </a:endParaRPr>
                    </a:p>
                  </a:txBody>
                  <a:tcPr/>
                </a:tc>
              </a:tr>
              <a:tr h="41600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2</a:t>
                      </a:r>
                      <a:r>
                        <a:rPr lang="ru-RU" sz="1100" b="1" spc="-30" dirty="0" smtClean="0">
                          <a:solidFill>
                            <a:schemeClr val="accent1">
                              <a:lumMod val="50000"/>
                            </a:schemeClr>
                          </a:solidFill>
                          <a:latin typeface="Times New Roman" pitchFamily="18" charset="0"/>
                          <a:cs typeface="Times New Roman" pitchFamily="18" charset="0"/>
                        </a:rPr>
                        <a:t>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err="1" smtClean="0">
                          <a:solidFill>
                            <a:schemeClr val="bg2">
                              <a:lumMod val="25000"/>
                            </a:schemeClr>
                          </a:solidFill>
                          <a:latin typeface="Times New Roman" pitchFamily="18" charset="0"/>
                          <a:ea typeface="+mn-ea"/>
                          <a:cs typeface="Times New Roman" pitchFamily="18" charset="0"/>
                        </a:rPr>
                        <a:t>С.Аманжолов</a:t>
                      </a:r>
                      <a:r>
                        <a:rPr kumimoji="0" lang="ru-RU" sz="1100" b="0" i="0" kern="1200" dirty="0" smtClean="0">
                          <a:solidFill>
                            <a:schemeClr val="bg2">
                              <a:lumMod val="25000"/>
                            </a:schemeClr>
                          </a:solidFill>
                          <a:latin typeface="Times New Roman" pitchFamily="18" charset="0"/>
                          <a:ea typeface="+mn-ea"/>
                          <a:cs typeface="Times New Roman" pitchFamily="18" charset="0"/>
                        </a:rPr>
                        <a:t> </a:t>
                      </a:r>
                      <a:r>
                        <a:rPr kumimoji="0" lang="ru-RU" sz="1100" b="0" i="0" kern="1200" dirty="0" err="1" smtClean="0">
                          <a:solidFill>
                            <a:schemeClr val="bg2">
                              <a:lumMod val="25000"/>
                            </a:schemeClr>
                          </a:solidFill>
                          <a:latin typeface="Times New Roman" pitchFamily="18" charset="0"/>
                          <a:ea typeface="+mn-ea"/>
                          <a:cs typeface="Times New Roman" pitchFamily="18" charset="0"/>
                        </a:rPr>
                        <a:t>атындағы Шығыс Қазақстан университеті</a:t>
                      </a:r>
                      <a:endParaRPr kumimoji="0" lang="ru-RU" sz="1100" b="0" i="0" kern="1200" dirty="0">
                        <a:solidFill>
                          <a:schemeClr val="bg2">
                            <a:lumMod val="25000"/>
                          </a:schemeClr>
                        </a:solidFill>
                        <a:latin typeface="Times New Roman" pitchFamily="18" charset="0"/>
                        <a:ea typeface="+mn-ea"/>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215975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87</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2,3</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0,44</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0,80</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3,29</a:t>
                      </a:r>
                      <a:endParaRPr lang="ru-RU" sz="1100" b="1" u="none" dirty="0">
                        <a:solidFill>
                          <a:schemeClr val="accent1">
                            <a:lumMod val="50000"/>
                          </a:schemeClr>
                        </a:solidFill>
                        <a:latin typeface="Times New Roman" pitchFamily="18" charset="0"/>
                        <a:cs typeface="Times New Roman" pitchFamily="18" charset="0"/>
                      </a:endParaRPr>
                    </a:p>
                  </a:txBody>
                  <a:tcPr/>
                </a:tc>
              </a:tr>
              <a:tr h="32686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3</a:t>
                      </a:r>
                      <a:r>
                        <a:rPr lang="ru-RU" sz="1100" b="1" spc="-30" dirty="0" smtClean="0">
                          <a:solidFill>
                            <a:schemeClr val="accent1">
                              <a:lumMod val="50000"/>
                            </a:schemeClr>
                          </a:solidFill>
                          <a:latin typeface="Times New Roman" pitchFamily="18" charset="0"/>
                          <a:cs typeface="Times New Roman" pitchFamily="18" charset="0"/>
                        </a:rPr>
                        <a:t>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accent1">
                              <a:lumMod val="50000"/>
                            </a:schemeClr>
                          </a:solidFill>
                          <a:latin typeface="Times New Roman" pitchFamily="18" charset="0"/>
                          <a:ea typeface="+mn-ea"/>
                          <a:cs typeface="Times New Roman" pitchFamily="18" charset="0"/>
                        </a:rPr>
                        <a:t>Ә.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Марғұлан атындағы </a:t>
                      </a:r>
                      <a:r>
                        <a:rPr kumimoji="0" lang="ru-RU" sz="1100" b="0" i="0" kern="1200" dirty="0" smtClean="0">
                          <a:solidFill>
                            <a:schemeClr val="accent1">
                              <a:lumMod val="50000"/>
                            </a:schemeClr>
                          </a:solidFill>
                          <a:latin typeface="Times New Roman" pitchFamily="18" charset="0"/>
                          <a:ea typeface="+mn-ea"/>
                          <a:cs typeface="Times New Roman" pitchFamily="18" charset="0"/>
                        </a:rPr>
                        <a:t>Павлодар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педагогикалық </a:t>
                      </a:r>
                      <a:r>
                        <a:rPr kumimoji="0" lang="ru-RU" sz="1100" b="0" i="0" kern="1200" dirty="0" smtClean="0">
                          <a:solidFill>
                            <a:schemeClr val="accent1">
                              <a:lumMod val="50000"/>
                            </a:schemeClr>
                          </a:solidFill>
                          <a:latin typeface="Times New Roman" pitchFamily="18" charset="0"/>
                          <a:ea typeface="+mn-ea"/>
                          <a:cs typeface="Times New Roman" pitchFamily="18" charset="0"/>
                        </a:rPr>
                        <a:t>институты</a:t>
                      </a:r>
                      <a:endParaRPr kumimoji="0" lang="ru-RU" sz="1100" b="0" i="0" kern="1200" dirty="0">
                        <a:solidFill>
                          <a:schemeClr val="accent1">
                            <a:lumMod val="50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98594</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94</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3,1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0,39</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0,80</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3,17</a:t>
                      </a:r>
                      <a:endParaRPr lang="ru-RU" sz="1100" b="1" u="none" dirty="0">
                        <a:solidFill>
                          <a:schemeClr val="accent1">
                            <a:lumMod val="50000"/>
                          </a:schemeClr>
                        </a:solidFill>
                        <a:latin typeface="Times New Roman" pitchFamily="18" charset="0"/>
                        <a:cs typeface="Times New Roman" pitchFamily="18" charset="0"/>
                      </a:endParaRPr>
                    </a:p>
                  </a:txBody>
                  <a:tcPr/>
                </a:tc>
              </a:tr>
              <a:tr h="32686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4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smtClean="0">
                          <a:solidFill>
                            <a:schemeClr val="bg2">
                              <a:lumMod val="25000"/>
                            </a:schemeClr>
                          </a:solidFill>
                          <a:latin typeface="Times New Roman" pitchFamily="18" charset="0"/>
                          <a:ea typeface="+mn-ea"/>
                          <a:cs typeface="Times New Roman" pitchFamily="18" charset="0"/>
                        </a:rPr>
                        <a:t>Ы. </a:t>
                      </a:r>
                      <a:r>
                        <a:rPr kumimoji="0" lang="ru-RU" sz="1100" b="0" i="0" kern="1200" dirty="0" err="1" smtClean="0">
                          <a:solidFill>
                            <a:schemeClr val="bg2">
                              <a:lumMod val="25000"/>
                            </a:schemeClr>
                          </a:solidFill>
                          <a:latin typeface="Times New Roman" pitchFamily="18" charset="0"/>
                          <a:ea typeface="+mn-ea"/>
                          <a:cs typeface="Times New Roman" pitchFamily="18" charset="0"/>
                        </a:rPr>
                        <a:t>Алтынсарин</a:t>
                      </a:r>
                      <a:r>
                        <a:rPr kumimoji="0" lang="ru-RU" sz="1100" b="0" i="0" kern="1200" dirty="0" smtClean="0">
                          <a:solidFill>
                            <a:schemeClr val="bg2">
                              <a:lumMod val="25000"/>
                            </a:schemeClr>
                          </a:solidFill>
                          <a:latin typeface="Times New Roman" pitchFamily="18" charset="0"/>
                          <a:ea typeface="+mn-ea"/>
                          <a:cs typeface="Times New Roman" pitchFamily="18" charset="0"/>
                        </a:rPr>
                        <a:t> </a:t>
                      </a:r>
                      <a:r>
                        <a:rPr kumimoji="0" lang="ru-RU" sz="1100" b="0" i="0" kern="1200" dirty="0" err="1" smtClean="0">
                          <a:solidFill>
                            <a:schemeClr val="bg2">
                              <a:lumMod val="25000"/>
                            </a:schemeClr>
                          </a:solidFill>
                          <a:latin typeface="Times New Roman" pitchFamily="18" charset="0"/>
                          <a:ea typeface="+mn-ea"/>
                          <a:cs typeface="Times New Roman" pitchFamily="18" charset="0"/>
                        </a:rPr>
                        <a:t>атындағы Арқалық педагогикалық </a:t>
                      </a:r>
                      <a:r>
                        <a:rPr kumimoji="0" lang="ru-RU" sz="1100" b="0" i="0" kern="1200" dirty="0" smtClean="0">
                          <a:solidFill>
                            <a:schemeClr val="bg2">
                              <a:lumMod val="25000"/>
                            </a:schemeClr>
                          </a:solidFill>
                          <a:latin typeface="Times New Roman" pitchFamily="18" charset="0"/>
                          <a:ea typeface="+mn-ea"/>
                          <a:cs typeface="Times New Roman" pitchFamily="18" charset="0"/>
                        </a:rPr>
                        <a:t>институты</a:t>
                      </a:r>
                      <a:endParaRPr kumimoji="0" lang="ru-RU" sz="1100" b="0" i="0" kern="1200" dirty="0">
                        <a:solidFill>
                          <a:schemeClr val="bg2">
                            <a:lumMod val="25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242546</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92</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1,9</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0,35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0,61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3,15</a:t>
                      </a:r>
                      <a:endParaRPr lang="ru-RU" sz="1100" b="1" u="none" dirty="0">
                        <a:solidFill>
                          <a:schemeClr val="accent1">
                            <a:lumMod val="50000"/>
                          </a:schemeClr>
                        </a:solidFill>
                        <a:latin typeface="Times New Roman" pitchFamily="18" charset="0"/>
                        <a:cs typeface="Times New Roman" pitchFamily="18" charset="0"/>
                      </a:endParaRPr>
                    </a:p>
                  </a:txBody>
                  <a:tcPr/>
                </a:tc>
              </a:tr>
              <a:tr h="2596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b="1" spc="-30" dirty="0" smtClean="0">
                          <a:solidFill>
                            <a:schemeClr val="accent1">
                              <a:lumMod val="50000"/>
                            </a:schemeClr>
                          </a:solidFill>
                          <a:latin typeface="Times New Roman" pitchFamily="18" charset="0"/>
                          <a:cs typeface="Times New Roman" pitchFamily="18" charset="0"/>
                        </a:rPr>
                        <a:t>5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algn="ctr"/>
                      <a:r>
                        <a:rPr kumimoji="0" lang="ru-RU" sz="1100" b="0" i="0" kern="1200" dirty="0" err="1" smtClean="0">
                          <a:solidFill>
                            <a:schemeClr val="bg2">
                              <a:lumMod val="25000"/>
                            </a:schemeClr>
                          </a:solidFill>
                          <a:latin typeface="Times New Roman" pitchFamily="18" charset="0"/>
                          <a:ea typeface="+mn-ea"/>
                          <a:cs typeface="Times New Roman" pitchFamily="18" charset="0"/>
                        </a:rPr>
                        <a:t>Ш.Есенов</a:t>
                      </a:r>
                      <a:r>
                        <a:rPr kumimoji="0" lang="ru-RU" sz="1100" b="0" i="0" kern="1200" dirty="0" smtClean="0">
                          <a:solidFill>
                            <a:schemeClr val="bg2">
                              <a:lumMod val="25000"/>
                            </a:schemeClr>
                          </a:solidFill>
                          <a:latin typeface="Times New Roman" pitchFamily="18" charset="0"/>
                          <a:ea typeface="+mn-ea"/>
                          <a:cs typeface="Times New Roman" pitchFamily="18" charset="0"/>
                        </a:rPr>
                        <a:t> </a:t>
                      </a:r>
                      <a:r>
                        <a:rPr kumimoji="0" lang="ru-RU" sz="1100" b="0" i="0" kern="1200" dirty="0" err="1" smtClean="0">
                          <a:solidFill>
                            <a:schemeClr val="bg2">
                              <a:lumMod val="25000"/>
                            </a:schemeClr>
                          </a:solidFill>
                          <a:latin typeface="Times New Roman" pitchFamily="18" charset="0"/>
                          <a:ea typeface="+mn-ea"/>
                          <a:cs typeface="Times New Roman" pitchFamily="18" charset="0"/>
                        </a:rPr>
                        <a:t>атындағы </a:t>
                      </a:r>
                      <a:r>
                        <a:rPr kumimoji="0" lang="ru-RU" sz="1100" b="0" i="0" kern="1200" dirty="0" smtClean="0">
                          <a:solidFill>
                            <a:schemeClr val="bg2">
                              <a:lumMod val="25000"/>
                            </a:schemeClr>
                          </a:solidFill>
                          <a:latin typeface="Times New Roman" pitchFamily="18" charset="0"/>
                          <a:ea typeface="+mn-ea"/>
                          <a:cs typeface="Times New Roman" pitchFamily="18" charset="0"/>
                        </a:rPr>
                        <a:t>Каспий </a:t>
                      </a:r>
                      <a:r>
                        <a:rPr kumimoji="0" lang="ru-RU" sz="1100" b="0" i="0" kern="1200" dirty="0" err="1" smtClean="0">
                          <a:solidFill>
                            <a:schemeClr val="bg2">
                              <a:lumMod val="25000"/>
                            </a:schemeClr>
                          </a:solidFill>
                          <a:latin typeface="Times New Roman" pitchFamily="18" charset="0"/>
                          <a:ea typeface="+mn-ea"/>
                          <a:cs typeface="Times New Roman" pitchFamily="18" charset="0"/>
                        </a:rPr>
                        <a:t>технологиялар</a:t>
                      </a:r>
                      <a:r>
                        <a:rPr kumimoji="0" lang="ru-RU" sz="1100" b="0" i="0" kern="1200" dirty="0" smtClean="0">
                          <a:solidFill>
                            <a:schemeClr val="bg2">
                              <a:lumMod val="25000"/>
                            </a:schemeClr>
                          </a:solidFill>
                          <a:latin typeface="Times New Roman" pitchFamily="18" charset="0"/>
                          <a:ea typeface="+mn-ea"/>
                          <a:cs typeface="Times New Roman" pitchFamily="18" charset="0"/>
                        </a:rPr>
                        <a:t> </a:t>
                      </a:r>
                      <a:r>
                        <a:rPr kumimoji="0" lang="ru-RU" sz="1100" b="0" i="0" kern="1200" dirty="0" err="1" smtClean="0">
                          <a:solidFill>
                            <a:schemeClr val="bg2">
                              <a:lumMod val="25000"/>
                            </a:schemeClr>
                          </a:solidFill>
                          <a:latin typeface="Times New Roman" pitchFamily="18" charset="0"/>
                          <a:ea typeface="+mn-ea"/>
                          <a:cs typeface="Times New Roman" pitchFamily="18" charset="0"/>
                        </a:rPr>
                        <a:t>және </a:t>
                      </a:r>
                      <a:r>
                        <a:rPr kumimoji="0" lang="ru-RU" sz="1100" b="0" i="0" kern="1200" dirty="0" smtClean="0">
                          <a:solidFill>
                            <a:schemeClr val="bg2">
                              <a:lumMod val="25000"/>
                            </a:schemeClr>
                          </a:solidFill>
                          <a:latin typeface="Times New Roman" pitchFamily="18" charset="0"/>
                          <a:ea typeface="+mn-ea"/>
                          <a:cs typeface="Times New Roman" pitchFamily="18" charset="0"/>
                        </a:rPr>
                        <a:t>инжиниринг </a:t>
                      </a:r>
                      <a:r>
                        <a:rPr kumimoji="0" lang="ru-RU" sz="1100" b="0" i="0" kern="1200" dirty="0" err="1" smtClean="0">
                          <a:solidFill>
                            <a:schemeClr val="bg2">
                              <a:lumMod val="25000"/>
                            </a:schemeClr>
                          </a:solidFill>
                          <a:latin typeface="Times New Roman" pitchFamily="18" charset="0"/>
                          <a:ea typeface="+mn-ea"/>
                          <a:cs typeface="Times New Roman" pitchFamily="18" charset="0"/>
                        </a:rPr>
                        <a:t>университеті</a:t>
                      </a:r>
                      <a:endParaRPr kumimoji="0" lang="ru-RU" sz="1100" b="0" i="0" kern="1200" dirty="0">
                        <a:solidFill>
                          <a:schemeClr val="bg2">
                            <a:lumMod val="25000"/>
                          </a:schemeClr>
                        </a:solidFill>
                        <a:latin typeface="Times New Roman" pitchFamily="18" charset="0"/>
                        <a:ea typeface="+mn-ea"/>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222414</a:t>
                      </a:r>
                      <a:endParaRPr lang="ru-RU" sz="1100" b="1"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81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chemeClr val="accent1">
                              <a:lumMod val="50000"/>
                            </a:schemeClr>
                          </a:solidFill>
                          <a:latin typeface="Times New Roman" pitchFamily="18" charset="0"/>
                          <a:cs typeface="Times New Roman" pitchFamily="18" charset="0"/>
                        </a:rPr>
                        <a:t>2,5</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0,43</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0,81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3,14</a:t>
                      </a:r>
                      <a:endParaRPr lang="ru-RU" sz="1100" b="1" u="none" dirty="0">
                        <a:solidFill>
                          <a:schemeClr val="accent1">
                            <a:lumMod val="50000"/>
                          </a:schemeClr>
                        </a:solidFill>
                        <a:latin typeface="Times New Roman" pitchFamily="18" charset="0"/>
                        <a:cs typeface="Times New Roman" pitchFamily="18" charset="0"/>
                      </a:endParaRPr>
                    </a:p>
                  </a:txBody>
                  <a:tcPr/>
                </a:tc>
              </a:tr>
              <a:tr h="490292">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1100" b="1" dirty="0" smtClean="0">
                          <a:solidFill>
                            <a:schemeClr val="accent1">
                              <a:lumMod val="50000"/>
                            </a:schemeClr>
                          </a:solidFill>
                          <a:latin typeface="Times New Roman" pitchFamily="18" charset="0"/>
                          <a:cs typeface="Times New Roman" pitchFamily="18" charset="0"/>
                        </a:rPr>
                        <a:t>24</a:t>
                      </a:r>
                      <a:r>
                        <a:rPr lang="ru-RU" sz="1100" b="1" spc="-30" dirty="0" smtClean="0">
                          <a:solidFill>
                            <a:schemeClr val="accent1">
                              <a:lumMod val="50000"/>
                            </a:schemeClr>
                          </a:solidFill>
                          <a:latin typeface="Times New Roman" pitchFamily="18" charset="0"/>
                          <a:cs typeface="Times New Roman" pitchFamily="18" charset="0"/>
                        </a:rPr>
                        <a:t> / 37</a:t>
                      </a:r>
                      <a:endParaRPr lang="ru-RU" sz="1100" b="1" dirty="0" smtClean="0">
                        <a:solidFill>
                          <a:schemeClr val="accent1">
                            <a:lumMod val="50000"/>
                          </a:schemeClr>
                        </a:solidFill>
                        <a:latin typeface="Times New Roman" pitchFamily="18" charset="0"/>
                        <a:cs typeface="Times New Roman" pitchFamily="18" charset="0"/>
                      </a:endParaRPr>
                    </a:p>
                  </a:txBody>
                  <a:tcPr marL="0" marR="0" marT="136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100" b="0" i="0" kern="1200" dirty="0" smtClean="0">
                          <a:solidFill>
                            <a:schemeClr val="accent1">
                              <a:lumMod val="50000"/>
                            </a:schemeClr>
                          </a:solidFill>
                          <a:latin typeface="Times New Roman" pitchFamily="18" charset="0"/>
                          <a:ea typeface="+mn-ea"/>
                          <a:cs typeface="Times New Roman" pitchFamily="18" charset="0"/>
                        </a:rPr>
                        <a:t>Қ.</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А.Ясауи</a:t>
                      </a:r>
                      <a:r>
                        <a:rPr kumimoji="0" lang="ru-RU" sz="1100" b="0" i="0" kern="1200" dirty="0" smtClean="0">
                          <a:solidFill>
                            <a:schemeClr val="accent1">
                              <a:lumMod val="50000"/>
                            </a:schemeClr>
                          </a:solidFill>
                          <a:latin typeface="Times New Roman" pitchFamily="18" charset="0"/>
                          <a:ea typeface="+mn-ea"/>
                          <a:cs typeface="Times New Roman" pitchFamily="18" charset="0"/>
                        </a:rPr>
                        <a:t> </a:t>
                      </a:r>
                      <a:r>
                        <a:rPr kumimoji="0" lang="ru-RU" sz="1100" b="0" i="0" kern="1200" dirty="0" err="1" smtClean="0">
                          <a:solidFill>
                            <a:schemeClr val="accent1">
                              <a:lumMod val="50000"/>
                            </a:schemeClr>
                          </a:solidFill>
                          <a:latin typeface="Times New Roman" pitchFamily="18" charset="0"/>
                          <a:ea typeface="+mn-ea"/>
                          <a:cs typeface="Times New Roman" pitchFamily="18" charset="0"/>
                        </a:rPr>
                        <a:t>атындағы халықаралық Қазақ-Түрік </a:t>
                      </a:r>
                      <a:r>
                        <a:rPr kumimoji="0" lang="ru-RU" sz="1100" b="0" i="0" kern="1200" dirty="0" smtClean="0">
                          <a:solidFill>
                            <a:schemeClr val="accent1">
                              <a:lumMod val="50000"/>
                            </a:schemeClr>
                          </a:solidFill>
                          <a:latin typeface="Times New Roman" pitchFamily="18" charset="0"/>
                          <a:ea typeface="+mn-ea"/>
                          <a:cs typeface="Times New Roman" pitchFamily="18" charset="0"/>
                        </a:rPr>
                        <a:t>университет</a:t>
                      </a:r>
                    </a:p>
                    <a:p>
                      <a:pPr algn="ctr"/>
                      <a:endParaRPr lang="ru-RU" sz="1100" dirty="0">
                        <a:solidFill>
                          <a:schemeClr val="accent1">
                            <a:lumMod val="50000"/>
                          </a:schemeClr>
                        </a:solidFill>
                        <a:latin typeface="Times New Roman" pitchFamily="18" charset="0"/>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122482</a:t>
                      </a:r>
                      <a:endParaRPr lang="ru-RU" sz="1100" b="1" dirty="0">
                        <a:solidFill>
                          <a:srgbClr val="FF0000"/>
                        </a:solidFill>
                        <a:latin typeface="Times New Roman" pitchFamily="18" charset="0"/>
                        <a:cs typeface="Times New Roman" pitchFamily="18" charset="0"/>
                      </a:endParaRPr>
                    </a:p>
                  </a:txBody>
                  <a:tcPr marL="68580" marR="68580" marT="0" marB="0"/>
                </a:tc>
                <a:tc>
                  <a:txBody>
                    <a:bodyPr/>
                    <a:lstStyle/>
                    <a:p>
                      <a:pPr algn="ctr">
                        <a:lnSpc>
                          <a:spcPct val="115000"/>
                        </a:lnSpc>
                        <a:spcAft>
                          <a:spcPts val="0"/>
                        </a:spcAft>
                      </a:pPr>
                      <a:r>
                        <a:rPr lang="kk-KZ" sz="1100" b="1" dirty="0" smtClean="0">
                          <a:solidFill>
                            <a:srgbClr val="FF0000"/>
                          </a:solidFill>
                          <a:latin typeface="Times New Roman" pitchFamily="18" charset="0"/>
                          <a:ea typeface="Times New Roman"/>
                          <a:cs typeface="Times New Roman" pitchFamily="18" charset="0"/>
                        </a:rPr>
                        <a:t>67</a:t>
                      </a:r>
                      <a:endParaRPr lang="ru-RU" sz="1100" b="1" dirty="0">
                        <a:solidFill>
                          <a:srgbClr val="FF0000"/>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dirty="0" smtClean="0">
                          <a:solidFill>
                            <a:srgbClr val="FF0000"/>
                          </a:solidFill>
                          <a:latin typeface="Times New Roman" pitchFamily="18" charset="0"/>
                          <a:cs typeface="Times New Roman" pitchFamily="18" charset="0"/>
                        </a:rPr>
                        <a:t>3,1</a:t>
                      </a:r>
                      <a:endParaRPr lang="ru-RU" sz="1100" b="1" dirty="0">
                        <a:solidFill>
                          <a:srgbClr val="FF0000"/>
                        </a:solidFill>
                        <a:latin typeface="Times New Roman" pitchFamily="18" charset="0"/>
                        <a:cs typeface="Times New Roman" pitchFamily="18" charset="0"/>
                      </a:endParaRPr>
                    </a:p>
                  </a:txBody>
                  <a:tcPr/>
                </a:tc>
                <a:tc>
                  <a:txBody>
                    <a:bodyPr/>
                    <a:lstStyle/>
                    <a:p>
                      <a:pPr algn="ctr"/>
                      <a:r>
                        <a:rPr lang="kk-KZ" sz="1100" b="1" dirty="0" smtClean="0">
                          <a:solidFill>
                            <a:schemeClr val="accent1">
                              <a:lumMod val="50000"/>
                            </a:schemeClr>
                          </a:solidFill>
                          <a:latin typeface="Times New Roman" pitchFamily="18" charset="0"/>
                          <a:cs typeface="Times New Roman" pitchFamily="18" charset="0"/>
                        </a:rPr>
                        <a:t>0,41</a:t>
                      </a:r>
                      <a:endParaRPr lang="ru-RU" sz="1100" b="1" dirty="0">
                        <a:solidFill>
                          <a:schemeClr val="accent1">
                            <a:lumMod val="50000"/>
                          </a:schemeClr>
                        </a:solidFill>
                        <a:latin typeface="Times New Roman" pitchFamily="18" charset="0"/>
                        <a:cs typeface="Times New Roman" pitchFamily="18" charset="0"/>
                      </a:endParaRPr>
                    </a:p>
                  </a:txBody>
                  <a:tcPr/>
                </a:tc>
                <a:tc>
                  <a:txBody>
                    <a:bodyPr/>
                    <a:lstStyle/>
                    <a:p>
                      <a:pPr algn="ctr">
                        <a:lnSpc>
                          <a:spcPct val="115000"/>
                        </a:lnSpc>
                        <a:spcAft>
                          <a:spcPts val="0"/>
                        </a:spcAft>
                      </a:pPr>
                      <a:r>
                        <a:rPr lang="kk-KZ" sz="1100" b="1" dirty="0" smtClean="0">
                          <a:solidFill>
                            <a:schemeClr val="accent1">
                              <a:lumMod val="50000"/>
                            </a:schemeClr>
                          </a:solidFill>
                          <a:latin typeface="Times New Roman" pitchFamily="18" charset="0"/>
                          <a:ea typeface="Times New Roman"/>
                          <a:cs typeface="Times New Roman" pitchFamily="18" charset="0"/>
                        </a:rPr>
                        <a:t>0,81</a:t>
                      </a:r>
                      <a:endParaRPr lang="ru-RU" sz="1100" b="1" dirty="0">
                        <a:solidFill>
                          <a:schemeClr val="accent1">
                            <a:lumMod val="50000"/>
                          </a:schemeClr>
                        </a:solidFill>
                        <a:latin typeface="Times New Roman" pitchFamily="18" charset="0"/>
                        <a:ea typeface="Times New Roman"/>
                        <a:cs typeface="Times New Roman" pitchFamily="18" charset="0"/>
                      </a:endParaRPr>
                    </a:p>
                  </a:txBody>
                  <a:tcPr marL="68580" marR="68580" marT="0" marB="0"/>
                </a:tc>
                <a:tc>
                  <a:txBody>
                    <a:bodyPr/>
                    <a:lstStyle/>
                    <a:p>
                      <a:pPr algn="ctr"/>
                      <a:r>
                        <a:rPr lang="kk-KZ" sz="1100" b="1" u="none" dirty="0" smtClean="0">
                          <a:solidFill>
                            <a:schemeClr val="accent1">
                              <a:lumMod val="50000"/>
                            </a:schemeClr>
                          </a:solidFill>
                          <a:latin typeface="Times New Roman" pitchFamily="18" charset="0"/>
                          <a:cs typeface="Times New Roman" pitchFamily="18" charset="0"/>
                        </a:rPr>
                        <a:t>2,79</a:t>
                      </a:r>
                      <a:endParaRPr lang="ru-RU" sz="1100" b="1" u="none" dirty="0">
                        <a:solidFill>
                          <a:schemeClr val="accent1">
                            <a:lumMod val="50000"/>
                          </a:schemeClr>
                        </a:solidFill>
                        <a:latin typeface="Times New Roman" pitchFamily="18" charset="0"/>
                        <a:cs typeface="Times New Roman" pitchFamily="18" charset="0"/>
                      </a:endParaRPr>
                    </a:p>
                  </a:txBody>
                  <a:tcPr/>
                </a:tc>
              </a:tr>
            </a:tbl>
          </a:graphicData>
        </a:graphic>
      </p:graphicFrame>
      <p:sp>
        <p:nvSpPr>
          <p:cNvPr id="2" name="Прямоугольник 1"/>
          <p:cNvSpPr/>
          <p:nvPr/>
        </p:nvSpPr>
        <p:spPr>
          <a:xfrm>
            <a:off x="2630923" y="2387084"/>
            <a:ext cx="184731" cy="369332"/>
          </a:xfrm>
          <a:prstGeom prst="rect">
            <a:avLst/>
          </a:prstGeom>
        </p:spPr>
        <p:txBody>
          <a:bodyPr wrap="none">
            <a:spAutoFit/>
          </a:bodyPr>
          <a:lstStyle/>
          <a:p>
            <a:endParaRPr lang="ru-RU" dirty="0"/>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857239"/>
          <a:ext cx="8572560" cy="3504036"/>
        </p:xfrm>
        <a:graphic>
          <a:graphicData uri="http://schemas.openxmlformats.org/drawingml/2006/table">
            <a:tbl>
              <a:tblPr firstRow="1" bandRow="1">
                <a:tableStyleId>{5C22544A-7EE6-4342-B048-85BDC9FD1C3A}</a:tableStyleId>
              </a:tblPr>
              <a:tblGrid>
                <a:gridCol w="6175149"/>
                <a:gridCol w="2397411"/>
              </a:tblGrid>
              <a:tr h="280693">
                <a:tc>
                  <a:txBody>
                    <a:bodyPr/>
                    <a:lstStyle/>
                    <a:p>
                      <a:pPr algn="ctr"/>
                      <a:r>
                        <a:rPr lang="kk-KZ" sz="1400" b="1" dirty="0" smtClean="0">
                          <a:latin typeface="Times New Roman" pitchFamily="18" charset="0"/>
                          <a:cs typeface="Times New Roman" pitchFamily="18" charset="0"/>
                        </a:rPr>
                        <a:t>Ұсыныстар</a:t>
                      </a:r>
                      <a:endParaRPr lang="ru-RU" sz="1400" b="1" dirty="0">
                        <a:latin typeface="Times New Roman" pitchFamily="18" charset="0"/>
                        <a:cs typeface="Times New Roman" pitchFamily="18" charset="0"/>
                      </a:endParaRPr>
                    </a:p>
                  </a:txBody>
                  <a:tcPr marT="34290" marB="34290"/>
                </a:tc>
                <a:tc>
                  <a:txBody>
                    <a:bodyPr/>
                    <a:lstStyle/>
                    <a:p>
                      <a:pPr algn="ctr"/>
                      <a:r>
                        <a:rPr lang="kk-KZ" sz="1400" b="1" dirty="0" smtClean="0">
                          <a:latin typeface="Times New Roman" pitchFamily="18" charset="0"/>
                          <a:cs typeface="Times New Roman" pitchFamily="18" charset="0"/>
                        </a:rPr>
                        <a:t>Талдау</a:t>
                      </a:r>
                      <a:endParaRPr lang="ru-RU" sz="1400" b="1" dirty="0">
                        <a:latin typeface="Times New Roman" pitchFamily="18" charset="0"/>
                        <a:cs typeface="Times New Roman" pitchFamily="18" charset="0"/>
                      </a:endParaRPr>
                    </a:p>
                  </a:txBody>
                  <a:tcPr marT="34290" marB="34290"/>
                </a:tc>
              </a:tr>
              <a:tr h="1410905">
                <a:tc>
                  <a:txBody>
                    <a:bodyPr/>
                    <a:lstStyle/>
                    <a:p>
                      <a:pPr algn="just">
                        <a:lnSpc>
                          <a:spcPct val="115000"/>
                        </a:lnSpc>
                        <a:spcAft>
                          <a:spcPts val="0"/>
                        </a:spcAft>
                      </a:pPr>
                      <a:r>
                        <a:rPr lang="kk-KZ" sz="1000" dirty="0" smtClean="0">
                          <a:latin typeface="Times New Roman" pitchFamily="18" charset="0"/>
                          <a:ea typeface="Calibri"/>
                          <a:cs typeface="Times New Roman" pitchFamily="18" charset="0"/>
                        </a:rPr>
                        <a:t>1. Жалпы </a:t>
                      </a:r>
                      <a:r>
                        <a:rPr lang="kk-KZ" sz="1000" dirty="0">
                          <a:latin typeface="Times New Roman" pitchFamily="18" charset="0"/>
                          <a:ea typeface="Calibri"/>
                          <a:cs typeface="Times New Roman" pitchFamily="18" charset="0"/>
                        </a:rPr>
                        <a:t>ББ пәндерінің тізбесі осы бейіннің білім беру міндеттеріне сәйкес келеді. Пәндер теориялық материалды ұсыну логикасына және оны практикалық пысықтауға, сондай-ақ ұсынылған ақпараттың күрделілік дәрежесіне сәйкес дұрыс реттілікпен орналастырылған. Сонымен қатар, кейбір позициялар бойынша пәндер тізімін қайта қарау ұсынылады. Сонымен, "Ататүрік принциптері" пәнінде пәннің мамандарды даярлау бейінімен тікелей байланысы жоқ. Оны бірінші жағдайда өңірлік компонентті қалыптастыруға бағытталған "Қазақстанның орыс тілді жазушылары" немесе "БАҚ, Интернет және әлеуметтік желілердің тілі мен жанрлары" пәніне, ал екінші жағдайда білім алушылардың назарын қазіргі заманғы орыс тілін дамытудың негізгі көздерін зерделеуге аударатын пәнге ауыстыру ұсынылады.</a:t>
                      </a:r>
                      <a:endParaRPr lang="ru-RU" sz="1000" dirty="0">
                        <a:latin typeface="Times New Roman" pitchFamily="18" charset="0"/>
                        <a:ea typeface="Calibri"/>
                        <a:cs typeface="Times New Roman" pitchFamily="18" charset="0"/>
                      </a:endParaRPr>
                    </a:p>
                  </a:txBody>
                  <a:tcPr marL="68580" marR="68580" marT="0" marB="0"/>
                </a:tc>
                <a:tc>
                  <a:txBody>
                    <a:bodyPr/>
                    <a:lstStyle/>
                    <a:p>
                      <a:pPr algn="just"/>
                      <a:r>
                        <a:rPr kumimoji="0" lang="kk-KZ" sz="1000" kern="1200" dirty="0" smtClean="0">
                          <a:solidFill>
                            <a:schemeClr val="dk1"/>
                          </a:solidFill>
                          <a:latin typeface="Times New Roman" pitchFamily="18" charset="0"/>
                          <a:ea typeface="+mn-ea"/>
                          <a:cs typeface="Times New Roman" pitchFamily="18" charset="0"/>
                        </a:rPr>
                        <a:t>"Ататүрік принциптері" пәні университеттің ерекшелігіне байланысты еңгізілген. ЖК –ға компонентіне кіреді.</a:t>
                      </a:r>
                      <a:endParaRPr lang="ru-RU" sz="1000" b="1" dirty="0">
                        <a:solidFill>
                          <a:schemeClr val="accent1">
                            <a:lumMod val="75000"/>
                          </a:schemeClr>
                        </a:solidFill>
                        <a:latin typeface="Times New Roman" pitchFamily="18" charset="0"/>
                        <a:cs typeface="Times New Roman" pitchFamily="18" charset="0"/>
                      </a:endParaRPr>
                    </a:p>
                  </a:txBody>
                  <a:tcPr marT="34290" marB="34290"/>
                </a:tc>
              </a:tr>
              <a:tr h="523454">
                <a:tc>
                  <a:txBody>
                    <a:bodyPr/>
                    <a:lstStyle/>
                    <a:p>
                      <a:pPr algn="just">
                        <a:lnSpc>
                          <a:spcPct val="115000"/>
                        </a:lnSpc>
                        <a:spcAft>
                          <a:spcPts val="0"/>
                        </a:spcAft>
                      </a:pPr>
                      <a:r>
                        <a:rPr lang="ru-RU" sz="1000" dirty="0" smtClean="0">
                          <a:latin typeface="Times New Roman" pitchFamily="18" charset="0"/>
                          <a:ea typeface="Calibri"/>
                          <a:cs typeface="Times New Roman" pitchFamily="18" charset="0"/>
                        </a:rPr>
                        <a:t>2. </a:t>
                      </a:r>
                      <a:r>
                        <a:rPr lang="ru-RU" sz="1000" dirty="0" err="1" smtClean="0">
                          <a:latin typeface="Times New Roman" pitchFamily="18" charset="0"/>
                          <a:ea typeface="Calibri"/>
                          <a:cs typeface="Times New Roman" pitchFamily="18" charset="0"/>
                        </a:rPr>
                        <a:t>Пәннің пропедевтикалық сипатына</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байланысты</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Емле</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негіздері</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пәнін оқытудың </a:t>
                      </a:r>
                      <a:r>
                        <a:rPr lang="ru-RU" sz="1000" dirty="0" smtClean="0">
                          <a:latin typeface="Times New Roman" pitchFamily="18" charset="0"/>
                          <a:ea typeface="Calibri"/>
                          <a:cs typeface="Times New Roman" pitchFamily="18" charset="0"/>
                        </a:rPr>
                        <a:t>1 </a:t>
                      </a:r>
                      <a:r>
                        <a:rPr lang="ru-RU" sz="1000" dirty="0" err="1" smtClean="0">
                          <a:latin typeface="Times New Roman" pitchFamily="18" charset="0"/>
                          <a:ea typeface="Calibri"/>
                          <a:cs typeface="Times New Roman" pitchFamily="18" charset="0"/>
                        </a:rPr>
                        <a:t>немесе</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екінші</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курсына</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ауыстыру</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ұсынылады</a:t>
                      </a:r>
                      <a:r>
                        <a:rPr lang="ru-RU" sz="1000" dirty="0" smtClean="0">
                          <a:latin typeface="Times New Roman" pitchFamily="18" charset="0"/>
                          <a:ea typeface="Calibri"/>
                          <a:cs typeface="Times New Roman" pitchFamily="18" charset="0"/>
                        </a:rPr>
                        <a:t>.</a:t>
                      </a:r>
                      <a:endParaRPr lang="ru-RU" sz="10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1000" dirty="0" smtClean="0">
                          <a:latin typeface="Times New Roman" pitchFamily="18" charset="0"/>
                          <a:ea typeface="Calibri"/>
                          <a:cs typeface="Times New Roman" pitchFamily="18" charset="0"/>
                        </a:rPr>
                        <a:t>«</a:t>
                      </a:r>
                      <a:r>
                        <a:rPr lang="ru-RU" sz="1000" dirty="0" err="1" smtClean="0">
                          <a:latin typeface="Times New Roman" pitchFamily="18" charset="0"/>
                          <a:ea typeface="Calibri"/>
                          <a:cs typeface="Times New Roman" pitchFamily="18" charset="0"/>
                        </a:rPr>
                        <a:t>Емле</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негіздері</a:t>
                      </a:r>
                      <a:r>
                        <a:rPr lang="ru-RU" sz="1000" dirty="0" smtClean="0">
                          <a:latin typeface="Times New Roman" pitchFamily="18" charset="0"/>
                          <a:ea typeface="Calibri"/>
                          <a:cs typeface="Times New Roman" pitchFamily="18" charset="0"/>
                        </a:rPr>
                        <a:t>" </a:t>
                      </a:r>
                      <a:r>
                        <a:rPr lang="ru-RU" sz="1000" dirty="0" err="1" smtClean="0">
                          <a:latin typeface="Times New Roman" pitchFamily="18" charset="0"/>
                          <a:ea typeface="Calibri"/>
                          <a:cs typeface="Times New Roman" pitchFamily="18" charset="0"/>
                        </a:rPr>
                        <a:t>пәні </a:t>
                      </a:r>
                      <a:r>
                        <a:rPr lang="ru-RU" sz="1000" dirty="0" smtClean="0">
                          <a:latin typeface="Times New Roman" pitchFamily="18" charset="0"/>
                          <a:ea typeface="Calibri"/>
                          <a:cs typeface="Times New Roman" pitchFamily="18" charset="0"/>
                        </a:rPr>
                        <a:t>«</a:t>
                      </a:r>
                      <a:r>
                        <a:rPr lang="kk-KZ" sz="1000" dirty="0" smtClean="0">
                          <a:latin typeface="Times New Roman"/>
                          <a:ea typeface="Calibri"/>
                        </a:rPr>
                        <a:t>Емле </a:t>
                      </a:r>
                      <a:r>
                        <a:rPr lang="kk-KZ" sz="1000" dirty="0">
                          <a:latin typeface="Times New Roman"/>
                          <a:ea typeface="Calibri"/>
                        </a:rPr>
                        <a:t>мен тыныс белгілерінің қиын </a:t>
                      </a:r>
                      <a:r>
                        <a:rPr lang="kk-KZ" sz="1000" dirty="0" smtClean="0">
                          <a:latin typeface="Times New Roman"/>
                          <a:ea typeface="Calibri"/>
                        </a:rPr>
                        <a:t>сұрақтары” деп ауыстырылып 3 курсқа ауыстырылды.</a:t>
                      </a:r>
                      <a:endParaRPr lang="ru-RU" sz="1000" dirty="0">
                        <a:latin typeface="Calibri"/>
                        <a:ea typeface="Calibri"/>
                      </a:endParaRPr>
                    </a:p>
                  </a:txBody>
                  <a:tcPr marL="114300" marR="114300" marT="0" marB="0"/>
                </a:tc>
              </a:tr>
              <a:tr h="1285411">
                <a:tc>
                  <a:txBody>
                    <a:bodyPr/>
                    <a:lstStyle/>
                    <a:p>
                      <a:pPr algn="just">
                        <a:lnSpc>
                          <a:spcPct val="115000"/>
                        </a:lnSpc>
                        <a:spcAft>
                          <a:spcPts val="0"/>
                        </a:spcAft>
                      </a:pPr>
                      <a:r>
                        <a:rPr lang="kk-KZ" sz="1000" dirty="0" smtClean="0">
                          <a:latin typeface="Times New Roman" pitchFamily="18" charset="0"/>
                          <a:ea typeface="Calibri"/>
                          <a:cs typeface="Times New Roman" pitchFamily="18" charset="0"/>
                        </a:rPr>
                        <a:t>3. "Орыс </a:t>
                      </a:r>
                      <a:r>
                        <a:rPr lang="kk-KZ" sz="1000" dirty="0">
                          <a:latin typeface="Times New Roman" pitchFamily="18" charset="0"/>
                          <a:ea typeface="Calibri"/>
                          <a:cs typeface="Times New Roman" pitchFamily="18" charset="0"/>
                        </a:rPr>
                        <a:t>тілін оқыту әдістемесі" және "орыс әдебиетін оқыту әдістемесі" пәндерінің мазмұнында орыс емес мектепте орыс әдебиетін оқытудың ерекшелігі туралы тақырып жоқ (мамандық атауына сәйкес). Республикадағы әлеуметтік-тілдік жағдайға байланысты (ҚР-да орыс тілінде оқытпайтын мектептер мен сыныптар көп) бұл тақырыпты әдістемелік пәндердің мазмұнына қосу немесе "орыс тілінде оқытпайтын мектептерде тілді (әдебиетті) оқыту әдістемесі" Жеке пәніне бөлу ұсынылады, бұл түлектерді жұмысқа орналастыру мүмкіндігін едәуір кеңейтеді және жас мамандардың кәсіби багажын байытады. Пәндер атауының мазмұнына сәйкес келтіру ұсынылады ("Орыс тілі "және"шетел әдебиеті").</a:t>
                      </a:r>
                      <a:endParaRPr lang="ru-RU" sz="1000" dirty="0">
                        <a:latin typeface="Times New Roman" pitchFamily="18" charset="0"/>
                        <a:ea typeface="Calibri"/>
                        <a:cs typeface="Times New Roman" pitchFamily="18" charset="0"/>
                      </a:endParaRPr>
                    </a:p>
                  </a:txBody>
                  <a:tcPr marL="68580" marR="68580" marT="0" marB="0"/>
                </a:tc>
                <a:tc>
                  <a:txBody>
                    <a:bodyPr/>
                    <a:lstStyle/>
                    <a:p>
                      <a:pPr algn="just"/>
                      <a:r>
                        <a:rPr kumimoji="0" lang="kk-KZ" sz="1000" kern="1200" dirty="0" smtClean="0">
                          <a:solidFill>
                            <a:schemeClr val="dk1"/>
                          </a:solidFill>
                          <a:latin typeface="Times New Roman" pitchFamily="18" charset="0"/>
                          <a:ea typeface="+mn-ea"/>
                          <a:cs typeface="Times New Roman" pitchFamily="18" charset="0"/>
                        </a:rPr>
                        <a:t>"Орыс тілінде оқытпайтын мектептерде тілді (әдебиетті) оқыту әдістемесі" пәндері  6В01764 – Орыс тілінде оқытпайтын мектептердегі орыс тілі мен әдебиеті БББ-сында қарастырылған. Сол себептен 6В01717 – Орыс тілі мен әдебиеті БББ-на еңгізу қажеттілігі жоқ.</a:t>
                      </a:r>
                      <a:endParaRPr kumimoji="0" lang="ru-RU" sz="1000" kern="1200" dirty="0" smtClean="0">
                        <a:solidFill>
                          <a:schemeClr val="dk1"/>
                        </a:solidFill>
                        <a:latin typeface="Times New Roman" pitchFamily="18" charset="0"/>
                        <a:ea typeface="+mn-ea"/>
                        <a:cs typeface="Times New Roman" pitchFamily="18" charset="0"/>
                      </a:endParaRPr>
                    </a:p>
                  </a:txBody>
                  <a:tcPr marL="68580" marR="68580" marT="0" marB="0"/>
                </a:tc>
              </a:tr>
            </a:tbl>
          </a:graphicData>
        </a:graphic>
      </p:graphicFrame>
      <p:sp>
        <p:nvSpPr>
          <p:cNvPr id="5" name="Заголовок 4"/>
          <p:cNvSpPr>
            <a:spLocks noGrp="1"/>
          </p:cNvSpPr>
          <p:nvPr>
            <p:ph type="title"/>
          </p:nvPr>
        </p:nvSpPr>
        <p:spPr>
          <a:xfrm>
            <a:off x="457200" y="205979"/>
            <a:ext cx="8258204" cy="651259"/>
          </a:xfrm>
        </p:spPr>
        <p:txBody>
          <a:bodyPr>
            <a:normAutofit fontScale="90000"/>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6В01717 – Орыс тілі мен әдебиеті ББ бойынша</a:t>
            </a:r>
            <a:endParaRPr lang="ru-RU" sz="2400" dirty="0"/>
          </a:p>
        </p:txBody>
      </p:sp>
    </p:spTree>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848461682"/>
              </p:ext>
            </p:extLst>
          </p:nvPr>
        </p:nvGraphicFramePr>
        <p:xfrm>
          <a:off x="285720" y="1357304"/>
          <a:ext cx="8572560" cy="1692845"/>
        </p:xfrm>
        <a:graphic>
          <a:graphicData uri="http://schemas.openxmlformats.org/drawingml/2006/table">
            <a:tbl>
              <a:tblPr firstRow="1" bandRow="1">
                <a:tableStyleId>{5C22544A-7EE6-4342-B048-85BDC9FD1C3A}</a:tableStyleId>
              </a:tblPr>
              <a:tblGrid>
                <a:gridCol w="6175149"/>
                <a:gridCol w="2397411"/>
              </a:tblGrid>
              <a:tr h="280693">
                <a:tc>
                  <a:txBody>
                    <a:bodyPr/>
                    <a:lstStyle/>
                    <a:p>
                      <a:pPr algn="ctr"/>
                      <a:r>
                        <a:rPr lang="kk-KZ" sz="1400" b="1" dirty="0" smtClean="0">
                          <a:latin typeface="Times New Roman" pitchFamily="18" charset="0"/>
                          <a:cs typeface="Times New Roman" pitchFamily="18" charset="0"/>
                        </a:rPr>
                        <a:t>Ұсыныстар</a:t>
                      </a:r>
                      <a:endParaRPr lang="ru-RU" sz="1400" b="1" dirty="0">
                        <a:latin typeface="Times New Roman" pitchFamily="18" charset="0"/>
                        <a:cs typeface="Times New Roman" pitchFamily="18" charset="0"/>
                      </a:endParaRPr>
                    </a:p>
                  </a:txBody>
                  <a:tcPr marT="34290" marB="34290"/>
                </a:tc>
                <a:tc>
                  <a:txBody>
                    <a:bodyPr/>
                    <a:lstStyle/>
                    <a:p>
                      <a:pPr algn="ctr"/>
                      <a:r>
                        <a:rPr lang="kk-KZ" sz="1400" b="1" dirty="0" smtClean="0">
                          <a:latin typeface="Times New Roman" pitchFamily="18" charset="0"/>
                          <a:cs typeface="Times New Roman" pitchFamily="18" charset="0"/>
                        </a:rPr>
                        <a:t>Талдау</a:t>
                      </a:r>
                      <a:endParaRPr lang="ru-RU" sz="1400" b="1" dirty="0">
                        <a:latin typeface="Times New Roman" pitchFamily="18" charset="0"/>
                        <a:cs typeface="Times New Roman" pitchFamily="18" charset="0"/>
                      </a:endParaRPr>
                    </a:p>
                  </a:txBody>
                  <a:tcPr marT="34290" marB="34290"/>
                </a:tc>
              </a:tr>
              <a:tr h="1410905">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kk-KZ" sz="1000" dirty="0" smtClean="0">
                          <a:latin typeface="Times New Roman" pitchFamily="18" charset="0"/>
                          <a:ea typeface="Calibri"/>
                          <a:cs typeface="Times New Roman" pitchFamily="18" charset="0"/>
                        </a:rPr>
                        <a:t>1. </a:t>
                      </a:r>
                      <a:r>
                        <a:rPr kumimoji="0" lang="kk-KZ" sz="1200" kern="1200" dirty="0" smtClean="0">
                          <a:solidFill>
                            <a:schemeClr val="dk1"/>
                          </a:solidFill>
                          <a:latin typeface="Times New Roman" pitchFamily="18" charset="0"/>
                          <a:ea typeface="+mn-ea"/>
                          <a:cs typeface="Times New Roman" pitchFamily="18" charset="0"/>
                        </a:rPr>
                        <a:t>«Жаңартылған білім беру мазмұнындағы мектеп құжаттамасын жүргізу» пәнін таза практикалық сипатта өткізуге болады. </a:t>
                      </a:r>
                      <a:endParaRPr kumimoji="0" lang="ru-RU" sz="1200" kern="1200" dirty="0" smtClean="0">
                        <a:solidFill>
                          <a:schemeClr val="dk1"/>
                        </a:solidFill>
                        <a:latin typeface="Times New Roman" pitchFamily="18" charset="0"/>
                        <a:ea typeface="+mn-ea"/>
                        <a:cs typeface="Times New Roman" pitchFamily="18" charset="0"/>
                      </a:endParaRPr>
                    </a:p>
                    <a:p>
                      <a:pPr algn="just">
                        <a:lnSpc>
                          <a:spcPct val="115000"/>
                        </a:lnSpc>
                        <a:spcAft>
                          <a:spcPts val="0"/>
                        </a:spcAft>
                      </a:pPr>
                      <a:endParaRPr lang="ru-RU" sz="1000" dirty="0">
                        <a:latin typeface="Times New Roman" pitchFamily="18" charset="0"/>
                        <a:ea typeface="Calibri"/>
                        <a:cs typeface="Times New Roman" pitchFamily="18" charset="0"/>
                      </a:endParaRPr>
                    </a:p>
                  </a:txBody>
                  <a:tcPr marL="68580" marR="68580" marT="0" marB="0"/>
                </a:tc>
                <a:tc>
                  <a:txBody>
                    <a:bodyPr/>
                    <a:lstStyle/>
                    <a:p>
                      <a:pPr algn="just"/>
                      <a:r>
                        <a:rPr kumimoji="0" lang="kk-KZ" sz="1200" kern="1200" dirty="0" smtClean="0">
                          <a:solidFill>
                            <a:schemeClr val="dk1"/>
                          </a:solidFill>
                          <a:latin typeface="Times New Roman" pitchFamily="18" charset="0"/>
                          <a:ea typeface="+mn-ea"/>
                          <a:cs typeface="Times New Roman" pitchFamily="18" charset="0"/>
                        </a:rPr>
                        <a:t>Бұл пән жұмыс берушілер тарапынан ұсынылған пән, мектеп базасында өтіліп жатыр. Лекция сағатын практикалық сағатқа қосса тиімділігі арта түсер еді.</a:t>
                      </a:r>
                      <a:endParaRPr lang="ru-RU" sz="1200" b="1" dirty="0">
                        <a:solidFill>
                          <a:schemeClr val="accent1">
                            <a:lumMod val="75000"/>
                          </a:schemeClr>
                        </a:solidFill>
                        <a:latin typeface="Times New Roman" pitchFamily="18" charset="0"/>
                        <a:cs typeface="Times New Roman" pitchFamily="18" charset="0"/>
                      </a:endParaRPr>
                    </a:p>
                  </a:txBody>
                  <a:tcPr marT="34290" marB="34290"/>
                </a:tc>
              </a:tr>
            </a:tbl>
          </a:graphicData>
        </a:graphic>
      </p:graphicFrame>
      <p:sp>
        <p:nvSpPr>
          <p:cNvPr id="5" name="Заголовок 4"/>
          <p:cNvSpPr>
            <a:spLocks noGrp="1"/>
          </p:cNvSpPr>
          <p:nvPr>
            <p:ph type="title"/>
          </p:nvPr>
        </p:nvSpPr>
        <p:spPr>
          <a:xfrm>
            <a:off x="457200" y="205979"/>
            <a:ext cx="8258204" cy="651259"/>
          </a:xfrm>
        </p:spPr>
        <p:txBody>
          <a:bodyPr>
            <a:normAutofit fontScale="90000"/>
          </a:bodyPr>
          <a:lstStyle/>
          <a:p>
            <a:pPr algn="ctr"/>
            <a:r>
              <a:rPr lang="kk-KZ" sz="2400" b="1"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Атамекен ҰҚП ұсыныстары                                                                         6В01716 – Қазақ тілі мен әдебиеті ББ бойынша</a:t>
            </a:r>
            <a:endParaRPr lang="ru-RU" sz="2400" dirty="0"/>
          </a:p>
        </p:txBody>
      </p:sp>
    </p:spTree>
  </p:cSld>
  <p:clrMapOvr>
    <a:masterClrMapping/>
  </p:clrMapOvr>
  <p:transition spd="slow">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bd1f94be214d84b27480e2fe8ac13daef2def"/>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15256</TotalTime>
  <Words>1615</Words>
  <Application>Microsoft Office PowerPoint</Application>
  <PresentationFormat>Экран (16:9)</PresentationFormat>
  <Paragraphs>363</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Слайд 1</vt:lpstr>
      <vt:lpstr> «Атамекен» Ұлттық кәсіпкерлер палатасының 2021, 2022, 2023 жж-дағы мәліметі бойынша БББ рейтинг нәтижелері  </vt:lpstr>
      <vt:lpstr>  «Атамекен» Ұлттық кәсіпкерлер палатасының 2021, 2022, 2023 жж-дағы мәліметі бойынша БББ рейтинг нәтижелері   </vt:lpstr>
      <vt:lpstr>  «Атамекен» Ұлттық кәсіпкерлер палатасының 2021, 2022, 2023 жж-дағы мәліметі бойынша БББ рейтинг нәтижелері   </vt:lpstr>
      <vt:lpstr> 6В01717 – Орыс тілі мен әдебиеті бойынша (Алдынғы қатардағы бес университетпен салыстыру) </vt:lpstr>
      <vt:lpstr> 6В01716 – Қазақ тілі мен әдебиеті бойынша  (Алдынғы қатардағы бес университетпен салыстыру)  </vt:lpstr>
      <vt:lpstr>  В018 – Шет тілі мұғалімдерін даярлау (6В01718, 6В01719) бойынша (Алдынғы қатардағы бес университетпен салыстыру)  </vt:lpstr>
      <vt:lpstr>Атамекен ҰҚП ұсыныстары                                                                         6В01717 – Орыс тілі мен әдебиеті ББ бойынша</vt:lpstr>
      <vt:lpstr>Атамекен ҰҚП ұсыныстары                                                                         6В01716 – Қазақ тілі мен әдебиеті ББ бойынша</vt:lpstr>
      <vt:lpstr>Атамекен ҰҚП ұсыныстары                                                                         6В01719 – Екі шет тілі:ағылшын/түрік ББ бойынша</vt:lpstr>
      <vt:lpstr>Слайд 11</vt:lpstr>
      <vt:lpstr>Кафедралар алдындағы міндеттер</vt:lpstr>
      <vt:lpstr>Слайд 13</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ректорат</dc:title>
  <dc:creator>ER</dc:creator>
  <cp:lastModifiedBy>1</cp:lastModifiedBy>
  <cp:revision>1984</cp:revision>
  <cp:lastPrinted>2020-03-20T05:25:16Z</cp:lastPrinted>
  <dcterms:created xsi:type="dcterms:W3CDTF">2013-12-14T05:00:49Z</dcterms:created>
  <dcterms:modified xsi:type="dcterms:W3CDTF">2024-02-21T02:55:37Z</dcterms:modified>
</cp:coreProperties>
</file>