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78" r:id="rId4"/>
    <p:sldId id="280" r:id="rId5"/>
    <p:sldId id="282" r:id="rId6"/>
    <p:sldId id="281" r:id="rId7"/>
    <p:sldId id="283" r:id="rId8"/>
    <p:sldId id="288" r:id="rId9"/>
    <p:sldId id="284" r:id="rId10"/>
    <p:sldId id="285" r:id="rId11"/>
    <p:sldId id="287" r:id="rId12"/>
    <p:sldId id="286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8" r:id="rId22"/>
    <p:sldId id="297" r:id="rId23"/>
    <p:sldId id="29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25" autoAdjust="0"/>
  </p:normalViewPr>
  <p:slideViewPr>
    <p:cSldViewPr>
      <p:cViewPr>
        <p:scale>
          <a:sx n="105" d="100"/>
          <a:sy n="105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768752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В01573-ИНФОРМАТИКА, АКТ ЖӘНЕ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БАҒДАРЛАМАСЫНЫҢ ӨЗІНДІК БАҒАЛАУ ЕСЕБІ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6624" y="5877272"/>
            <a:ext cx="6635080" cy="65264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2023-2024 ОҚУ ЖЫЛЫ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476672"/>
            <a:ext cx="64114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Қазақстандық, шетелдік жетекші университеттермен серіктестік жұмыстар </a:t>
            </a:r>
            <a:endParaRPr lang="kk-KZ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990799"/>
              </p:ext>
            </p:extLst>
          </p:nvPr>
        </p:nvGraphicFramePr>
        <p:xfrm>
          <a:off x="251520" y="1647056"/>
          <a:ext cx="8496944" cy="459025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824536"/>
                <a:gridCol w="2079231"/>
                <a:gridCol w="1593177"/>
              </a:tblGrid>
              <a:tr h="648072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Қазакқстандық ЖОО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Серіктестік жұмыс нәтижесі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қаласы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№14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Фараби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лингвистикалық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гимназия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шарт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13.11.2022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 қаласы Н.Оңдасынов атындағы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 мамандандырлыған мектеп интернаты КММ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шарт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11.11.2022</a:t>
                      </a:r>
                    </a:p>
                  </a:txBody>
                  <a:tcPr/>
                </a:tc>
              </a:tr>
              <a:tr h="475456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қалалық Дарын мектебі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шарт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23.12.2020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қаласы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Ө.Жәнібеков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№27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лицейі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шарт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</a:p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31.12.2020</a:t>
                      </a:r>
                    </a:p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қаласы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М.Жұмабаев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№15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орта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КММ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Келісімшарт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22.10.2020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693857"/>
            <a:ext cx="64114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 берушілермен, мемлекеттік билік</a:t>
            </a:r>
          </a:p>
          <a:p>
            <a:pPr algn="ctr"/>
            <a:r>
              <a:rPr lang="kk-K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органдарымен, бизнес өкілдерімен байланыс</a:t>
            </a:r>
          </a:p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53799"/>
              </p:ext>
            </p:extLst>
          </p:nvPr>
        </p:nvGraphicFramePr>
        <p:xfrm>
          <a:off x="683568" y="1772816"/>
          <a:ext cx="7848872" cy="480817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528392"/>
                <a:gridCol w="2680417"/>
                <a:gridCol w="1640063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беруші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 нәтижелері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беруші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Н.Оңдасынов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мамандандырылған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интернаты директоры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жасалды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келісім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шарттары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түзілді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Сауалнама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алынды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№20/3658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Кентау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қаласы , №14 әл Фараби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 лингвистикалық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 гимназиясы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</a:t>
                      </a: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жасалды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Сауалнама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алынды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№22/4160</a:t>
                      </a: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Кентау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қалалық Дарын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мектебі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</a:t>
                      </a: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жасалды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Сауалнама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алынды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№21/36561</a:t>
                      </a:r>
                    </a:p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1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693857"/>
            <a:ext cx="64114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Сауалнамалар (білімгерлердің, жұмыс берушілердің, түлектердің, басқа да қызығушы тараптардың) нәтижелері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28168"/>
              </p:ext>
            </p:extLst>
          </p:nvPr>
        </p:nvGraphicFramePr>
        <p:xfrm>
          <a:off x="683568" y="1877952"/>
          <a:ext cx="7848872" cy="25926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460420"/>
                <a:gridCol w="3388452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Сауалнама түрі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Нәтижесі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/>
                        <a:t>Жұмыс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берушілердің</a:t>
                      </a:r>
                      <a:r>
                        <a:rPr lang="ru-RU" sz="2000" dirty="0" smtClean="0"/>
                        <a:t> ББ-на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Өте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жақсы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/>
                        <a:t>Оқытушы студент көзімен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4,8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/>
                        <a:t>Түлектер үшін</a:t>
                      </a:r>
                      <a:r>
                        <a:rPr lang="kk-KZ" sz="2000" baseline="0" dirty="0" smtClean="0"/>
                        <a:t> бағалау сауалнамасы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0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693857"/>
            <a:ext cx="6411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Түлектердің жұмысқа орналасу нәтижелері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06878"/>
              </p:ext>
            </p:extLst>
          </p:nvPr>
        </p:nvGraphicFramePr>
        <p:xfrm>
          <a:off x="683568" y="2636912"/>
          <a:ext cx="7632848" cy="15841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57461"/>
                <a:gridCol w="984884"/>
                <a:gridCol w="1367254"/>
                <a:gridCol w="1423249"/>
              </a:tblGrid>
              <a:tr h="447702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атауы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36474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5В011100-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6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693857"/>
            <a:ext cx="6411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 білікті оқытушылармен қамтамасыз етілуі (9-қосымшаға сәйкес)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350137"/>
              </p:ext>
            </p:extLst>
          </p:nvPr>
        </p:nvGraphicFramePr>
        <p:xfrm>
          <a:off x="683568" y="1877952"/>
          <a:ext cx="8208913" cy="151351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952328"/>
                <a:gridCol w="2448272"/>
                <a:gridCol w="2808313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бойынша ОПҚ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Бейініне сәйкес оқытылатын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пән саны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Бейініне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сәйкес соңғы 5 жылда біліктілік сертификаттары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6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693857"/>
            <a:ext cx="6411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 оқу-әдістемелік қамтамасыз етілуі (2-8 қосымшаға сәйкес)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27252"/>
              </p:ext>
            </p:extLst>
          </p:nvPr>
        </p:nvGraphicFramePr>
        <p:xfrm>
          <a:off x="683568" y="1877952"/>
          <a:ext cx="8208913" cy="2621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16224"/>
                <a:gridCol w="1296144"/>
                <a:gridCol w="1512168"/>
                <a:gridCol w="1512168"/>
                <a:gridCol w="1872209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 атауы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Оқытылатын пәндер саны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әдебиеті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әдістемелік ғылыми әдебиет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Цифрлық тасымалдағыштар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6В01573-Информатика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АКТ және робототехника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7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4922" y="476672"/>
            <a:ext cx="6411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 инфраструктурамен  қамтамасыз етілуі (6 қосымшаға сәйкес)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42068"/>
              </p:ext>
            </p:extLst>
          </p:nvPr>
        </p:nvGraphicFramePr>
        <p:xfrm>
          <a:off x="179512" y="1196752"/>
          <a:ext cx="8892479" cy="55742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432184"/>
                <a:gridCol w="2106113"/>
                <a:gridCol w="2028110"/>
                <a:gridCol w="1326072"/>
              </a:tblGrid>
              <a:tr h="1768801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және пайдалы алаңының ауданы (м2) көрсетілген ғимараттың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(құрылыстың) нақты мекенжайы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 мен ауданы көрсетілген аудиториялар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кабинеттері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Түрі, саны, шығарылым күні көрсетілген оқу және оқу-зертхана жабдықтарының, техникалық құралдарының тізбесі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Компрьютерлердің жалпы саны көрсетілген компьютерлік сыныптар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0747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922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№224-"Математикада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технологиялар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пәнінің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бөлмесі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42.4 м²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8,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922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</a:t>
                      </a: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№226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45.2 м².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Интерактивті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922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№310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Математиканы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әдістемесі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пәнінің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бөлмесі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48м².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8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5624"/>
              </p:ext>
            </p:extLst>
          </p:nvPr>
        </p:nvGraphicFramePr>
        <p:xfrm>
          <a:off x="179512" y="692697"/>
          <a:ext cx="8784977" cy="56970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90692"/>
                <a:gridCol w="2080652"/>
                <a:gridCol w="1801464"/>
                <a:gridCol w="1512169"/>
              </a:tblGrid>
              <a:tr h="306898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5708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№230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Практикалық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өтілетін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бөлме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48.2м²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8,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5708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№324 Лекция залы,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м²;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5708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№325 Лекция залы,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м²;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36422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№327 Лекция залы,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85.4 м²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7406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№401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120,4м²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Моноблок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7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97797"/>
              </p:ext>
            </p:extLst>
          </p:nvPr>
        </p:nvGraphicFramePr>
        <p:xfrm>
          <a:off x="179512" y="692697"/>
          <a:ext cx="8784977" cy="556423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744416"/>
                <a:gridCol w="1944216"/>
                <a:gridCol w="1296144"/>
                <a:gridCol w="1800201"/>
              </a:tblGrid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0331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№402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121,3 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Моноблок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№403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119м²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Моноблок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3748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Университет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№406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121,9м²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Моноблок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0487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№244-Компьютерлік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графика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зертханасы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42 м².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Интерактивті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№244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121,9м²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Компьютерлер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7673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№246-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Cloud Lab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зертханасы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42 м².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Интерактивті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121,9м²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Компьютерлер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7673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ғимараты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24 269,6 м²,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11 554,2 м².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Б.Саттарханов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даңғылы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№29 Университет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қалашығы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Цифрлы педагогика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зертханасы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42 м².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Интерактивті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№242 Компьютер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121,9м²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Компьютерлер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8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83310"/>
              </p:ext>
            </p:extLst>
          </p:nvPr>
        </p:nvGraphicFramePr>
        <p:xfrm>
          <a:off x="179512" y="1101432"/>
          <a:ext cx="8784977" cy="5135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72208"/>
                <a:gridCol w="2376264"/>
                <a:gridCol w="2880320"/>
                <a:gridCol w="1656185"/>
              </a:tblGrid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(</a:t>
                      </a: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strenghtstrenght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– </a:t>
                      </a:r>
                      <a:r>
                        <a:rPr lang="kk-KZ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Күшті жақтары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(</a:t>
                      </a: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weaknessweakness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)– </a:t>
                      </a:r>
                      <a:r>
                        <a:rPr lang="kk-KZ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Әлсіз жақтары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(</a:t>
                      </a: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opportunitopportunity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)-</a:t>
                      </a:r>
                      <a:r>
                        <a:rPr lang="kk-KZ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мүмкіндіктері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T( </a:t>
                      </a: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threatthreat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)-</a:t>
                      </a:r>
                      <a:r>
                        <a:rPr lang="kk-KZ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қатер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03311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Кафедра</a:t>
                      </a:r>
                    </a:p>
                    <a:p>
                      <a:pPr algn="just"/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мамандықтарына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сайын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атаулы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 грант</a:t>
                      </a:r>
                    </a:p>
                    <a:p>
                      <a:pPr algn="just"/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бөлінуі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Дуальды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мектептің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санатты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мұғалімдерінің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беруі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асырылуы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Оқытушылар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түрік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тегін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оқытылуы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Осы ББ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 </a:t>
                      </a:r>
                      <a:r>
                        <a:rPr lang="ru-RU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ашылды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1.Арнайы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тілдеріндегі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оқу-әдістемелік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әдебиеттердің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жеткіліксіз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етілуі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Университет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өңірде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ірі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кәсіпорындардың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өндіріс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орталықтарының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болмауы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ғылыми-зерттеу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зертханаларының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жетіспеуі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ОПҚ ОПҚ-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елдерде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білімін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жетілдіру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тағылымдамадан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өту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мүмкіншілігінің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1.Ғылыми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оқу-әдістемелік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Кафедрасының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профессорлық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оқытушылар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құрамының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тілдеріндегі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сайынғы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шығарылымын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қазіргі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заманғы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әдебиеттерді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Университет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өңірге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жақын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облыстардағы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ірі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кәсіпорындармен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өндіріс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орындарымен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орталықтарымен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келісім-шарттар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ғылыми-зерттеу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зертханаларының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ашылуына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ұсыныстарды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ОПҚ ОПҚ-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елдерде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білімін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жетілдіру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тағылымдамадан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мүмкіншілігін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1.Кафедра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оқытушылары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пәндерді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түрік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мүмкіндіктерінің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Робототехника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курсының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Бағдарламалары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зертхана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жабдықталмағандығы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491880" y="548680"/>
            <a:ext cx="17914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 </a:t>
            </a:r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3352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470484" y="692696"/>
            <a:ext cx="6635080" cy="6526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ББ сипаттамасы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9675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Қазіргі таңда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6В01573-Информатика, АКТ және робототехника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 беру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бағдарламасы бойынша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дайындығы, Қ А Ясауи атындағы Халықаралық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 түрік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Университетінің ҚР ҒБМ тарапынан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03.02.2012 жылы бекітілген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013708 санды мемлекеттік лицензиясына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қосымшаға сәйкес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жүзеге асырылады Лицензияның әрекет ету мерзімі шексіз</a:t>
            </a:r>
          </a:p>
          <a:p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 Берілетін дәреже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6В01573-Информатика, АКт және робототехника білім беру бағдарламасы бойынша білім баклавры</a:t>
            </a:r>
          </a:p>
          <a:p>
            <a:pPr algn="just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 саласы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6B01573 – 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Информатика, АКТ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робототехника»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бакалавры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Маманның лауазымдарының тізімі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білім беретін мектептің Информатика мұғалімі.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 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сіптік білім беру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 информатика оқытушысы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берудегі мендежер.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99792" y="404664"/>
            <a:ext cx="43204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</a:rPr>
              <a:t>ББ </a:t>
            </a:r>
            <a:r>
              <a:rPr lang="ru-RU" sz="3000" b="1" dirty="0" err="1">
                <a:latin typeface="Times New Roman" panose="02020603050405020304" pitchFamily="18" charset="0"/>
              </a:rPr>
              <a:t>түлегінің</a:t>
            </a:r>
            <a:r>
              <a:rPr lang="ru-RU" sz="3000" b="1" dirty="0">
                <a:latin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</a:rPr>
              <a:t>моделі</a:t>
            </a:r>
            <a:endParaRPr lang="ru-RU" sz="3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836712"/>
            <a:ext cx="8712968" cy="612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Б1. Әлеуметтік ортада адамды қалыптастыру және анықтау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қабілеті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Зерттелетін салада мәліметтерді  жинақтау және сыни көзқараспен талдау нәтижесінде өз бетінше шешімдер қабылдау арқылы көшбасшылық қабілетті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қалыптастырады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. Интернационалдық ортада мемлекеттік және шетел тілдерінде кәсіби, академиялық, ғылыми және әлеуметтік қарым-қатынастар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орнатады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. Кәсіби қызметінде ғылыми зерттеу әдістерін, академиялық жазба негізіндерін, академиялық адалдық принциптері мен мәдениетін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қолданады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. Кәсіби қызметінде қоғамның рухани құндылықтарын және экономикалық, экологиялық, құқықтың, сыбайлас жемқорлыққа қарсы қағидаттарын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сақтайды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Б2. Психологиялық-педагогикалық жағдаятты анықтау және қалыптастыру 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қабілеті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Оқушылардың психофизиологиялық және жас ерекшеліктерін ескеріп,  педагогикалық процестерді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ұйымдастырады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. Оқыту және тәрбиелеу процестерінде оқушылардың әлеуметтік, жеке, инклюзивтік қажеттіліктерін ескеріп, басқару шешімдерін қабылдауға қабілетті </a:t>
            </a:r>
            <a:endParaRPr lang="kk-K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Б3.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лгоритмдеу және бағдарламалау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қабілеттілігі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Кәсіби қызметте деректер қоры жүйелерін, деректер қорының қосымшаларын, қауіпсіздік жүйелерін құрастыра отырып, веб-сайт, мобильді қосымша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әзірлейді.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Графикалық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нысандарды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моделдей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отырып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робототехникалық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интеллектуалдық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жүйелерді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жобалайды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692696"/>
            <a:ext cx="87129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Б4.Заманауи технологияларды қолдану арқылы деректерді талдау және компьютерлік есептеулерді шығара алу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қабілеттілігі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Кәсіби қызметте деректер қоры жүйелерін, деректер қорының қосымшаларын, қауіпсіздік жүйелерін құрастыра отырып, веб-сайт, мобильді қосымша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әзірлейді. Графикалық нысандарды моделдей отырып, роботтар мен робототехникалық, интеллектуалдық жүйелерді жобалайды.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Б5. Мамандық бойынша кәсіби қызметтің барлық түрлерін жүзеге асыру қабілеттілігі.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Информатиканы оқытудың әдістемелік жүйесін және цифрлық білім беру контенттерін әзірлейді. Білім беру ортасында  ғылыми-зерттеулер жүргізе алады.</a:t>
            </a:r>
          </a:p>
        </p:txBody>
      </p:sp>
    </p:spTree>
    <p:extLst>
      <p:ext uri="{BB962C8B-B14F-4D97-AF65-F5344CB8AC3E}">
        <p14:creationId xmlns:p14="http://schemas.microsoft.com/office/powerpoint/2010/main" val="375909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99792" y="836712"/>
            <a:ext cx="50405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latin typeface="Times New Roman" panose="02020603050405020304" pitchFamily="18" charset="0"/>
              </a:rPr>
              <a:t>ББ </a:t>
            </a:r>
            <a:r>
              <a:rPr lang="ru-RU" sz="3000" b="1" dirty="0" err="1">
                <a:latin typeface="Times New Roman" panose="02020603050405020304" pitchFamily="18" charset="0"/>
              </a:rPr>
              <a:t>жақсарту</a:t>
            </a:r>
            <a:r>
              <a:rPr lang="ru-RU" sz="3000" b="1" dirty="0">
                <a:latin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</a:rPr>
              <a:t>ұсыныстары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4374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ОПҚ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ЖОО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тағылымдама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баруына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ғалымдардың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жасалса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мамандыққа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оқулықтарымен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оқулықтар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сатып алуға ұсыныс жасау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ББ ның сапасын нығайту мақсатында жұмыс берушілер </a:t>
            </a:r>
            <a:r>
              <a:rPr lang="kk-K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 </a:t>
            </a:r>
            <a:r>
              <a:rPr lang="kk-K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 ендіру</a:t>
            </a:r>
          </a:p>
        </p:txBody>
      </p:sp>
    </p:spTree>
    <p:extLst>
      <p:ext uri="{BB962C8B-B14F-4D97-AF65-F5344CB8AC3E}">
        <p14:creationId xmlns:p14="http://schemas.microsoft.com/office/powerpoint/2010/main" val="27211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1680" y="2636912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</a:rPr>
              <a:t>НАЗАРЛАРЫҢЫЗҒА РАХМЕТ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682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836712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 қызмет </a:t>
            </a: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функциялары мен түрлері</a:t>
            </a:r>
          </a:p>
          <a:p>
            <a:r>
              <a:rPr lang="kk-KZ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Функциялары</a:t>
            </a:r>
            <a:r>
              <a:rPr lang="kk-KZ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6В01573 -Информатика, АКТ және робототехника білім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 бағдарламасы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бакалаврының  кәсіби қызметінің функциялары болып табылады: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-оқыту;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-тәрбиелік;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-әдістемелік;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-зерттеушілік;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-әлеуметтік-коммуникативтік.</a:t>
            </a:r>
          </a:p>
          <a:p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қызмет түрлері: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білім беру;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эксперименттік зерттеу;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ғылыми-зерттеу;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ұйымдастыру-басқару;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әлеуметтік-педагогикалық;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оқу-тәрбиелік;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оқу-технологиялық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836712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 қызмет </a:t>
            </a:r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объектісі</a:t>
            </a:r>
          </a:p>
          <a:p>
            <a:pPr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мемлекеттік және мемлекеттік емес қаржыландырылатын білім беру мекемелері, мектептер, лицейлер, гимназиялар, колледждер,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кәсіби білім беретін оқу орындары;  </a:t>
            </a:r>
          </a:p>
          <a:p>
            <a:pPr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ғылым ұйымдары: информатика, қолданбалы математика, педагогика, психология және оқыту әдістемесі саласындағы ғылыми, ғылыми-зерттеу орталықтары; </a:t>
            </a:r>
          </a:p>
          <a:p>
            <a:pPr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басқару ұйымдары: басқарудың мемлекеттік органдары, білім беру департаменттері;</a:t>
            </a:r>
          </a:p>
          <a:p>
            <a:pPr algn="just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-өзінің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жұмысында қолданбалы информатика әдістерін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ақпараттық-коммуникациялық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технологияларды пайдаланатын жекеменшіктің әр түрлі формаларындағы ұйымдар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ББ мақсаты</a:t>
            </a:r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саласы бойынша теориялық және әдістемелік білімдерін, практикалық дағдыларын меңгерген, оларды кәсіби қызметінде қолдана білетін, әлеуметтік-коммуникативтік дағдылары мен зерттеушілік қызметін табысты іске асыра алатын бәсекеге қабілетті білім бакалаврын даярлау;</a:t>
            </a: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7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181065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Түркия Республикасының</a:t>
            </a:r>
            <a:endParaRPr lang="kk-K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.«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Сакария » университеті «Компьютер инженериясы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Bilgisayar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mühendisliği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білім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 бағдарламасы Оқу жоспарының пәндер үйлесімі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техникалық, программалау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бағытына басымдық берілген (сәйкестігі 65 %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Гази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 ,«Компьютер инженериясы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Bilgisayar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mühendisliği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»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</a:p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жоспарының пәндер үйлесімі техникалық, программалау бағытына басымдық</a:t>
            </a:r>
          </a:p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берілген (сәйкестігі 60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</a:p>
          <a:p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Ресей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елінің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Мәскеу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 педагогикалық университеті Информатика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 робототехника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 беру бағдарламасы Студенттің таңдауы бойынша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бөлімінде мамандыққа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қатысты қажет пәндер ғана берілген; Оқу жоспарында педагогикалық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пәндермен салыстырғанда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 және робототехника пәндеріне басымдық берілген (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МПГУ жалпы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сағаттың 70 % пайызы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Еліміздегі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ЖОО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Абай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атындағы Қазақ Ұлттық педагогикалық университеті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6В01511</a:t>
            </a:r>
            <a:endParaRPr lang="kk-K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Информатика;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6В01511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 ағылшын тілінде ;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6В01573-Информатика және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робототехника Оқу жоспарының пәндер оқу жоспарындағы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пәндердің сәйкестігі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ОҚМПУ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6В01503 Информатимка мұғалімдерін даярлау білім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 бағдарламасы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 жоспарының пәндер оқу жоспарындағы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пәндердің сәйкестігі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8584" y="560874"/>
            <a:ext cx="49739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Қазақстандағы, шет елдегі ең үздік </a:t>
            </a:r>
          </a:p>
          <a:p>
            <a:pPr algn="ctr"/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 жүргізілетін бенчмаркинг нәтижелері</a:t>
            </a:r>
            <a:endParaRPr lang="kk-KZ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6370" y="476672"/>
            <a:ext cx="43583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БББ бағыты бойынша түлектер </a:t>
            </a:r>
          </a:p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атрибуттары</a:t>
            </a:r>
            <a:endParaRPr lang="kk-KZ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257758"/>
              </p:ext>
            </p:extLst>
          </p:nvPr>
        </p:nvGraphicFramePr>
        <p:xfrm>
          <a:off x="539552" y="1246112"/>
          <a:ext cx="8064896" cy="545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31068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707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Көшбасшылық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479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қызметін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бетінше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жоспарлауға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жобалауға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идеяларды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біріктіруге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70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Этика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адалдық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707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707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Үздіксіз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959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Цифрлық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959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Жүйелі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959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Коммуникациялық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479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ағарту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жұмыстарын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атқару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479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тұлғалық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өсуге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ұмтылуға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3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3107" y="693857"/>
            <a:ext cx="57849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БББ бойынша білім алушылар контингенті</a:t>
            </a:r>
            <a:endParaRPr lang="kk-KZ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95533"/>
              </p:ext>
            </p:extLst>
          </p:nvPr>
        </p:nvGraphicFramePr>
        <p:xfrm>
          <a:off x="539552" y="1680072"/>
          <a:ext cx="8208912" cy="34051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0320"/>
                <a:gridCol w="936104"/>
                <a:gridCol w="1008112"/>
                <a:gridCol w="936104"/>
                <a:gridCol w="1080120"/>
                <a:gridCol w="1368152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ББ атауы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1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3 курс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4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Барлығы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6В01573-Информатика,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 және робототехника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endParaRPr lang="kk-KZ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7М01557-Информатика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8D015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490" y="693857"/>
            <a:ext cx="80901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 алушылардың контингентін қалыптастыру нәтижелері</a:t>
            </a:r>
            <a:endParaRPr lang="kk-KZ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845915"/>
              </p:ext>
            </p:extLst>
          </p:nvPr>
        </p:nvGraphicFramePr>
        <p:xfrm>
          <a:off x="539552" y="1680072"/>
          <a:ext cx="8208912" cy="3912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4256"/>
                <a:gridCol w="1224136"/>
                <a:gridCol w="1008112"/>
                <a:gridCol w="1080120"/>
                <a:gridCol w="1080120"/>
                <a:gridCol w="1512168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Контингент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1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3 курс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4 курс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Барлығы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  <a:p>
                      <a:endParaRPr lang="kk-KZ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ТТЕ грант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Квота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Ақылы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3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1762" y="693857"/>
            <a:ext cx="67876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Соңғы 3-5 жылда ББ қатысқан рейтинг нәтижелері</a:t>
            </a:r>
            <a:endParaRPr lang="kk-KZ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093476"/>
              </p:ext>
            </p:extLst>
          </p:nvPr>
        </p:nvGraphicFramePr>
        <p:xfrm>
          <a:off x="539552" y="1680072"/>
          <a:ext cx="8208912" cy="23992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0320"/>
                <a:gridCol w="936104"/>
                <a:gridCol w="1008112"/>
                <a:gridCol w="936104"/>
                <a:gridCol w="1080120"/>
                <a:gridCol w="1368152"/>
              </a:tblGrid>
              <a:tr h="876256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Рейтинг атауы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2019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2020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2021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2022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2023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Атамекен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НААР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72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НКАОКА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3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240</TotalTime>
  <Words>1966</Words>
  <Application>Microsoft Office PowerPoint</Application>
  <PresentationFormat>Экран (4:3)</PresentationFormat>
  <Paragraphs>385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Городская</vt:lpstr>
      <vt:lpstr>6В01573-ИНФОРМАТИКА, АКТ ЖӘНЕ РОБОТОТЕХНИКА БІЛІМ БЕРУ БАҒДАРЛАМАСЫНЫҢ ӨЗІНДІК БАҒАЛАУ ЕСЕБІ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платаларының түрлері</dc:title>
  <dc:creator>Мурат</dc:creator>
  <cp:lastModifiedBy>User</cp:lastModifiedBy>
  <cp:revision>31</cp:revision>
  <dcterms:created xsi:type="dcterms:W3CDTF">2020-09-15T03:27:55Z</dcterms:created>
  <dcterms:modified xsi:type="dcterms:W3CDTF">2024-02-29T05:30:39Z</dcterms:modified>
</cp:coreProperties>
</file>